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  <p:sldMasterId id="2147483799" r:id="rId2"/>
  </p:sldMasterIdLst>
  <p:notesMasterIdLst>
    <p:notesMasterId r:id="rId19"/>
  </p:notesMasterIdLst>
  <p:handoutMasterIdLst>
    <p:handoutMasterId r:id="rId20"/>
  </p:handoutMasterIdLst>
  <p:sldIdLst>
    <p:sldId id="257" r:id="rId3"/>
    <p:sldId id="260" r:id="rId4"/>
    <p:sldId id="269" r:id="rId5"/>
    <p:sldId id="271" r:id="rId6"/>
    <p:sldId id="371" r:id="rId7"/>
    <p:sldId id="261" r:id="rId8"/>
    <p:sldId id="274" r:id="rId9"/>
    <p:sldId id="263" r:id="rId10"/>
    <p:sldId id="264" r:id="rId11"/>
    <p:sldId id="273" r:id="rId12"/>
    <p:sldId id="262" r:id="rId13"/>
    <p:sldId id="272" r:id="rId14"/>
    <p:sldId id="265" r:id="rId15"/>
    <p:sldId id="259" r:id="rId16"/>
    <p:sldId id="258" r:id="rId17"/>
    <p:sldId id="268" r:id="rId18"/>
  </p:sldIdLst>
  <p:sldSz cx="12190413" cy="6859588"/>
  <p:notesSz cx="6858000" cy="9144000"/>
  <p:custDataLst>
    <p:tags r:id="rId21"/>
  </p:custDataLst>
  <p:defaultTextStyle>
    <a:defPPr>
      <a:defRPr lang="en-US"/>
    </a:defPPr>
    <a:lvl1pPr marL="0" indent="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kern="1200" spc="-50" baseline="0">
        <a:solidFill>
          <a:schemeClr val="tx1"/>
        </a:solidFill>
        <a:latin typeface="Verdana"/>
        <a:ea typeface="Verdana" pitchFamily="34" charset="0"/>
        <a:cs typeface="Verdana" pitchFamily="34" charset="0"/>
      </a:defRPr>
    </a:lvl1pPr>
    <a:lvl2pPr marL="252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800" kern="1200" spc="-50">
        <a:solidFill>
          <a:schemeClr val="tx1"/>
        </a:solidFill>
        <a:latin typeface="Verdana"/>
        <a:ea typeface="Verdana" pitchFamily="34" charset="0"/>
        <a:cs typeface="+mn-cs"/>
      </a:defRPr>
    </a:lvl2pPr>
    <a:lvl3pPr marL="648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600" kern="1200" spc="-50">
        <a:solidFill>
          <a:schemeClr val="tx1"/>
        </a:solidFill>
        <a:latin typeface="Verdana"/>
        <a:ea typeface="Verdana" pitchFamily="34" charset="0"/>
        <a:cs typeface="+mn-cs"/>
      </a:defRPr>
    </a:lvl3pPr>
    <a:lvl4pPr marL="9792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anose="020B0604030504040204" pitchFamily="34" charset="0"/>
      <a:buChar char="•"/>
      <a:defRPr sz="1400" kern="1200" spc="-50">
        <a:solidFill>
          <a:schemeClr val="tx1"/>
        </a:solidFill>
        <a:latin typeface="Verdana"/>
        <a:ea typeface="Verdana" pitchFamily="34" charset="0"/>
        <a:cs typeface="+mn-cs"/>
      </a:defRPr>
    </a:lvl4pPr>
    <a:lvl5pPr marL="0" indent="0" algn="l" defTabSz="457189" rtl="0" eaLnBrk="1" fontAlgn="base" hangingPunct="1">
      <a:lnSpc>
        <a:spcPct val="8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sz="4800" b="1" kern="1200" cap="all" spc="-50" baseline="0">
        <a:solidFill>
          <a:schemeClr val="tx1"/>
        </a:solidFill>
        <a:latin typeface="Verdana"/>
        <a:ea typeface="Verdana" pitchFamily="34" charset="0"/>
        <a:cs typeface="+mn-cs"/>
      </a:defRPr>
    </a:lvl5pPr>
    <a:lvl6pPr marL="0" indent="0" algn="l" defTabSz="457189" rtl="0" eaLnBrk="1" latinLnBrk="0" hangingPunct="1">
      <a:spcBef>
        <a:spcPts val="0"/>
      </a:spcBef>
      <a:spcAft>
        <a:spcPts val="600"/>
      </a:spcAft>
      <a:buClr>
        <a:schemeClr val="tx2"/>
      </a:buClr>
      <a:buFont typeface="Arial" panose="020B0604020202020204" pitchFamily="34" charset="0"/>
      <a:buChar char="​"/>
      <a:defRPr sz="1800" b="1" kern="1200" cap="all" spc="-50" baseline="0">
        <a:solidFill>
          <a:schemeClr val="tx2"/>
        </a:solidFill>
        <a:latin typeface="+mn-lt"/>
        <a:ea typeface="+mn-ea"/>
        <a:cs typeface="+mn-cs"/>
      </a:defRPr>
    </a:lvl6pPr>
    <a:lvl7pPr marL="0" indent="0" algn="l" defTabSz="457189" rtl="0" eaLnBrk="1" latinLnBrk="0" hangingPunct="1">
      <a:spcBef>
        <a:spcPts val="0"/>
      </a:spcBef>
      <a:spcAft>
        <a:spcPts val="1200"/>
      </a:spcAft>
      <a:buFont typeface="Arial" panose="020B0604020202020204" pitchFamily="34" charset="0"/>
      <a:buChar char="​"/>
      <a:defRPr sz="1800" i="1" kern="1200" spc="-50">
        <a:solidFill>
          <a:schemeClr val="bg2"/>
        </a:solidFill>
        <a:latin typeface="+mn-lt"/>
        <a:ea typeface="+mn-ea"/>
        <a:cs typeface="+mn-cs"/>
      </a:defRPr>
    </a:lvl7pPr>
    <a:lvl8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rabicPeriod"/>
      <a:defRPr sz="1600" kern="1200" spc="-50">
        <a:solidFill>
          <a:schemeClr val="tx1"/>
        </a:solidFill>
        <a:latin typeface="+mn-lt"/>
        <a:ea typeface="+mn-ea"/>
        <a:cs typeface="+mn-cs"/>
      </a:defRPr>
    </a:lvl8pPr>
    <a:lvl9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lphaUcPeriod"/>
      <a:defRPr sz="1600" kern="1200" spc="-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0104" autoAdjust="0"/>
  </p:normalViewPr>
  <p:slideViewPr>
    <p:cSldViewPr snapToGrid="0">
      <p:cViewPr varScale="1">
        <p:scale>
          <a:sx n="65" d="100"/>
          <a:sy n="65" d="100"/>
        </p:scale>
        <p:origin x="150" y="12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3E8A3B-3A63-46A9-95E1-03CE2FCF9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A870-D0BC-44DB-AD81-D5E8B04AE8D4}" type="datetimeFigureOut">
              <a:rPr lang="da-DK" smtClean="0"/>
              <a:t>31-01-2019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31/01/2019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6644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ogo_fonden"/>
          <p:cNvSpPr>
            <a:spLocks noChangeAspect="1"/>
          </p:cNvSpPr>
          <p:nvPr userDrawn="1"/>
        </p:nvSpPr>
        <p:spPr>
          <a:xfrm>
            <a:off x="817200" y="6159600"/>
            <a:ext cx="1319093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LD_PresentationTitle">
            <a:extLst>
              <a:ext uri="{FF2B5EF4-FFF2-40B4-BE49-F238E27FC236}">
                <a16:creationId xmlns:a16="http://schemas.microsoft.com/office/drawing/2014/main" xmlns="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2" cy="681548"/>
          </a:xfrm>
        </p:spPr>
        <p:txBody>
          <a:bodyPr tIns="0" anchor="t" anchorCtr="0"/>
          <a:lstStyle>
            <a:lvl1pPr>
              <a:defRPr sz="4800" cap="none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xmlns="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652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none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xmlns="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xmlns="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C53FA15E-1F2D-49C3-9DC0-EDCF2C2FA5EF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87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xmlns="" id="{414EC495-A6B9-4C60-A011-7047269C9CE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313612" y="1645032"/>
            <a:ext cx="4073525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xmlns="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EAB213D-2A7D-43AA-AC13-E7158BAD937D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5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8958262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xmlns="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3" y="452544"/>
            <a:ext cx="800964" cy="800964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xmlns="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8AC0C5E-CCA6-491B-B37C-FB8ABD4F4917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18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8958262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2" y="1645033"/>
            <a:ext cx="818165" cy="818165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xmlns="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CE11C32E-F46E-46A1-8D4C-1DBB9ECDD449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32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6515100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000" y="1645033"/>
            <a:ext cx="3259138" cy="324069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xmlns="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7B380C6-32E4-4FAC-A000-B48164F21F53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3613" y="1644649"/>
            <a:ext cx="4073525" cy="4063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xmlns="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BDA1E88-B893-40B4-AF30-9F733A4F9534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7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7329487" cy="4063354"/>
          </a:xfrm>
        </p:spPr>
        <p:txBody>
          <a:bodyPr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none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cap="none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cap="none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 cap="none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 cap="none"/>
            </a:lvl6pPr>
            <a:lvl7pPr>
              <a:defRPr sz="1600" cap="none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 cap="none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 cap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12,3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4992414"/>
            <a:ext cx="2444750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BDD567F-EFA3-4304-9F2D-5128B34EFFF1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12403271" y="-1"/>
            <a:chExt cx="1796791" cy="29075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/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xmlns="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D389C9F7-0FCF-46A1-BE1F-D96D1D7920BE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22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4071936" cy="4063354"/>
          </a:xfrm>
        </p:spPr>
        <p:txBody>
          <a:bodyPr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4838" y="1644771"/>
            <a:ext cx="244316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none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cap="none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cap="none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 cap="none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 cap="none"/>
            </a:lvl6pPr>
            <a:lvl7pPr>
              <a:defRPr sz="1600" cap="none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 cap="none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 cap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12,9%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1644771"/>
            <a:ext cx="2444750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none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cap="none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cap="none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 cap="none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 cap="none"/>
            </a:lvl6pPr>
            <a:lvl7pPr>
              <a:defRPr sz="1600" cap="none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 cap="none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 cap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12,9%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92F4B53-30AD-4697-89D7-9D962CE965E5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12403271" y="-1"/>
            <a:chExt cx="1796791" cy="290758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F0FEF35-0958-440B-A77A-2699A8399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4203BB4-30A9-4057-A809-926EDEDB9F4F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7139BD4A-714C-44AF-902B-B7BB51BF1E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BB5C133-0407-4A77-B2F7-7E365D047DE4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/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1BBC228B-197B-44A3-99D0-D56237507B14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xmlns="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0600E63-EACB-4E4F-A1C1-8817F5617B14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65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868B673-9D9F-4BF4-8D81-D1B3477E6F0F}"/>
              </a:ext>
            </a:extLst>
          </p:cNvPr>
          <p:cNvGrpSpPr/>
          <p:nvPr userDrawn="1"/>
        </p:nvGrpSpPr>
        <p:grpSpPr>
          <a:xfrm>
            <a:off x="-1972094" y="1634370"/>
            <a:ext cx="1796791" cy="2907588"/>
            <a:chOff x="12339857" y="1634370"/>
            <a:chExt cx="1796791" cy="290758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9F61C6D9-96E6-46EB-8545-E257C98220F8}"/>
                </a:ext>
              </a:extLst>
            </p:cNvPr>
            <p:cNvSpPr/>
            <p:nvPr/>
          </p:nvSpPr>
          <p:spPr>
            <a:xfrm>
              <a:off x="12339857" y="1634370"/>
              <a:ext cx="1796791" cy="2907588"/>
            </a:xfrm>
            <a:prstGeom prst="roundRect">
              <a:avLst>
                <a:gd name="adj" fmla="val 297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accent3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23EC8C10-6A9E-4C2B-B6BA-69C39462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71161" y="1791659"/>
              <a:ext cx="455222" cy="21308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F580C90-4416-41DC-ADAC-F1014BB16E65}"/>
                </a:ext>
              </a:extLst>
            </p:cNvPr>
            <p:cNvSpPr txBox="1"/>
            <p:nvPr/>
          </p:nvSpPr>
          <p:spPr bwMode="auto">
            <a:xfrm>
              <a:off x="12483714" y="2086228"/>
              <a:ext cx="143363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2700" marR="0" indent="-25400" algn="l" defTabSz="457200" rtl="0" eaLnBrk="0" fontAlgn="base" latinLnBrk="0" hangingPunct="0"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LIST LEVELS (BULLET LEVELS) </a:t>
              </a: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</a:b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/>
              </a: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</a:b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USE ABOVE TOOL IN THE TAB HOME TO CHANGE TEXT STYLES (ALSO USE TAB FUNCTION)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2C7FA45-BEB8-4FA0-89DA-4AF47CEA9A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351204" y="2757038"/>
              <a:ext cx="1261627" cy="156563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1327CDE-D280-433E-A1DD-9B88BC9A9D74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-1899137" y="-1"/>
            <a:chExt cx="1796791" cy="29075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4AE14B58-12EA-4B20-8931-337F0DC7BE74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E1E15413-4664-4681-9444-310804612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D2D38E9D-D309-4835-BB4A-24E940357F1D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/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xmlns="" id="{3408A5E0-BE3B-4CF6-B031-C7BDEAE8EF42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74467B95-2571-401A-B1E8-0E4825008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064" y="1645033"/>
            <a:ext cx="7331074" cy="4063354"/>
          </a:xfrm>
        </p:spPr>
        <p:txBody>
          <a:bodyPr/>
          <a:lstStyle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514" y="1644771"/>
            <a:ext cx="2443162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none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 cap="none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12,9%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4992414"/>
            <a:ext cx="2443161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xmlns="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E68640EE-92B4-4612-8ECC-D415C6C095E3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B6556C8-A731-4240-9800-194A4F70A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071936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537029"/>
            <a:ext cx="5702300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 cap="none" baseline="0"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xmlns="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21E8DEF-A413-4DC5-A9F2-1A7EBF465126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9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2CDE71F-8FC2-4DE4-9423-EE5714347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2443162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2443162" cy="406203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063" y="5390147"/>
            <a:ext cx="73310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063" y="537029"/>
            <a:ext cx="7331075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xmlns="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F90917C-2C40-443C-BA69-CEB92B80CFC8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4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xmlns="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xmlns="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2651" cy="681548"/>
          </a:xfrm>
        </p:spPr>
        <p:txBody>
          <a:bodyPr tIns="0" anchor="t" anchorCtr="0"/>
          <a:lstStyle>
            <a:lvl1pPr>
              <a:defRPr sz="4800" cap="none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xmlns="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191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none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xmlns="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3344F44-1D4C-407D-B0CE-FCFEE29BE5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rgbClr val="009D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xmlns="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18" name="Date_DateCustomA" hidden="1">
            <a:extLst>
              <a:ext uri="{FF2B5EF4-FFF2-40B4-BE49-F238E27FC236}">
                <a16:creationId xmlns:a16="http://schemas.microsoft.com/office/drawing/2014/main" xmlns="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0D14307A-A6E1-4F99-8AA8-6C6D2B95EDCB}" type="datetime1">
              <a:rPr lang="en-GB" smtClean="0"/>
              <a:t>31/01/2019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9" y="1645033"/>
            <a:ext cx="5702299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xmlns="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FD1BB80-2E14-46CF-90DF-1A9C78774170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9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2443162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10A7420-B42B-4A1E-801C-58F73E98E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063" y="1645033"/>
            <a:ext cx="733107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244475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xmlns="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E0C1F8DB-2F1D-4969-95DE-D851311B0615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7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864" y="421976"/>
            <a:ext cx="10588624" cy="485311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 baseline="0"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12900" y="906698"/>
            <a:ext cx="3257550" cy="2158049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1059021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xmlns="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E841522-B29A-4BB0-B27F-83BB37D7949A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48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EA48E567-47F5-4B08-99D6-069385ECE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925" y="5389081"/>
            <a:ext cx="40735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838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xmlns="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513" y="1645033"/>
            <a:ext cx="4071937" cy="374404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xmlns="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59F0F0D-AB8A-477A-AF46-284BA0555AC5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08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10588624" cy="748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814387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814387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xmlns="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xmlns="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D3F062F7-A42C-44A7-959E-330037BCBD15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8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2AD88E7-3B12-4449-81F1-3C8219EE7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0450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3257549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xmlns="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BB6523F-892A-4756-A7C0-021168200D98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1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A0290B9-8984-4B63-9584-E3AE12BC8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48863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224" y="5389082"/>
            <a:ext cx="2443164" cy="317982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488632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99225" y="1645031"/>
            <a:ext cx="2443162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xmlns="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xmlns="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63A8D5C-0DBE-434D-8BC0-8E1ECD32F30A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4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69AAF93-6D36-4195-82B9-DF0720EC5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570071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925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xmlns="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xmlns="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0807E4B-4E40-4D7A-B612-4EB244B33B40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59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923A1CA0-6B95-4682-8F2B-A2CB29E9A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082"/>
            <a:ext cx="5702299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3145100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3" y="1645031"/>
            <a:ext cx="1628775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xmlns="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5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xmlns="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C47EE230-EFFD-4FE4-9A94-1F2282E9D536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8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xmlns="" id="{6DA88F43-D409-4504-A063-DA4B451A4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6400"/>
            <a:ext cx="407352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4073526" cy="1483869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3" y="5389082"/>
            <a:ext cx="1628775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5389082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xmlns="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xmlns="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A7ACB69-D68D-4669-8094-5D80C7024D80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0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xmlns="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Logo_ramboll"/>
          <p:cNvSpPr>
            <a:spLocks/>
          </p:cNvSpPr>
          <p:nvPr userDrawn="1"/>
        </p:nvSpPr>
        <p:spPr>
          <a:xfrm>
            <a:off x="817201" y="6159600"/>
            <a:ext cx="896400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Logo_fonden"/>
          <p:cNvSpPr>
            <a:spLocks noChangeAspect="1"/>
          </p:cNvSpPr>
          <p:nvPr userDrawn="1"/>
        </p:nvSpPr>
        <p:spPr>
          <a:xfrm>
            <a:off x="817200" y="6159600"/>
            <a:ext cx="1319093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xmlns="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0" cy="681548"/>
          </a:xfrm>
        </p:spPr>
        <p:txBody>
          <a:bodyPr tIns="0" anchor="t" anchorCtr="0"/>
          <a:lstStyle>
            <a:lvl1pPr>
              <a:defRPr sz="4800" cap="none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xmlns="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3" y="1139744"/>
            <a:ext cx="9772650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none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xmlns="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3344F44-1D4C-407D-B0CE-FCFEE29BE5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xmlns="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xmlns="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xmlns="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7A1142DD-B522-4753-9022-F058EF13ADF8}" type="datetime1">
              <a:rPr lang="en-GB" smtClean="0"/>
              <a:t>31/01/2019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98685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90147"/>
            <a:ext cx="5702300" cy="31691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4921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xmlns="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2" y="5389200"/>
            <a:ext cx="1628776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3144921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6774" y="5389200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xmlns="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2" y="3906278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xmlns="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4" y="1645032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xmlns="" id="{109E8909-9BF2-426F-A556-859081C99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xmlns="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EE462EE5-CBF7-4575-9F2E-FF43F10E41E7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011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200"/>
            <a:ext cx="3259138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214" y="3146400"/>
            <a:ext cx="648593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xmlns="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0451" y="5389200"/>
            <a:ext cx="1625600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xmlns="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3613" y="5389200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xmlns="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6775" y="5389200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6516688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xmlns="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0450" y="3906000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xmlns="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xmlns="" id="{299AE5C6-8512-40FE-B386-E39B56597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xmlns="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CC490E07-8FBC-478B-BE94-6D8AFF0C9725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7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6928" y="452543"/>
            <a:ext cx="10555200" cy="1056245"/>
          </a:xfr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xmlns="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xmlns="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xmlns="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xmlns="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1B2CC641-2009-46B8-ADFB-956072740745}" type="datetime1">
              <a:rPr lang="en-GB" smtClean="0"/>
              <a:t>31/01/2019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xmlns="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xmlns="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xmlns="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xmlns="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081609DB-7AE1-4726-8B3F-8049D8AD11AF}" type="datetime1">
              <a:rPr lang="en-GB" smtClean="0"/>
              <a:t>31/01/2019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1946365"/>
            <a:ext cx="7329487" cy="2769325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xmlns="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968" y="5020098"/>
            <a:ext cx="7332035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E8FF56-E9E6-4CE1-A183-9B907183A27A}"/>
              </a:ext>
            </a:extLst>
          </p:cNvPr>
          <p:cNvSpPr txBox="1"/>
          <p:nvPr userDrawn="1"/>
        </p:nvSpPr>
        <p:spPr bwMode="auto">
          <a:xfrm>
            <a:off x="805436" y="2250351"/>
            <a:ext cx="1671637" cy="28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xmlns="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FE1CC56-36DE-4D91-84F2-C338185C7FAD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59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xmlns="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7236824-70E3-48CA-BBFF-978ED11080B1}" type="datetime1">
              <a:rPr lang="en-GB" smtClean="0"/>
              <a:t>31/01/2019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xmlns="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01E88BF-0428-4B1F-811D-CFFED4EBB7B9}" type="datetime1">
              <a:rPr lang="en-GB" smtClean="0"/>
              <a:t>31/01/2019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798512" y="452544"/>
            <a:ext cx="10588625" cy="1196721"/>
          </a:xfrm>
        </p:spPr>
        <p:txBody>
          <a:bodyPr tIns="0"/>
          <a:lstStyle>
            <a:lvl1pPr>
              <a:defRPr sz="3200" cap="none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91808B17-7D73-48EF-8BED-63693AB76B0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xmlns="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B7618258-EFF0-460D-BA66-5A541216D0FE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9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4"/>
            <a:ext cx="4886324" cy="4432966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4" y="4971350"/>
            <a:ext cx="4886324" cy="365455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4" y="5334000"/>
            <a:ext cx="4886324" cy="4244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60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2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5A883098-EC9D-45F8-BF2C-3487DF20D3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xmlns="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0B614226-D0C4-4A4D-8F3B-7F8B468B5155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9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68FD9-FC5B-4542-BC94-890ACC3A6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2413" cy="23891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1F23550-1B7A-4046-947A-010FB6D33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3625"/>
            <a:ext cx="9142413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18D2F9-5994-4FBB-8131-A38E517F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1470-805B-4389-9150-BC7B9D8406C1}" type="datetime1">
              <a:rPr lang="en-GB" smtClean="0"/>
              <a:t>31/01/2019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4F542A-79CB-486C-9358-821FD06D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1899A9-7E20-47D8-8D6D-0B9AB76F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7329487" cy="5255844"/>
          </a:xfrm>
        </p:spPr>
        <p:txBody>
          <a:bodyPr/>
          <a:lstStyle>
            <a:lvl1pPr>
              <a:defRPr sz="480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xmlns="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7D6862E3-0B95-44CE-A13A-A411C593E986}" type="datetime1">
              <a:rPr lang="en-GB" smtClean="0"/>
              <a:t>31/01/2019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44566-2FE5-4F83-8D27-414B754B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4E021E-A090-4317-BEE0-19BD52228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97A46C-2744-49CC-B81B-B29D0426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15B-0010-4C58-BAD6-21A4C9A80F3B}" type="datetime1">
              <a:rPr lang="en-GB" smtClean="0"/>
              <a:t>31/01/2019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57963C-79F3-4F1A-BE74-32A466C1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0B1753-A186-4611-830A-8A3B94CA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3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F33480-2DFD-4FE1-849D-BFE79B49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4013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C6C47C-D7A2-4604-A112-E2CF872D3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1050"/>
            <a:ext cx="10514013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8E22E8-F3EC-4504-91E2-28FBA9C3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892A-458B-44DE-84B3-392B17997B12}" type="datetime1">
              <a:rPr lang="en-GB" smtClean="0"/>
              <a:t>31/01/2019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4D2DB4-E4D5-44BF-BC75-F76C3148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3DD57D-7F05-406F-A891-4BA1766D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62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0370C-1746-4FE9-B061-B8775869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13EF38-F4AA-4043-8B05-736435FA6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2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70C353-78A0-430C-9F1A-AB167779E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52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86704D-4E38-41B2-B562-85420268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80DB-108B-403A-A5E6-0A78AB5F64AA}" type="datetime1">
              <a:rPr lang="en-GB" smtClean="0"/>
              <a:t>31/01/2019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916535-D870-4802-AA97-8462159D8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F0D28C-A8D9-44B8-9F88-25E57C7F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BD2EF-7B54-4CBE-A683-F3C249B2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40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899BFD-B309-4C77-AE84-32B9CC452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F71B77-7377-4CB5-98C2-338DAF2B4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6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961F707-0067-413F-9E9C-2D3B97F4B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2E2F2E-3C55-4431-9CE9-DF216FD82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3187" cy="3686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2465BC9-096A-4724-B5B2-D8A70D4C3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18C6-C5EB-4C41-8176-41066CFF169A}" type="datetime1">
              <a:rPr lang="en-GB" smtClean="0"/>
              <a:t>31/01/2019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ACAE29-D085-4003-BE54-737D04CB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FDC0D52-D016-4F04-AB51-3FF17C6F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24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021EB3-8607-4F36-9DBE-CB39811C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72199A-112E-4193-9A7D-905AEFA74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20AF-AAA5-44AC-B8AE-706853ADF108}" type="datetime1">
              <a:rPr lang="en-GB" smtClean="0"/>
              <a:t>31/01/2019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627035-1771-4F52-A383-7F3C3AF3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4B9BEC0-7DFA-4F7D-BD42-64D7A0F2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66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1BAE2EB-21EA-49E0-9C07-FF8D984B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C91-7CA5-4984-9F92-C59E729681A3}" type="datetime1">
              <a:rPr lang="en-GB" smtClean="0"/>
              <a:t>31/01/2019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286FB81-B423-4C11-A537-043789F4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539772-0498-48FB-863B-8D7B3DB5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629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4D94B-2382-4C62-A239-681566AF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5AD7FD-ED81-4082-9C9C-8E618BBB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1B0E96-6F9B-4EAA-9BC6-AEC27E576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6A069D-2AFC-42A5-AC32-D1DA6688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FD3E-A048-4FB3-BE12-813A557C7CC7}" type="datetime1">
              <a:rPr lang="en-GB" smtClean="0"/>
              <a:t>31/01/2019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1715A6-C8A9-4A3E-AD2E-71DB8696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0824C1-EC2D-47D4-BCEC-20C0ABAD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43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6E88BD-4420-4F01-AB5B-AD6FCC56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5CEBB7-4A65-44BD-AEFF-5C3DDF3E1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63D138-8D43-4973-B3CF-3EFA793E4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6E9C93-2982-4E29-82C3-67D9B8B2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8BA9-2EC5-49CA-8ECD-6688712B5D42}" type="datetime1">
              <a:rPr lang="en-GB" smtClean="0"/>
              <a:t>31/01/2019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AFDCDD-92B0-4892-BEB7-AA2D0001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1E43FE-A443-4ACC-9D51-0D05DEB0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67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622A91-BEA7-42C3-B2E8-38A762BB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C28C66-939A-4677-AF58-018593953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0D33D8-9ECA-419D-9655-B9F76AC6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4AAA-A4C7-4A3A-8301-B6DA39AF749B}" type="datetime1">
              <a:rPr lang="en-GB" smtClean="0"/>
              <a:t>31/01/2019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3E21A2-0119-4543-815F-2107CF06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D98A4A-7D42-4E32-8B17-2049746A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8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B3A435E-A970-45EE-A8F1-785EF7EC0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3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AA83E55-CD50-40A9-B002-D7A61E745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34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33ED7A-6A1E-4D1E-9184-99BDA272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2A426-6D64-464F-8C60-D3DE55D4E697}" type="datetime1">
              <a:rPr lang="en-GB" smtClean="0"/>
              <a:t>31/01/2019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477613-2363-4C80-AE28-D9FD9C62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7B7927-994B-457F-92CB-D61761E2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8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xmlns="" id="{C666208A-F4F9-4299-9F9F-6881C4C08564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baseline="0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886324" cy="5255844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xmlns="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F532C340-11A9-479D-85A3-E3D2E11E2C6A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2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xmlns="" id="{1C52AC6E-7F31-46F0-897C-8CA895D525E5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cap="none" baseline="0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xmlns="" id="{12A0CAF9-565B-4643-8539-61D9B882A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513" y="1633538"/>
            <a:ext cx="10588625" cy="4087812"/>
          </a:xfrm>
        </p:spPr>
        <p:txBody>
          <a:bodyPr/>
          <a:lstStyle>
            <a:lvl1pPr marL="361950" indent="-361950">
              <a:buFont typeface="+mj-lt"/>
              <a:buAutoNum type="arabicPeriod"/>
              <a:defRPr sz="1400" b="1" cap="none" baseline="0">
                <a:solidFill>
                  <a:schemeClr val="bg1"/>
                </a:solidFill>
              </a:defRPr>
            </a:lvl1pPr>
            <a:lvl2pPr marL="627063" indent="-265113">
              <a:defRPr sz="1400" b="1" cap="none" baseline="0">
                <a:solidFill>
                  <a:schemeClr val="bg1"/>
                </a:solidFill>
              </a:defRPr>
            </a:lvl2pPr>
            <a:lvl3pPr>
              <a:defRPr b="1" cap="none" baseline="0">
                <a:solidFill>
                  <a:schemeClr val="bg1"/>
                </a:solidFill>
              </a:defRPr>
            </a:lvl3pPr>
            <a:lvl4pPr>
              <a:defRPr b="1" cap="none" baseline="0">
                <a:solidFill>
                  <a:schemeClr val="bg1"/>
                </a:solidFill>
              </a:defRPr>
            </a:lvl4pPr>
            <a:lvl5pPr>
              <a:defRPr b="1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xmlns="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F08C29FE-2F47-49FA-9F00-043C9308AB6D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2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8DBAD0C-7FB6-4652-87AA-A678753BF1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xmlns="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F42E737-BC08-4875-A059-3E09CAD80F5C}" type="datetime1">
              <a:rPr lang="en-GB" smtClean="0"/>
              <a:t>31/01/2019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886325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9478155-5C9E-4D4A-AA75-125DF35A1C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99224" y="1645032"/>
            <a:ext cx="4887913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xmlns="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275DA97-79AC-4A8B-80EF-4B3E4F497DAC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xmlns="" id="{535335C1-5736-449E-B5A3-80EF8EFB92D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684838" y="1645032"/>
            <a:ext cx="5702300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xmlns="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622C4CE-FD57-451C-858B-E7974ECFE3BD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>
            <a:extLst>
              <a:ext uri="{FF2B5EF4-FFF2-40B4-BE49-F238E27FC236}">
                <a16:creationId xmlns:a16="http://schemas.microsoft.com/office/drawing/2014/main" xmlns="" id="{B3ADD142-CEBB-4289-94EB-AD59CA19C4E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312840"/>
            <a:ext cx="10588625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512" y="1648207"/>
            <a:ext cx="10588625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xmlns="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E81F11F-DB90-4F7E-86AE-1D0343AB274A}" type="datetime1">
              <a:rPr lang="en-GB" smtClean="0"/>
              <a:t>31/01/2019</a:t>
            </a:fld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135459E-96A0-4D48-B1D9-A034EE07E024}"/>
              </a:ext>
            </a:extLst>
          </p:cNvPr>
          <p:cNvGrpSpPr/>
          <p:nvPr userDrawn="1"/>
        </p:nvGrpSpPr>
        <p:grpSpPr>
          <a:xfrm>
            <a:off x="-1972094" y="1634370"/>
            <a:ext cx="1796791" cy="2907588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/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34" r:id="rId2"/>
    <p:sldLayoutId id="2147483797" r:id="rId3"/>
    <p:sldLayoutId id="2147483748" r:id="rId4"/>
    <p:sldLayoutId id="2147483788" r:id="rId5"/>
    <p:sldLayoutId id="2147483798" r:id="rId6"/>
    <p:sldLayoutId id="2147483737" r:id="rId7"/>
    <p:sldLayoutId id="2147483791" r:id="rId8"/>
    <p:sldLayoutId id="2147483770" r:id="rId9"/>
    <p:sldLayoutId id="2147483792" r:id="rId10"/>
    <p:sldLayoutId id="2147483793" r:id="rId11"/>
    <p:sldLayoutId id="2147483771" r:id="rId12"/>
    <p:sldLayoutId id="2147483795" r:id="rId13"/>
    <p:sldLayoutId id="2147483794" r:id="rId14"/>
    <p:sldLayoutId id="2147483768" r:id="rId15"/>
    <p:sldLayoutId id="2147483773" r:id="rId16"/>
    <p:sldLayoutId id="2147483769" r:id="rId17"/>
    <p:sldLayoutId id="2147483772" r:id="rId18"/>
    <p:sldLayoutId id="2147483774" r:id="rId19"/>
    <p:sldLayoutId id="2147483775" r:id="rId20"/>
    <p:sldLayoutId id="2147483776" r:id="rId21"/>
    <p:sldLayoutId id="2147483796" r:id="rId22"/>
    <p:sldLayoutId id="2147483777" r:id="rId23"/>
    <p:sldLayoutId id="2147483783" r:id="rId24"/>
    <p:sldLayoutId id="2147483782" r:id="rId25"/>
    <p:sldLayoutId id="2147483781" r:id="rId26"/>
    <p:sldLayoutId id="2147483780" r:id="rId27"/>
    <p:sldLayoutId id="2147483779" r:id="rId28"/>
    <p:sldLayoutId id="2147483784" r:id="rId29"/>
    <p:sldLayoutId id="2147483778" r:id="rId30"/>
    <p:sldLayoutId id="2147483785" r:id="rId31"/>
    <p:sldLayoutId id="2147483749" r:id="rId32"/>
    <p:sldLayoutId id="2147483746" r:id="rId33"/>
    <p:sldLayoutId id="2147483787" r:id="rId34"/>
    <p:sldLayoutId id="2147483738" r:id="rId35"/>
    <p:sldLayoutId id="2147483747" r:id="rId36"/>
    <p:sldLayoutId id="2147483767" r:id="rId37"/>
    <p:sldLayoutId id="2147483790" r:id="rId38"/>
  </p:sldLayoutIdLst>
  <p:hf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189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800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189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189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659" userDrawn="1">
          <p15:clr>
            <a:srgbClr val="F26B43"/>
          </p15:clr>
        </p15:guide>
        <p15:guide id="2" pos="7173" userDrawn="1">
          <p15:clr>
            <a:srgbClr val="F26B43"/>
          </p15:clr>
        </p15:guide>
        <p15:guide id="3" orient="horz" pos="1036" userDrawn="1">
          <p15:clr>
            <a:srgbClr val="F26B43"/>
          </p15:clr>
        </p15:guide>
        <p15:guide id="4" orient="horz" pos="3595" userDrawn="1">
          <p15:clr>
            <a:srgbClr val="F26B43"/>
          </p15:clr>
        </p15:guide>
        <p15:guide id="5" pos="6146" userDrawn="1">
          <p15:clr>
            <a:srgbClr val="F26B43"/>
          </p15:clr>
        </p15:guide>
        <p15:guide id="6" pos="5633" userDrawn="1">
          <p15:clr>
            <a:srgbClr val="F26B43"/>
          </p15:clr>
        </p15:guide>
        <p15:guide id="7" pos="5120" userDrawn="1">
          <p15:clr>
            <a:srgbClr val="F26B43"/>
          </p15:clr>
        </p15:guide>
        <p15:guide id="8" pos="4607" userDrawn="1">
          <p15:clr>
            <a:srgbClr val="F26B43"/>
          </p15:clr>
        </p15:guide>
        <p15:guide id="9" pos="4094" userDrawn="1">
          <p15:clr>
            <a:srgbClr val="F26B43"/>
          </p15:clr>
        </p15:guide>
        <p15:guide id="10" pos="3581" userDrawn="1">
          <p15:clr>
            <a:srgbClr val="F26B43"/>
          </p15:clr>
        </p15:guide>
        <p15:guide id="11" pos="3068" userDrawn="1">
          <p15:clr>
            <a:srgbClr val="F26B43"/>
          </p15:clr>
        </p15:guide>
        <p15:guide id="12" pos="2555" userDrawn="1">
          <p15:clr>
            <a:srgbClr val="F26B43"/>
          </p15:clr>
        </p15:guide>
        <p15:guide id="13" pos="2042" userDrawn="1">
          <p15:clr>
            <a:srgbClr val="F26B43"/>
          </p15:clr>
        </p15:guide>
        <p15:guide id="14" pos="1529" userDrawn="1">
          <p15:clr>
            <a:srgbClr val="F26B43"/>
          </p15:clr>
        </p15:guide>
        <p15:guide id="15" pos="1016" userDrawn="1">
          <p15:clr>
            <a:srgbClr val="F26B43"/>
          </p15:clr>
        </p15:guide>
        <p15:guide id="16" pos="50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D9376C-C2A8-4B73-8863-91D67E57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AAAC1E-2549-4DB4-8550-C203A84A5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FB6D1C-135F-410A-B9C9-C8EAB8A48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63F1-616F-4EB6-A260-68AD0154FE3D}" type="datetime1">
              <a:rPr lang="en-GB" smtClean="0"/>
              <a:t>31/01/2019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DB1532-7F62-41F6-BDF7-BD9846A72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4B30BA-3351-4CF4-B2C3-BF7BEF39E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01628-CF52-4282-B569-C954065E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9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mailto:jjohnson@rambol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D_PresentationTitle">
            <a:extLst>
              <a:ext uri="{FF2B5EF4-FFF2-40B4-BE49-F238E27FC236}">
                <a16:creationId xmlns:a16="http://schemas.microsoft.com/office/drawing/2014/main" xmlns="" id="{C9A28A98-FCC3-491B-88DD-1C4845696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512" y="409569"/>
            <a:ext cx="10295311" cy="681548"/>
          </a:xfrm>
        </p:spPr>
        <p:txBody>
          <a:bodyPr/>
          <a:lstStyle/>
          <a:p>
            <a:r>
              <a:rPr lang="en-GB" dirty="0"/>
              <a:t>WRAP 2014 Regional </a:t>
            </a:r>
            <a:r>
              <a:rPr lang="en-GB" dirty="0" err="1"/>
              <a:t>Modeling</a:t>
            </a:r>
            <a:r>
              <a:rPr lang="en-GB" dirty="0"/>
              <a:t> </a:t>
            </a:r>
          </a:p>
        </p:txBody>
      </p:sp>
      <p:sp>
        <p:nvSpPr>
          <p:cNvPr id="3" name="FLD_PresentationTitle_2">
            <a:extLst>
              <a:ext uri="{FF2B5EF4-FFF2-40B4-BE49-F238E27FC236}">
                <a16:creationId xmlns:a16="http://schemas.microsoft.com/office/drawing/2014/main" xmlns="" id="{47591E0B-C45B-4376-B200-46F184CB5A5E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/>
              <a:t>WRF MPE Summary</a:t>
            </a:r>
          </a:p>
        </p:txBody>
      </p:sp>
      <p:sp>
        <p:nvSpPr>
          <p:cNvPr id="4" name="FLD_PresentationSubtitle">
            <a:extLst>
              <a:ext uri="{FF2B5EF4-FFF2-40B4-BE49-F238E27FC236}">
                <a16:creationId xmlns:a16="http://schemas.microsoft.com/office/drawing/2014/main" xmlns="" id="{5CF200BE-F69F-4207-B519-D798523986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/>
              <a:t>Jeremiah Johnson</a:t>
            </a:r>
          </a:p>
          <a:p>
            <a:pPr>
              <a:spcAft>
                <a:spcPts val="0"/>
              </a:spcAft>
            </a:pPr>
            <a:r>
              <a:rPr lang="en-GB" dirty="0">
                <a:hlinkClick r:id="rId4"/>
              </a:rPr>
              <a:t>jjohnson@ramboll.com</a:t>
            </a:r>
            <a:endParaRPr lang="en-GB" dirty="0"/>
          </a:p>
          <a:p>
            <a:pPr>
              <a:spcAft>
                <a:spcPts val="0"/>
              </a:spcAft>
            </a:pPr>
            <a:endParaRPr lang="en-GB" dirty="0"/>
          </a:p>
          <a:p>
            <a:r>
              <a:rPr lang="en-GB" dirty="0"/>
              <a:t>Jan 31,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81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DB4362-F6A6-4F4B-915D-FCB6B8260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" y="1499616"/>
            <a:ext cx="10882879" cy="3498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15399-1DFA-43FE-B596-2F389EE2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Soccer Plots – Humidity for all AZ sites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DD5A74-0C89-493F-9421-04ECB7AA5B46}"/>
              </a:ext>
            </a:extLst>
          </p:cNvPr>
          <p:cNvSpPr txBox="1"/>
          <p:nvPr/>
        </p:nvSpPr>
        <p:spPr bwMode="auto">
          <a:xfrm>
            <a:off x="2528046" y="1338669"/>
            <a:ext cx="20170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EPA 12 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176AB2-6591-4A31-A0A8-80CF7B5C33B6}"/>
              </a:ext>
            </a:extLst>
          </p:cNvPr>
          <p:cNvSpPr txBox="1"/>
          <p:nvPr/>
        </p:nvSpPr>
        <p:spPr bwMode="auto">
          <a:xfrm>
            <a:off x="8072708" y="1338669"/>
            <a:ext cx="20170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WAQS 12 km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64723F-C835-437F-B5C7-A8F23F3E00A8}"/>
              </a:ext>
            </a:extLst>
          </p:cNvPr>
          <p:cNvSpPr txBox="1"/>
          <p:nvPr/>
        </p:nvSpPr>
        <p:spPr bwMode="auto">
          <a:xfrm>
            <a:off x="1331088" y="5185458"/>
            <a:ext cx="104519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buNone/>
              <a:tabLst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WAQS run outperforms EPA; both runs have wet bias in Jul-Aug monsoon period</a:t>
            </a:r>
          </a:p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2ADCA24-605F-4784-A3F8-4C519D5EB6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07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15399-1DFA-43FE-B596-2F389EE2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– 2014 Q3 Humidity at KPHX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8E85CE7-66AD-4CF4-BE91-E32A79873BBA}"/>
              </a:ext>
            </a:extLst>
          </p:cNvPr>
          <p:cNvGrpSpPr/>
          <p:nvPr/>
        </p:nvGrpSpPr>
        <p:grpSpPr>
          <a:xfrm>
            <a:off x="1884291" y="914499"/>
            <a:ext cx="8417069" cy="5242266"/>
            <a:chOff x="1884291" y="914499"/>
            <a:chExt cx="8417069" cy="52422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D2833D2-9868-4EF1-A4FA-3427FD470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4291" y="914499"/>
              <a:ext cx="8417069" cy="5242266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08615945-005F-47EB-AF6C-57D4C97479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2842" y="1663299"/>
              <a:ext cx="276609" cy="276609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02BA68-3969-4E75-A56C-DC73196D98AF}"/>
              </a:ext>
            </a:extLst>
          </p:cNvPr>
          <p:cNvSpPr txBox="1"/>
          <p:nvPr/>
        </p:nvSpPr>
        <p:spPr bwMode="auto">
          <a:xfrm>
            <a:off x="4131113" y="1155850"/>
            <a:ext cx="11615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Aug 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31E61E6-C1E1-43E1-84DD-F8826B17635F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711881" y="1432849"/>
            <a:ext cx="271469" cy="270958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7621F6-8B96-4284-968B-EE2AE1F11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44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15399-1DFA-43FE-B596-2F389EE2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Precipitation Plots – Aug 3, 2014 (end 5 AM MST)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A47F158-2432-4635-BE53-1C718BEFD555}"/>
              </a:ext>
            </a:extLst>
          </p:cNvPr>
          <p:cNvGrpSpPr/>
          <p:nvPr/>
        </p:nvGrpSpPr>
        <p:grpSpPr>
          <a:xfrm>
            <a:off x="1323474" y="1252728"/>
            <a:ext cx="9063789" cy="291167"/>
            <a:chOff x="1323474" y="1726667"/>
            <a:chExt cx="9063789" cy="2911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B233FC1-BBD7-4682-8E00-9538B650B1CF}"/>
                </a:ext>
              </a:extLst>
            </p:cNvPr>
            <p:cNvSpPr txBox="1"/>
            <p:nvPr/>
          </p:nvSpPr>
          <p:spPr bwMode="auto">
            <a:xfrm>
              <a:off x="1323474" y="1726667"/>
              <a:ext cx="17927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457200" rtl="0" eaLnBrk="0" fontAlgn="base" latinLnBrk="0" hangingPunct="0">
                <a:spcBef>
                  <a:spcPct val="0"/>
                </a:spcBef>
                <a:buClrTx/>
                <a:buSzTx/>
                <a:tabLst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PRISM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Obs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7E03225-3A0E-497E-BFCF-96E94C52231F}"/>
                </a:ext>
              </a:extLst>
            </p:cNvPr>
            <p:cNvSpPr txBox="1"/>
            <p:nvPr/>
          </p:nvSpPr>
          <p:spPr bwMode="auto">
            <a:xfrm>
              <a:off x="5025188" y="1734684"/>
              <a:ext cx="17927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457200" rtl="0" eaLnBrk="0" fontAlgn="base" latinLnBrk="0" hangingPunct="0">
                <a:spcBef>
                  <a:spcPct val="0"/>
                </a:spcBef>
                <a:buClrTx/>
                <a:buSzTx/>
                <a:tabLst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EPA 12 km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621C3A2-96EA-49A7-BD2F-AFBE727A1579}"/>
                </a:ext>
              </a:extLst>
            </p:cNvPr>
            <p:cNvSpPr txBox="1"/>
            <p:nvPr/>
          </p:nvSpPr>
          <p:spPr bwMode="auto">
            <a:xfrm>
              <a:off x="8594557" y="1740835"/>
              <a:ext cx="17927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457200" rtl="0" eaLnBrk="0" fontAlgn="base" latinLnBrk="0" hangingPunct="0">
                <a:spcBef>
                  <a:spcPct val="0"/>
                </a:spcBef>
                <a:buClrTx/>
                <a:buSzTx/>
                <a:tabLst/>
              </a:pPr>
              <a:r>
                <a:rPr lang="en-US" b="1" spc="0" dirty="0">
                  <a:solidFill>
                    <a:schemeClr val="tx2"/>
                  </a:solidFill>
                </a:rPr>
                <a:t>W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AQS 12 km</a:t>
              </a:r>
            </a:p>
          </p:txBody>
        </p:sp>
      </p:grp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7425156E-0C85-40DD-AD04-B3101BF25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513" y="1655064"/>
            <a:ext cx="10588625" cy="34460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01A121-50CC-4EDE-85A5-4BBF12635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23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15399-1DFA-43FE-B596-2F389EE2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Precipitation Plots – Aug 2014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4E93522-5359-4700-BA1F-26EC8995E087}"/>
              </a:ext>
            </a:extLst>
          </p:cNvPr>
          <p:cNvGrpSpPr/>
          <p:nvPr/>
        </p:nvGrpSpPr>
        <p:grpSpPr>
          <a:xfrm>
            <a:off x="1323474" y="1252728"/>
            <a:ext cx="9063789" cy="291167"/>
            <a:chOff x="1323474" y="1726667"/>
            <a:chExt cx="9063789" cy="2911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B233FC1-BBD7-4682-8E00-9538B650B1CF}"/>
                </a:ext>
              </a:extLst>
            </p:cNvPr>
            <p:cNvSpPr txBox="1"/>
            <p:nvPr/>
          </p:nvSpPr>
          <p:spPr bwMode="auto">
            <a:xfrm>
              <a:off x="1323474" y="1726667"/>
              <a:ext cx="17927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457200" rtl="0" eaLnBrk="0" fontAlgn="base" latinLnBrk="0" hangingPunct="0">
                <a:spcBef>
                  <a:spcPct val="0"/>
                </a:spcBef>
                <a:buClrTx/>
                <a:buSzTx/>
                <a:tabLst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PRISM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Obs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7E03225-3A0E-497E-BFCF-96E94C52231F}"/>
                </a:ext>
              </a:extLst>
            </p:cNvPr>
            <p:cNvSpPr txBox="1"/>
            <p:nvPr/>
          </p:nvSpPr>
          <p:spPr bwMode="auto">
            <a:xfrm>
              <a:off x="5025188" y="1734684"/>
              <a:ext cx="17927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457200" rtl="0" eaLnBrk="0" fontAlgn="base" latinLnBrk="0" hangingPunct="0">
                <a:spcBef>
                  <a:spcPct val="0"/>
                </a:spcBef>
                <a:buClrTx/>
                <a:buSzTx/>
                <a:tabLst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EPA 12 km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621C3A2-96EA-49A7-BD2F-AFBE727A1579}"/>
                </a:ext>
              </a:extLst>
            </p:cNvPr>
            <p:cNvSpPr txBox="1"/>
            <p:nvPr/>
          </p:nvSpPr>
          <p:spPr bwMode="auto">
            <a:xfrm>
              <a:off x="8594557" y="1740835"/>
              <a:ext cx="17927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457200" rtl="0" eaLnBrk="0" fontAlgn="base" latinLnBrk="0" hangingPunct="0">
                <a:spcBef>
                  <a:spcPct val="0"/>
                </a:spcBef>
                <a:buClrTx/>
                <a:buSzTx/>
                <a:tabLst/>
              </a:pPr>
              <a:r>
                <a:rPr lang="en-US" b="1" spc="0" dirty="0">
                  <a:solidFill>
                    <a:schemeClr val="tx2"/>
                  </a:solidFill>
                </a:rPr>
                <a:t>W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AQS 12 km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D3B3F93-D658-4280-A830-E1C1CDCE6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86" y="1590099"/>
            <a:ext cx="11602879" cy="38190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431015-5121-4929-B1CB-64E5ADDFA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0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15399-1DFA-43FE-B596-2F389EE2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Precipitation Plots – Jan 2014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2E13109-83A9-4F3A-8EB4-8966BD88D8BC}"/>
              </a:ext>
            </a:extLst>
          </p:cNvPr>
          <p:cNvGrpSpPr/>
          <p:nvPr/>
        </p:nvGrpSpPr>
        <p:grpSpPr>
          <a:xfrm>
            <a:off x="1325880" y="1252728"/>
            <a:ext cx="9063789" cy="291167"/>
            <a:chOff x="1323474" y="1726667"/>
            <a:chExt cx="9063789" cy="2911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B233FC1-BBD7-4682-8E00-9538B650B1CF}"/>
                </a:ext>
              </a:extLst>
            </p:cNvPr>
            <p:cNvSpPr txBox="1"/>
            <p:nvPr/>
          </p:nvSpPr>
          <p:spPr bwMode="auto">
            <a:xfrm>
              <a:off x="1323474" y="1726667"/>
              <a:ext cx="17927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457200" rtl="0" eaLnBrk="0" fontAlgn="base" latinLnBrk="0" hangingPunct="0">
                <a:spcBef>
                  <a:spcPct val="0"/>
                </a:spcBef>
                <a:buClrTx/>
                <a:buSzTx/>
                <a:tabLst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PRISM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Obs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7E03225-3A0E-497E-BFCF-96E94C52231F}"/>
                </a:ext>
              </a:extLst>
            </p:cNvPr>
            <p:cNvSpPr txBox="1"/>
            <p:nvPr/>
          </p:nvSpPr>
          <p:spPr bwMode="auto">
            <a:xfrm>
              <a:off x="5025188" y="1734684"/>
              <a:ext cx="17927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457200" rtl="0" eaLnBrk="0" fontAlgn="base" latinLnBrk="0" hangingPunct="0">
                <a:spcBef>
                  <a:spcPct val="0"/>
                </a:spcBef>
                <a:buClrTx/>
                <a:buSzTx/>
                <a:tabLst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EPA 12 km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621C3A2-96EA-49A7-BD2F-AFBE727A1579}"/>
                </a:ext>
              </a:extLst>
            </p:cNvPr>
            <p:cNvSpPr txBox="1"/>
            <p:nvPr/>
          </p:nvSpPr>
          <p:spPr bwMode="auto">
            <a:xfrm>
              <a:off x="8594557" y="1740835"/>
              <a:ext cx="17927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457200" rtl="0" eaLnBrk="0" fontAlgn="base" latinLnBrk="0" hangingPunct="0">
                <a:spcBef>
                  <a:spcPct val="0"/>
                </a:spcBef>
                <a:buClrTx/>
                <a:buSzTx/>
                <a:tabLst/>
              </a:pPr>
              <a:r>
                <a:rPr lang="en-US" b="1" spc="0" dirty="0">
                  <a:solidFill>
                    <a:schemeClr val="tx2"/>
                  </a:solidFill>
                </a:rPr>
                <a:t>W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AQS 12 km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8B8F8B-C9E0-4EDA-AE1F-3657586E3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86" y="1591056"/>
            <a:ext cx="11602879" cy="38190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67FCCF-DE70-4A97-8460-66E8CAADCF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441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15399-1DFA-43FE-B596-2F389EE2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Precipitation Plots – Jan 31, 2014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AB14374-8A5E-4FAE-AD1B-F3A3B20E0C69}"/>
              </a:ext>
            </a:extLst>
          </p:cNvPr>
          <p:cNvGrpSpPr/>
          <p:nvPr/>
        </p:nvGrpSpPr>
        <p:grpSpPr>
          <a:xfrm>
            <a:off x="1323474" y="1252105"/>
            <a:ext cx="9063789" cy="291167"/>
            <a:chOff x="1323474" y="1726667"/>
            <a:chExt cx="9063789" cy="2911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B233FC1-BBD7-4682-8E00-9538B650B1CF}"/>
                </a:ext>
              </a:extLst>
            </p:cNvPr>
            <p:cNvSpPr txBox="1"/>
            <p:nvPr/>
          </p:nvSpPr>
          <p:spPr bwMode="auto">
            <a:xfrm>
              <a:off x="1323474" y="1726667"/>
              <a:ext cx="17927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457200" rtl="0" eaLnBrk="0" fontAlgn="base" latinLnBrk="0" hangingPunct="0">
                <a:spcBef>
                  <a:spcPct val="0"/>
                </a:spcBef>
                <a:buClrTx/>
                <a:buSzTx/>
                <a:tabLst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PRISM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Obs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7E03225-3A0E-497E-BFCF-96E94C52231F}"/>
                </a:ext>
              </a:extLst>
            </p:cNvPr>
            <p:cNvSpPr txBox="1"/>
            <p:nvPr/>
          </p:nvSpPr>
          <p:spPr bwMode="auto">
            <a:xfrm>
              <a:off x="5025188" y="1734684"/>
              <a:ext cx="17927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457200" rtl="0" eaLnBrk="0" fontAlgn="base" latinLnBrk="0" hangingPunct="0">
                <a:spcBef>
                  <a:spcPct val="0"/>
                </a:spcBef>
                <a:buClrTx/>
                <a:buSzTx/>
                <a:tabLst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EPA 12 km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621C3A2-96EA-49A7-BD2F-AFBE727A1579}"/>
                </a:ext>
              </a:extLst>
            </p:cNvPr>
            <p:cNvSpPr txBox="1"/>
            <p:nvPr/>
          </p:nvSpPr>
          <p:spPr bwMode="auto">
            <a:xfrm>
              <a:off x="8594557" y="1740835"/>
              <a:ext cx="17927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457200" rtl="0" eaLnBrk="0" fontAlgn="base" latinLnBrk="0" hangingPunct="0">
                <a:spcBef>
                  <a:spcPct val="0"/>
                </a:spcBef>
                <a:buClrTx/>
                <a:buSzTx/>
                <a:tabLst/>
              </a:pPr>
              <a:r>
                <a:rPr lang="en-US" b="1" spc="0" dirty="0">
                  <a:solidFill>
                    <a:schemeClr val="tx2"/>
                  </a:solidFill>
                </a:rPr>
                <a:t>W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AQS 12 km</a:t>
              </a:r>
            </a:p>
          </p:txBody>
        </p:sp>
      </p:grp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30A6A21B-0367-4C9B-AC99-C669242B2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514" y="1651975"/>
            <a:ext cx="10588625" cy="344609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F585D9-2871-464B-8028-4E752B291D7B}"/>
              </a:ext>
            </a:extLst>
          </p:cNvPr>
          <p:cNvSpPr txBox="1"/>
          <p:nvPr/>
        </p:nvSpPr>
        <p:spPr bwMode="auto">
          <a:xfrm>
            <a:off x="1088020" y="5301205"/>
            <a:ext cx="101741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Excellent agreement in spatial extent for both runs</a:t>
            </a:r>
          </a:p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lang="en-US" spc="0" dirty="0"/>
              <a:t>Slight overestimation in magnitude for both runs, WAQS a bit better</a:t>
            </a: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3BF41EE-D335-45F2-B6EF-7ADB0718DB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704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36C0B-E57C-4D4D-B6DB-4DF8D48F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8D9DA3-EEB8-4D96-8DAB-E07BFC209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4" y="1099751"/>
            <a:ext cx="10185862" cy="4361720"/>
          </a:xfrm>
        </p:spPr>
        <p:txBody>
          <a:bodyPr/>
          <a:lstStyle/>
          <a:p>
            <a:r>
              <a:rPr lang="en-US" dirty="0"/>
              <a:t>WRF performance reasonable for both simulations</a:t>
            </a:r>
          </a:p>
          <a:p>
            <a:pPr lvl="1"/>
            <a:r>
              <a:rPr lang="en-US" dirty="0"/>
              <a:t>No obvious/egregious errors that would prevent use of either WRF simulation for AQ modeling</a:t>
            </a:r>
          </a:p>
          <a:p>
            <a:r>
              <a:rPr lang="en-US" dirty="0"/>
              <a:t>Not possible to know which WRF simulation will perform better in </a:t>
            </a:r>
            <a:r>
              <a:rPr lang="en-US" dirty="0" err="1"/>
              <a:t>CAMx</a:t>
            </a:r>
            <a:r>
              <a:rPr lang="en-US" dirty="0"/>
              <a:t>/CMAQ</a:t>
            </a:r>
          </a:p>
          <a:p>
            <a:pPr lvl="1"/>
            <a:r>
              <a:rPr lang="en-US" dirty="0"/>
              <a:t>Relative performance varies across parameters/seasons/locations </a:t>
            </a:r>
          </a:p>
          <a:p>
            <a:pPr lvl="1"/>
            <a:r>
              <a:rPr lang="en-US" dirty="0"/>
              <a:t>Best (or worst) performing WRF days may have small (or large) influence on AQ concentrations</a:t>
            </a:r>
          </a:p>
          <a:p>
            <a:pPr lvl="1"/>
            <a:r>
              <a:rPr lang="en-US" dirty="0"/>
              <a:t>Other meteorological variables (vertical diffusion, PBL heights, etc.) may be more important than the ones we can easily evaluate (T, Q, winds, </a:t>
            </a:r>
            <a:r>
              <a:rPr lang="en-US" dirty="0" err="1"/>
              <a:t>precip</a:t>
            </a:r>
            <a:r>
              <a:rPr lang="en-US" dirty="0"/>
              <a:t>)</a:t>
            </a:r>
          </a:p>
          <a:p>
            <a:r>
              <a:rPr lang="en-US" dirty="0"/>
              <a:t>However, general performance tendencies</a:t>
            </a:r>
          </a:p>
          <a:p>
            <a:pPr lvl="1"/>
            <a:r>
              <a:rPr lang="en-US" dirty="0"/>
              <a:t>EPA – wet bias in summer months associated with overactive summer convection; WAQS smaller wet bias</a:t>
            </a:r>
          </a:p>
          <a:p>
            <a:pPr lvl="1"/>
            <a:r>
              <a:rPr lang="en-US" dirty="0"/>
              <a:t>WAQS – cold bias in Jan-Apr</a:t>
            </a:r>
          </a:p>
          <a:p>
            <a:pPr lvl="1"/>
            <a:r>
              <a:rPr lang="en-US" dirty="0"/>
              <a:t>EPA and WAQS – good precipitation performance outside of summer months</a:t>
            </a:r>
          </a:p>
          <a:p>
            <a:r>
              <a:rPr lang="en-US" dirty="0"/>
              <a:t>All products (soccer plots, time series, </a:t>
            </a:r>
            <a:r>
              <a:rPr lang="en-US" dirty="0" err="1"/>
              <a:t>precip</a:t>
            </a:r>
            <a:r>
              <a:rPr lang="en-US" dirty="0"/>
              <a:t> maps) available for transfer to IWDW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81AF5E-10D0-407A-B746-4E2C83E42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95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15399-1DFA-43FE-B596-2F389EE2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vs WAQS WRF Configuration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B069D57-447A-4EF4-95D9-55874C25CF8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32814119"/>
              </p:ext>
            </p:extLst>
          </p:nvPr>
        </p:nvGraphicFramePr>
        <p:xfrm>
          <a:off x="1625211" y="1202400"/>
          <a:ext cx="8446636" cy="4552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1085">
                  <a:extLst>
                    <a:ext uri="{9D8B030D-6E8A-4147-A177-3AD203B41FA5}">
                      <a16:colId xmlns:a16="http://schemas.microsoft.com/office/drawing/2014/main" xmlns="" val="3169359222"/>
                    </a:ext>
                  </a:extLst>
                </a:gridCol>
                <a:gridCol w="1813445">
                  <a:extLst>
                    <a:ext uri="{9D8B030D-6E8A-4147-A177-3AD203B41FA5}">
                      <a16:colId xmlns:a16="http://schemas.microsoft.com/office/drawing/2014/main" xmlns="" val="3823343920"/>
                    </a:ext>
                  </a:extLst>
                </a:gridCol>
                <a:gridCol w="3402106">
                  <a:extLst>
                    <a:ext uri="{9D8B030D-6E8A-4147-A177-3AD203B41FA5}">
                      <a16:colId xmlns:a16="http://schemas.microsoft.com/office/drawing/2014/main" xmlns="" val="688708071"/>
                    </a:ext>
                  </a:extLst>
                </a:gridCol>
              </a:tblGrid>
              <a:tr h="300861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WRF Option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2014/2015 EPA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2014 WAQS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2601585"/>
                  </a:ext>
                </a:extLst>
              </a:tr>
              <a:tr h="300861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Domains run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12-km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36/12/4-km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0327896"/>
                  </a:ext>
                </a:extLst>
              </a:tr>
              <a:tr h="286535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Microphysics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Morrison 2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Thompson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3703694"/>
                  </a:ext>
                </a:extLst>
              </a:tr>
              <a:tr h="286535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LW Radiation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RRTMG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RRTMG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803462528"/>
                  </a:ext>
                </a:extLst>
              </a:tr>
              <a:tr h="286535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SW Radiation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RRTMG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RRTMG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9361159"/>
                  </a:ext>
                </a:extLst>
              </a:tr>
              <a:tr h="286535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Sfc</a:t>
                      </a:r>
                      <a:r>
                        <a:rPr lang="en-US" sz="1400" dirty="0">
                          <a:effectLst/>
                        </a:rPr>
                        <a:t> Layer Physics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MM5 similarity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MM5 similarity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9415445"/>
                  </a:ext>
                </a:extLst>
              </a:tr>
              <a:tr h="286535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LSM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Pleim-Xiu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Noah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2666436"/>
                  </a:ext>
                </a:extLst>
              </a:tr>
              <a:tr h="286535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PBL scheme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ACM2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YSU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1591152"/>
                  </a:ext>
                </a:extLst>
              </a:tr>
              <a:tr h="718534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Cumulus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Kain-Fritsch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36/12-km Multi-scale Kain Fritsch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7574385"/>
                  </a:ext>
                </a:extLst>
              </a:tr>
              <a:tr h="470204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BC, IC Analysis Nudging Source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12-km NAM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12-km NAM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474059508"/>
                  </a:ext>
                </a:extLst>
              </a:tr>
              <a:tr h="470204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Analysis Nudging Grids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12-km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36/12-km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0291818"/>
                  </a:ext>
                </a:extLst>
              </a:tr>
              <a:tr h="286535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Obs</a:t>
                      </a:r>
                      <a:r>
                        <a:rPr lang="en-US" sz="1400" dirty="0">
                          <a:effectLst/>
                        </a:rPr>
                        <a:t> Nudging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None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4-km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04095348"/>
                  </a:ext>
                </a:extLst>
              </a:tr>
              <a:tr h="286535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Sea </a:t>
                      </a:r>
                      <a:r>
                        <a:rPr lang="en-US" sz="1400" dirty="0" err="1">
                          <a:effectLst/>
                        </a:rPr>
                        <a:t>Sfc</a:t>
                      </a:r>
                      <a:r>
                        <a:rPr lang="en-US" sz="1400" dirty="0">
                          <a:effectLst/>
                        </a:rPr>
                        <a:t> Temp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FNMOC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FNMOC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0188149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EC5D8A-94E7-44D4-B9F7-0BC8E2407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78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B6B29EB-C284-4785-9F8C-6CCE10F59890}"/>
              </a:ext>
            </a:extLst>
          </p:cNvPr>
          <p:cNvGrpSpPr/>
          <p:nvPr/>
        </p:nvGrpSpPr>
        <p:grpSpPr>
          <a:xfrm>
            <a:off x="266103" y="1145889"/>
            <a:ext cx="11631689" cy="4634393"/>
            <a:chOff x="130176" y="1585732"/>
            <a:chExt cx="11631689" cy="463439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A2A9C66-E61A-4931-87EE-2797785726E8}"/>
                </a:ext>
              </a:extLst>
            </p:cNvPr>
            <p:cNvPicPr/>
            <p:nvPr/>
          </p:nvPicPr>
          <p:blipFill rotWithShape="1">
            <a:blip r:embed="rId2"/>
            <a:srcRect l="24893" t="25765" r="24850" b="15702"/>
            <a:stretch/>
          </p:blipFill>
          <p:spPr bwMode="auto">
            <a:xfrm>
              <a:off x="130176" y="1731176"/>
              <a:ext cx="5962650" cy="39065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CA626BD-91F1-46D4-B647-463FB5A846C3}"/>
                </a:ext>
              </a:extLst>
            </p:cNvPr>
            <p:cNvGrpSpPr/>
            <p:nvPr/>
          </p:nvGrpSpPr>
          <p:grpSpPr>
            <a:xfrm>
              <a:off x="5875415" y="1585732"/>
              <a:ext cx="5886450" cy="4634393"/>
              <a:chOff x="5875415" y="1585732"/>
              <a:chExt cx="5886450" cy="463439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21BF2C57-19A2-410F-82BE-7E2022FD184E}"/>
                  </a:ext>
                </a:extLst>
              </p:cNvPr>
              <p:cNvPicPr/>
              <p:nvPr/>
            </p:nvPicPr>
            <p:blipFill rotWithShape="1">
              <a:blip r:embed="rId3"/>
              <a:srcRect l="27413" t="21005" r="28159" b="18223"/>
              <a:stretch/>
            </p:blipFill>
            <p:spPr bwMode="auto">
              <a:xfrm>
                <a:off x="5875415" y="1690670"/>
                <a:ext cx="5886450" cy="452945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81097995-A3E2-4514-AAFA-0F35347FA409}"/>
                  </a:ext>
                </a:extLst>
              </p:cNvPr>
              <p:cNvSpPr/>
              <p:nvPr/>
            </p:nvSpPr>
            <p:spPr>
              <a:xfrm>
                <a:off x="9630137" y="1585732"/>
                <a:ext cx="416688" cy="145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15399-1DFA-43FE-B596-2F389EE2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vs WAQS WRF Domains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272BB28-89E8-43B1-9C9B-CA45C19F7555}"/>
              </a:ext>
            </a:extLst>
          </p:cNvPr>
          <p:cNvGrpSpPr/>
          <p:nvPr/>
        </p:nvGrpSpPr>
        <p:grpSpPr>
          <a:xfrm>
            <a:off x="1179783" y="1089191"/>
            <a:ext cx="9461868" cy="277000"/>
            <a:chOff x="1179783" y="1552171"/>
            <a:chExt cx="9461868" cy="2770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7AAE5B-2FB4-46EC-816E-41DB207AE7F3}"/>
                </a:ext>
              </a:extLst>
            </p:cNvPr>
            <p:cNvSpPr txBox="1"/>
            <p:nvPr/>
          </p:nvSpPr>
          <p:spPr bwMode="auto">
            <a:xfrm>
              <a:off x="1179783" y="1552172"/>
              <a:ext cx="36460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457200" rtl="0" eaLnBrk="0" fontAlgn="base" latinLnBrk="0" hangingPunct="0">
                <a:spcBef>
                  <a:spcPct val="0"/>
                </a:spcBef>
                <a:buClrTx/>
                <a:buSzTx/>
                <a:tabLst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EPA 12US1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22FC8E7-B195-43A4-ACFD-4A53FA992D28}"/>
                </a:ext>
              </a:extLst>
            </p:cNvPr>
            <p:cNvSpPr txBox="1"/>
            <p:nvPr/>
          </p:nvSpPr>
          <p:spPr bwMode="auto">
            <a:xfrm>
              <a:off x="6995626" y="1552171"/>
              <a:ext cx="36460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457200" rtl="0" eaLnBrk="0" fontAlgn="base" latinLnBrk="0" hangingPunct="0">
                <a:spcBef>
                  <a:spcPct val="0"/>
                </a:spcBef>
                <a:buClrTx/>
                <a:buSzTx/>
                <a:tabLst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WAQS 36/12/4 km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327A5CD-EA08-423D-83EA-EE98656C07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81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36C0B-E57C-4D4D-B6DB-4DF8D48F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vs WAQS WRF MPE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8D9DA3-EEB8-4D96-8DAB-E07BFC209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EPA 12US1 and WAQS 12WUS2</a:t>
            </a:r>
          </a:p>
          <a:p>
            <a:pPr lvl="1"/>
            <a:r>
              <a:rPr lang="en-US" dirty="0"/>
              <a:t>For 12US1, include observation sites within WAQS 12 km only</a:t>
            </a:r>
          </a:p>
          <a:p>
            <a:r>
              <a:rPr lang="en-US" dirty="0"/>
              <a:t>Quantitative Evaluation</a:t>
            </a:r>
          </a:p>
          <a:p>
            <a:pPr lvl="1"/>
            <a:r>
              <a:rPr lang="en-US" dirty="0"/>
              <a:t>METSTAT – model/</a:t>
            </a:r>
            <a:r>
              <a:rPr lang="en-US" dirty="0" err="1"/>
              <a:t>obs</a:t>
            </a:r>
            <a:r>
              <a:rPr lang="en-US" dirty="0"/>
              <a:t> pairing, bias/error statistics against NCAR ds3505 observations</a:t>
            </a:r>
          </a:p>
          <a:p>
            <a:pPr lvl="2"/>
            <a:r>
              <a:rPr lang="en-US" dirty="0"/>
              <a:t>Soccer plots – monthly stats</a:t>
            </a:r>
          </a:p>
          <a:p>
            <a:pPr lvl="2"/>
            <a:r>
              <a:rPr lang="en-US" dirty="0"/>
              <a:t>Time series – hourly and daily</a:t>
            </a:r>
          </a:p>
          <a:p>
            <a:pPr lvl="2"/>
            <a:r>
              <a:rPr lang="en-US" dirty="0"/>
              <a:t>Plots for whole domain (12WUS2), all sites in a given state, and each individual site within each state</a:t>
            </a:r>
          </a:p>
          <a:p>
            <a:r>
              <a:rPr lang="en-US" dirty="0"/>
              <a:t>Qualitative Evaluation</a:t>
            </a:r>
          </a:p>
          <a:p>
            <a:pPr lvl="1"/>
            <a:r>
              <a:rPr lang="en-US" dirty="0"/>
              <a:t>PRISM precipitation spatial maps</a:t>
            </a:r>
          </a:p>
          <a:p>
            <a:pPr lvl="2"/>
            <a:r>
              <a:rPr lang="en-US" dirty="0"/>
              <a:t>Monthly and daily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AB345C-AA6C-4DAF-9CB8-EE8DBB0FD4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35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29138E-6A64-4A23-9D23-579D2CCC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WRF Statistical Benchmarks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C6AD31-9160-4D72-B033-37B375A42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8C842870-EC74-4C1B-B7F4-280FABAFFC8E}"/>
              </a:ext>
            </a:extLst>
          </p:cNvPr>
          <p:cNvGraphicFramePr>
            <a:graphicFrameLocks noGrp="1" noChangeAspect="1"/>
          </p:cNvGraphicFramePr>
          <p:nvPr>
            <p:extLst/>
          </p:nvPr>
        </p:nvGraphicFramePr>
        <p:xfrm>
          <a:off x="816925" y="1051561"/>
          <a:ext cx="10318841" cy="3540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2017">
                  <a:extLst>
                    <a:ext uri="{9D8B030D-6E8A-4147-A177-3AD203B41FA5}">
                      <a16:colId xmlns:a16="http://schemas.microsoft.com/office/drawing/2014/main" xmlns="" val="330461661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135155455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397497636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14894115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622965230"/>
                    </a:ext>
                  </a:extLst>
                </a:gridCol>
              </a:tblGrid>
              <a:tr h="434017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Meteorological Variable</a:t>
                      </a:r>
                    </a:p>
                  </a:txBody>
                  <a:tcPr marT="91440" marB="9144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Simple Conditions</a:t>
                      </a:r>
                    </a:p>
                  </a:txBody>
                  <a:tcPr marT="91440" marB="9144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Complex Conditions</a:t>
                      </a:r>
                    </a:p>
                  </a:txBody>
                  <a:tcPr marT="91440" marB="9144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8689469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Bias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</a:t>
                      </a:r>
                    </a:p>
                  </a:txBody>
                  <a:tcPr marT="91440" marB="9144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Bias</a:t>
                      </a:r>
                    </a:p>
                  </a:txBody>
                  <a:tcPr marT="91440" marB="9144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</a:t>
                      </a:r>
                    </a:p>
                  </a:txBody>
                  <a:tcPr marT="91440" marB="9144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1235715"/>
                  </a:ext>
                </a:extLst>
              </a:tr>
              <a:tr h="58057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Temperature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±0.5 °C</a:t>
                      </a:r>
                      <a:endParaRPr lang="en-US" sz="145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2.0 °C</a:t>
                      </a:r>
                      <a:endParaRPr lang="en-US" sz="145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±2.0 °C</a:t>
                      </a:r>
                      <a:endParaRPr lang="en-US" sz="145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5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2.5 °C</a:t>
                      </a:r>
                      <a:endParaRPr lang="en-US" sz="145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5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6948743"/>
                  </a:ext>
                </a:extLst>
              </a:tr>
              <a:tr h="62586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Wind Speed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±0.5 m/s</a:t>
                      </a:r>
                      <a:endParaRPr lang="en-US" sz="145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2.0 m/s (RMSE)</a:t>
                      </a:r>
                      <a:endParaRPr lang="en-US" sz="145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±1.5 m/s</a:t>
                      </a:r>
                      <a:endParaRPr lang="en-US" sz="145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2.5 m/s (RMSE)</a:t>
                      </a:r>
                      <a:endParaRPr lang="en-US" sz="145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5028475"/>
                  </a:ext>
                </a:extLst>
              </a:tr>
              <a:tr h="62586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Wind Direction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±10 degrees</a:t>
                      </a:r>
                      <a:endParaRPr lang="en-US" sz="145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30 degrees</a:t>
                      </a:r>
                      <a:endParaRPr lang="en-US" sz="145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±10 degrees</a:t>
                      </a:r>
                      <a:endParaRPr lang="en-US" sz="145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50 degrees</a:t>
                      </a:r>
                      <a:endParaRPr lang="en-US" sz="145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3106133"/>
                  </a:ext>
                </a:extLst>
              </a:tr>
              <a:tr h="62586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Humidity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±0.8 g/kg</a:t>
                      </a:r>
                      <a:endParaRPr lang="en-US" sz="145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2.0 g/kg</a:t>
                      </a:r>
                      <a:endParaRPr lang="en-US" sz="145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±1.0 g/kg</a:t>
                      </a:r>
                      <a:endParaRPr lang="en-US" sz="145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2.0 g/kg</a:t>
                      </a:r>
                      <a:endParaRPr lang="en-US" sz="145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3199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43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15399-1DFA-43FE-B596-2F389EE2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Soccer Plots – Wind Speed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C259B7-D2C5-4D0A-83BA-0A64B02F6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86" y="1498451"/>
            <a:ext cx="10882879" cy="3498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DD5A74-0C89-493F-9421-04ECB7AA5B46}"/>
              </a:ext>
            </a:extLst>
          </p:cNvPr>
          <p:cNvSpPr txBox="1"/>
          <p:nvPr/>
        </p:nvSpPr>
        <p:spPr bwMode="auto">
          <a:xfrm>
            <a:off x="2528046" y="1338669"/>
            <a:ext cx="20170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EPA 12 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176AB2-6591-4A31-A0A8-80CF7B5C33B6}"/>
              </a:ext>
            </a:extLst>
          </p:cNvPr>
          <p:cNvSpPr txBox="1"/>
          <p:nvPr/>
        </p:nvSpPr>
        <p:spPr bwMode="auto">
          <a:xfrm>
            <a:off x="8072708" y="1338669"/>
            <a:ext cx="20170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WAQS 12 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D756F0-B381-4887-A299-CFC3311E6260}"/>
              </a:ext>
            </a:extLst>
          </p:cNvPr>
          <p:cNvSpPr txBox="1"/>
          <p:nvPr/>
        </p:nvSpPr>
        <p:spPr bwMode="auto">
          <a:xfrm>
            <a:off x="1331088" y="5185458"/>
            <a:ext cx="104519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buNone/>
              <a:tabLst/>
            </a:pPr>
            <a:r>
              <a:rPr lang="en-US" spc="0" dirty="0"/>
              <a:t>Most months within simple conditions goal for both runs</a:t>
            </a:r>
          </a:p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buNone/>
              <a:tabLst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EPA run has slight overprediction bias for most months; WAQS slight </a:t>
            </a:r>
            <a:r>
              <a:rPr lang="en-US" spc="0" dirty="0"/>
              <a:t>underprediction</a:t>
            </a: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6D6A4E-7E32-4088-9D63-19183B09FD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69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9C572D-9323-46E2-9888-49C458BB7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" y="1499616"/>
            <a:ext cx="10882879" cy="3498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15399-1DFA-43FE-B596-2F389EE2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Soccer Plots – Wind Direction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DD5A74-0C89-493F-9421-04ECB7AA5B46}"/>
              </a:ext>
            </a:extLst>
          </p:cNvPr>
          <p:cNvSpPr txBox="1"/>
          <p:nvPr/>
        </p:nvSpPr>
        <p:spPr bwMode="auto">
          <a:xfrm>
            <a:off x="2528046" y="1338669"/>
            <a:ext cx="20170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EPA 12 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176AB2-6591-4A31-A0A8-80CF7B5C33B6}"/>
              </a:ext>
            </a:extLst>
          </p:cNvPr>
          <p:cNvSpPr txBox="1"/>
          <p:nvPr/>
        </p:nvSpPr>
        <p:spPr bwMode="auto">
          <a:xfrm>
            <a:off x="8072708" y="1338669"/>
            <a:ext cx="20170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WAQS 12 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D756F0-B381-4887-A299-CFC3311E6260}"/>
              </a:ext>
            </a:extLst>
          </p:cNvPr>
          <p:cNvSpPr txBox="1"/>
          <p:nvPr/>
        </p:nvSpPr>
        <p:spPr bwMode="auto">
          <a:xfrm>
            <a:off x="1331088" y="5185458"/>
            <a:ext cx="104519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buNone/>
              <a:tabLst/>
            </a:pPr>
            <a:r>
              <a:rPr lang="en-US" spc="0" dirty="0"/>
              <a:t>WAQS outperforms EPA with overall lower bias; error is similar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56FB706-4CB0-43F9-A290-4B2710A6C3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1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A88C58-2C80-4464-87B1-FECA95B54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86" y="1499616"/>
            <a:ext cx="10882879" cy="3498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15399-1DFA-43FE-B596-2F389EE2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Soccer Plots – Temperature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DD5A74-0C89-493F-9421-04ECB7AA5B46}"/>
              </a:ext>
            </a:extLst>
          </p:cNvPr>
          <p:cNvSpPr txBox="1"/>
          <p:nvPr/>
        </p:nvSpPr>
        <p:spPr bwMode="auto">
          <a:xfrm>
            <a:off x="2528046" y="1338669"/>
            <a:ext cx="20170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EPA 12 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176AB2-6591-4A31-A0A8-80CF7B5C33B6}"/>
              </a:ext>
            </a:extLst>
          </p:cNvPr>
          <p:cNvSpPr txBox="1"/>
          <p:nvPr/>
        </p:nvSpPr>
        <p:spPr bwMode="auto">
          <a:xfrm>
            <a:off x="8072708" y="1338669"/>
            <a:ext cx="20170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WAQS 12 km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6D81A6-B104-4D85-93FD-65E771F33EC2}"/>
              </a:ext>
            </a:extLst>
          </p:cNvPr>
          <p:cNvSpPr txBox="1"/>
          <p:nvPr/>
        </p:nvSpPr>
        <p:spPr bwMode="auto">
          <a:xfrm>
            <a:off x="1331088" y="5185458"/>
            <a:ext cx="104519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buNone/>
              <a:tabLst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EPA run outperforms WAQS</a:t>
            </a:r>
          </a:p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buNone/>
              <a:tabLst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WAQS temperature poorest for Jan-Apr with cold bias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0B4E5C1-70A6-4CCF-A2FF-A74F197F1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13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BB8321-8F0D-44DB-988F-7656A707C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" y="1499616"/>
            <a:ext cx="10882879" cy="3498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15399-1DFA-43FE-B596-2F389EE2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Soccer Plots – Humidity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DD5A74-0C89-493F-9421-04ECB7AA5B46}"/>
              </a:ext>
            </a:extLst>
          </p:cNvPr>
          <p:cNvSpPr txBox="1"/>
          <p:nvPr/>
        </p:nvSpPr>
        <p:spPr bwMode="auto">
          <a:xfrm>
            <a:off x="2528046" y="1338669"/>
            <a:ext cx="20170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EPA 12 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176AB2-6591-4A31-A0A8-80CF7B5C33B6}"/>
              </a:ext>
            </a:extLst>
          </p:cNvPr>
          <p:cNvSpPr txBox="1"/>
          <p:nvPr/>
        </p:nvSpPr>
        <p:spPr bwMode="auto">
          <a:xfrm>
            <a:off x="8072708" y="1338669"/>
            <a:ext cx="20170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WAQS 12 km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64723F-C835-437F-B5C7-A8F23F3E00A8}"/>
              </a:ext>
            </a:extLst>
          </p:cNvPr>
          <p:cNvSpPr txBox="1"/>
          <p:nvPr/>
        </p:nvSpPr>
        <p:spPr bwMode="auto">
          <a:xfrm>
            <a:off x="1331088" y="5185458"/>
            <a:ext cx="104519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buNone/>
              <a:tabLst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WAQS run outperforms EPA; both runs have positive (wet) bias for all months</a:t>
            </a:r>
          </a:p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buNone/>
              <a:tabLst/>
            </a:pPr>
            <a:r>
              <a:rPr lang="en-US" spc="0" dirty="0"/>
              <a:t>EPA performance poorest for May-Oct: overactive convection?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2D71F10-6EF6-4CD6-AA2D-0D1C0EFB16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325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41570095254604"/>
</p:tagLst>
</file>

<file path=ppt/theme/theme1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Ramboll Template.pptx" id="{18B1D9E1-3BFF-492D-AD3C-07E0527DBC54}" vid="{2725A123-54A8-4D51-A6DB-726BE0B3650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theme/theme4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ABBF43-1DE5-401E-9E72-69994FE7A2B3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4348</TotalTime>
  <Words>656</Words>
  <Application>Microsoft Office PowerPoint</Application>
  <PresentationFormat>Custom</PresentationFormat>
  <Paragraphs>159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Verdana</vt:lpstr>
      <vt:lpstr>Blank</vt:lpstr>
      <vt:lpstr>Custom Design</vt:lpstr>
      <vt:lpstr>WRAP 2014 Regional Modeling </vt:lpstr>
      <vt:lpstr>EPA vs WAQS WRF Configuration </vt:lpstr>
      <vt:lpstr>EPA vs WAQS WRF Domains</vt:lpstr>
      <vt:lpstr>EPA vs WAQS WRF MPE Approach</vt:lpstr>
      <vt:lpstr>WRF Statistical Benchmarks</vt:lpstr>
      <vt:lpstr>Soccer Plots – Wind Speed</vt:lpstr>
      <vt:lpstr>Soccer Plots – Wind Direction</vt:lpstr>
      <vt:lpstr>Soccer Plots – Temperature </vt:lpstr>
      <vt:lpstr>Soccer Plots – Humidity </vt:lpstr>
      <vt:lpstr>Soccer Plots – Humidity for all AZ sites </vt:lpstr>
      <vt:lpstr>Time Series – 2014 Q3 Humidity at KPHX </vt:lpstr>
      <vt:lpstr>Daily Precipitation Plots – Aug 3, 2014 (end 5 AM MST)</vt:lpstr>
      <vt:lpstr>Monthly Precipitation Plots – Aug 2014</vt:lpstr>
      <vt:lpstr>Monthly Precipitation Plots – Jan 2014</vt:lpstr>
      <vt:lpstr>Daily Precipitation Plots – Jan 31, 2014</vt:lpstr>
      <vt:lpstr>Summary and Conclusions</vt:lpstr>
    </vt:vector>
  </TitlesOfParts>
  <Company>Ramboll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Kraemer</dc:creator>
  <cp:lastModifiedBy>Ames Roger</cp:lastModifiedBy>
  <cp:revision>42</cp:revision>
  <dcterms:created xsi:type="dcterms:W3CDTF">2018-12-11T20:49:47Z</dcterms:created>
  <dcterms:modified xsi:type="dcterms:W3CDTF">2019-01-31T22:18:17Z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TemplafyTimeStamp">
    <vt:lpwstr>2018-10-03T09:50:09.1611095Z</vt:lpwstr>
  </property>
</Properties>
</file>