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58" r:id="rId4"/>
    <p:sldId id="264" r:id="rId5"/>
    <p:sldId id="259" r:id="rId6"/>
    <p:sldId id="257" r:id="rId7"/>
    <p:sldId id="261" r:id="rId8"/>
    <p:sldId id="262" r:id="rId9"/>
    <p:sldId id="263" r:id="rId10"/>
    <p:sldId id="265" r:id="rId11"/>
  </p:sldIdLst>
  <p:sldSz cx="12190413" cy="6859588"/>
  <p:notesSz cx="6858000" cy="9144000"/>
  <p:custDataLst>
    <p:tags r:id="rId14"/>
  </p:custDataLst>
  <p:defaultTextStyle>
    <a:defPPr>
      <a:defRPr lang="en-US"/>
    </a:defPPr>
    <a:lvl1pPr marL="0" indent="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kern="1200" spc="-50" baseline="0">
        <a:solidFill>
          <a:schemeClr val="tx1"/>
        </a:solidFill>
        <a:latin typeface="Verdana"/>
        <a:ea typeface="Verdana" pitchFamily="34" charset="0"/>
        <a:cs typeface="Verdana" pitchFamily="34" charset="0"/>
      </a:defRPr>
    </a:lvl1pPr>
    <a:lvl2pPr marL="252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800" kern="1200" spc="-50">
        <a:solidFill>
          <a:schemeClr val="tx1"/>
        </a:solidFill>
        <a:latin typeface="Verdana"/>
        <a:ea typeface="Verdana" pitchFamily="34" charset="0"/>
        <a:cs typeface="+mn-cs"/>
      </a:defRPr>
    </a:lvl2pPr>
    <a:lvl3pPr marL="6480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itchFamily="34" charset="0"/>
      <a:buChar char="•"/>
      <a:defRPr sz="1600" kern="1200" spc="-50">
        <a:solidFill>
          <a:schemeClr val="tx1"/>
        </a:solidFill>
        <a:latin typeface="Verdana"/>
        <a:ea typeface="Verdana" pitchFamily="34" charset="0"/>
        <a:cs typeface="+mn-cs"/>
      </a:defRPr>
    </a:lvl3pPr>
    <a:lvl4pPr marL="979200" indent="-252000" algn="l" defTabSz="457189" rtl="0" eaLnBrk="1" fontAlgn="base" hangingPunct="1">
      <a:lnSpc>
        <a:spcPct val="100000"/>
      </a:lnSpc>
      <a:spcBef>
        <a:spcPct val="0"/>
      </a:spcBef>
      <a:spcAft>
        <a:spcPts val="1200"/>
      </a:spcAft>
      <a:buFont typeface="Verdana" panose="020B0604030504040204" pitchFamily="34" charset="0"/>
      <a:buChar char="•"/>
      <a:defRPr sz="1400" kern="1200" spc="-50">
        <a:solidFill>
          <a:schemeClr val="tx1"/>
        </a:solidFill>
        <a:latin typeface="Verdana"/>
        <a:ea typeface="Verdana" pitchFamily="34" charset="0"/>
        <a:cs typeface="+mn-cs"/>
      </a:defRPr>
    </a:lvl4pPr>
    <a:lvl5pPr marL="0" indent="0" algn="l" defTabSz="457189" rtl="0" eaLnBrk="1" fontAlgn="base" hangingPunct="1">
      <a:lnSpc>
        <a:spcPct val="80000"/>
      </a:lnSpc>
      <a:spcBef>
        <a:spcPct val="0"/>
      </a:spcBef>
      <a:spcAft>
        <a:spcPts val="1200"/>
      </a:spcAft>
      <a:buFont typeface="Arial" panose="020B0604020202020204" pitchFamily="34" charset="0"/>
      <a:buChar char="​"/>
      <a:defRPr sz="4800" b="1" kern="1200" cap="all" spc="-50" baseline="0">
        <a:solidFill>
          <a:schemeClr val="tx1"/>
        </a:solidFill>
        <a:latin typeface="Verdana"/>
        <a:ea typeface="Verdana" pitchFamily="34" charset="0"/>
        <a:cs typeface="+mn-cs"/>
      </a:defRPr>
    </a:lvl5pPr>
    <a:lvl6pPr marL="0" indent="0" algn="l" defTabSz="457189" rtl="0" eaLnBrk="1" latinLnBrk="0" hangingPunct="1">
      <a:spcBef>
        <a:spcPts val="0"/>
      </a:spcBef>
      <a:spcAft>
        <a:spcPts val="600"/>
      </a:spcAft>
      <a:buClr>
        <a:schemeClr val="tx2"/>
      </a:buClr>
      <a:buFont typeface="Arial" panose="020B0604020202020204" pitchFamily="34" charset="0"/>
      <a:buChar char="​"/>
      <a:defRPr sz="1800" b="1" kern="1200" cap="all" spc="-50" baseline="0">
        <a:solidFill>
          <a:schemeClr val="tx2"/>
        </a:solidFill>
        <a:latin typeface="+mn-lt"/>
        <a:ea typeface="+mn-ea"/>
        <a:cs typeface="+mn-cs"/>
      </a:defRPr>
    </a:lvl6pPr>
    <a:lvl7pPr marL="0" indent="0" algn="l" defTabSz="457189" rtl="0" eaLnBrk="1" latinLnBrk="0" hangingPunct="1">
      <a:spcBef>
        <a:spcPts val="0"/>
      </a:spcBef>
      <a:spcAft>
        <a:spcPts val="1200"/>
      </a:spcAft>
      <a:buFont typeface="Arial" panose="020B0604020202020204" pitchFamily="34" charset="0"/>
      <a:buChar char="​"/>
      <a:defRPr sz="1800" i="1" kern="1200" spc="-50">
        <a:solidFill>
          <a:schemeClr val="bg2"/>
        </a:solidFill>
        <a:latin typeface="+mn-lt"/>
        <a:ea typeface="+mn-ea"/>
        <a:cs typeface="+mn-cs"/>
      </a:defRPr>
    </a:lvl7pPr>
    <a:lvl8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rabicPeriod"/>
      <a:defRPr sz="1600" kern="1200" spc="-50">
        <a:solidFill>
          <a:schemeClr val="tx1"/>
        </a:solidFill>
        <a:latin typeface="+mn-lt"/>
        <a:ea typeface="+mn-ea"/>
        <a:cs typeface="+mn-cs"/>
      </a:defRPr>
    </a:lvl8pPr>
    <a:lvl9pPr marL="648000" indent="-252000" algn="l" defTabSz="457189" rtl="0" eaLnBrk="1" latinLnBrk="0" hangingPunct="1">
      <a:spcBef>
        <a:spcPts val="0"/>
      </a:spcBef>
      <a:spcAft>
        <a:spcPts val="1200"/>
      </a:spcAft>
      <a:buClr>
        <a:schemeClr val="bg2"/>
      </a:buClr>
      <a:buFont typeface="+mj-lt"/>
      <a:buAutoNum type="alphaUcPeriod"/>
      <a:defRPr sz="1600" kern="1200" spc="-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104" autoAdjust="0"/>
  </p:normalViewPr>
  <p:slideViewPr>
    <p:cSldViewPr snapToGrid="0">
      <p:cViewPr varScale="1">
        <p:scale>
          <a:sx n="70" d="100"/>
          <a:sy n="70" d="100"/>
        </p:scale>
        <p:origin x="78" y="11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3E8A3B-3A63-46A9-95E1-03CE2FCF9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A870-D0BC-44DB-AD81-D5E8B04AE8D4}" type="datetimeFigureOut">
              <a:rPr lang="da-DK" smtClean="0"/>
              <a:t>31-01-2019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31/01/2019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xmlns="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2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xmlns="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652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xmlns="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xmlns="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0B41247-62C5-4295-A3D4-783131CEB7C3}" type="datetime1">
              <a:rPr lang="en-GB" smtClean="0"/>
              <a:t>31/01/2019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8CA71D2E-512F-4EB0-AAF9-E4FEBA858101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-1899137" y="-1"/>
            <a:chExt cx="1796791" cy="290758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8404ACBE-98F7-42FA-B2C4-2BDACC351B5F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xmlns="" id="{7674FC44-6BF9-46ED-9900-58E4FF0562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D5F5BB9B-F1EC-45D9-9CB7-D1125627249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xmlns="" id="{8543A725-2ECD-475C-B8F2-4B95DD799F0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5D058906-F75B-403B-B22D-B41549B240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7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3612" y="1645032"/>
            <a:ext cx="4073525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C63FFC-C24F-42BD-8F6D-3A4421BCC06E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8958262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xmlns="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3" y="452544"/>
            <a:ext cx="800964" cy="800964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xmlns="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AED2E60-01D6-4F79-A625-452943605DA2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8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895826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xmlns="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1162" y="1645033"/>
            <a:ext cx="818165" cy="818165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5268D6-3EF9-436B-BEF6-97BB38C5C789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6515100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xmlns="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8000" y="1645033"/>
            <a:ext cx="3259138" cy="324069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91136B9-D526-4536-AEB5-49DE53A308E7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3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5700712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3613" y="1644649"/>
            <a:ext cx="4073525" cy="40637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xmlns="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F003625-C224-48A4-9718-353072F8E6FA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7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732948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xmlns="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4992414"/>
            <a:ext cx="2444750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BDD567F-EFA3-4304-9F2D-5128B34EFFF1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12403271" y="-1"/>
            <a:chExt cx="1796791" cy="290758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xmlns="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xmlns="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xmlns="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0B3C2C9-42B2-48C3-9414-AE8D19407EE6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22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4071936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4838" y="1644771"/>
            <a:ext cx="244316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2388" y="1644771"/>
            <a:ext cx="2444750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92F4B53-30AD-4697-89D7-9D962CE965E5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12403271" y="-1"/>
            <a:chExt cx="1796791" cy="2907588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AF0FEF35-0958-440B-A77A-2699A83990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24203BB4-30A9-4057-A809-926EDEDB9F4F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xmlns="" id="{7139BD4A-714C-44AF-902B-B7BB51BF1E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FBB5C133-0407-4A77-B2F7-7E365D047DE4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xmlns="" id="{1BBC228B-197B-44A3-99D0-D56237507B14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D77DD1E-B98B-45F7-9546-B1788170E4B4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65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868B673-9D9F-4BF4-8D81-D1B3477E6F0F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12339857" y="1634370"/>
            <a:chExt cx="1796791" cy="2907588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xmlns="" id="{9F61C6D9-96E6-46EB-8545-E257C98220F8}"/>
                </a:ext>
              </a:extLst>
            </p:cNvPr>
            <p:cNvSpPr/>
            <p:nvPr/>
          </p:nvSpPr>
          <p:spPr>
            <a:xfrm>
              <a:off x="12339857" y="1634370"/>
              <a:ext cx="1796791" cy="2907588"/>
            </a:xfrm>
            <a:prstGeom prst="roundRect">
              <a:avLst>
                <a:gd name="adj" fmla="val 29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accent3"/>
                </a:solidFill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23EC8C10-6A9E-4C2B-B6BA-69C394628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471161" y="1791659"/>
              <a:ext cx="455222" cy="21308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BF580C90-4416-41DC-ADAC-F1014BB16E65}"/>
                </a:ext>
              </a:extLst>
            </p:cNvPr>
            <p:cNvSpPr txBox="1"/>
            <p:nvPr/>
          </p:nvSpPr>
          <p:spPr bwMode="auto">
            <a:xfrm>
              <a:off x="12483714" y="2086228"/>
              <a:ext cx="14336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12700" marR="0" indent="-25400" algn="l" defTabSz="457200" rtl="0" eaLnBrk="0" fontAlgn="base" latinLnBrk="0" hangingPunct="0">
                <a:spcBef>
                  <a:spcPct val="0"/>
                </a:spcBef>
                <a:spcAft>
                  <a:spcPts val="600"/>
                </a:spcAft>
                <a:buClrTx/>
                <a:buSzTx/>
                <a:tabLst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>LIST LEVELS (BULLET LEVELS) </a:t>
              </a:r>
              <a:b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</a:b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/>
              </a:r>
              <a:b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</a:b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Verdana" pitchFamily="34" charset="0"/>
                  <a:cs typeface="Verdana" pitchFamily="34" charset="0"/>
                </a:rPr>
                <a:t>USE ABOVE TOOL IN THE TAB HOME TO CHANGE TEXT STYLES (ALSO USE TAB FUNCTION)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22C7FA45-BEB8-4FA0-89DA-4AF47CEA9A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351204" y="2757038"/>
              <a:ext cx="1261627" cy="156563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21327CDE-D280-433E-A1DD-9B88BC9A9D74}"/>
              </a:ext>
            </a:extLst>
          </p:cNvPr>
          <p:cNvGrpSpPr/>
          <p:nvPr userDrawn="1"/>
        </p:nvGrpSpPr>
        <p:grpSpPr>
          <a:xfrm>
            <a:off x="12339858" y="1634370"/>
            <a:ext cx="1796791" cy="2907588"/>
            <a:chOff x="-1899137" y="-1"/>
            <a:chExt cx="1796791" cy="290758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4AE14B58-12EA-4B20-8931-337F0DC7BE74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xmlns="" id="{E1E15413-4664-4681-9444-3108046123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D2D38E9D-D309-4835-BB4A-24E940357F1D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xmlns="" id="{3408A5E0-BE3B-4CF6-B031-C7BDEAE8EF42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74467B95-2571-401A-B1E8-0E48250087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064" y="1645033"/>
            <a:ext cx="7331074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xmlns="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514" y="1644771"/>
            <a:ext cx="2443162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xmlns="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4992414"/>
            <a:ext cx="2443161" cy="715973"/>
          </a:xfrm>
        </p:spPr>
        <p:txBody>
          <a:bodyPr lIns="0" anchor="b" anchorCtr="0"/>
          <a:lstStyle>
            <a:lvl1pPr marL="228600" indent="-228600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xmlns="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xmlns="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E3DD2A6-1BE7-4EA9-84A2-F11A5165DE0C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2543"/>
            <a:ext cx="4071936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xmlns="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537029"/>
            <a:ext cx="5702300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xmlns="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58225B1-A452-40FC-8A01-84666A009ECA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99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452543"/>
            <a:ext cx="2443162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4" y="1645033"/>
            <a:ext cx="2443162" cy="406203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xmlns="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063" y="5390147"/>
            <a:ext cx="73310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063" y="537029"/>
            <a:ext cx="7331075" cy="485311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8720B68-5729-4698-9390-DCA51205AB42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xmlns="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xmlns="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2651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xmlns="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2" y="1139744"/>
            <a:ext cx="9772191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xmlns="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xmlns="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x-none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xmlns="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E6C92720-8A0E-4F9D-A333-A503748AD998}" type="datetime1">
              <a:rPr lang="en-GB" smtClean="0"/>
              <a:t>31/01/2019</a:t>
            </a:fld>
            <a:endParaRPr lang="x-none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3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9" y="1645033"/>
            <a:ext cx="5702299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4838" y="5390147"/>
            <a:ext cx="570230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xmlns="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8063B2E-8C01-4370-811D-ED9CFFBF81C2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49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2443162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063" y="1645033"/>
            <a:ext cx="733107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2444750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xmlns="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45CA955-04E6-4654-8B79-967A1A11EE7C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78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537029"/>
            <a:ext cx="10588624" cy="485311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2900" y="906698"/>
            <a:ext cx="3257550" cy="2158049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xmlns="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90147"/>
            <a:ext cx="1059021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xmlns="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BB587D8-8DF5-429A-9A05-A0054CA7C720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483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6925" y="5389081"/>
            <a:ext cx="40735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4838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513" y="1645033"/>
            <a:ext cx="4071937" cy="3744048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4838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xmlns="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1F8F006-CEFB-45B4-BF92-9A6B900214BF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0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4" y="452543"/>
            <a:ext cx="10588624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814387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814387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xmlns="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xmlns="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xmlns="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D87EA63-F755-4A8E-821B-329ACEE8C487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82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4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0450" y="5389082"/>
            <a:ext cx="325755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3257549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2387" y="1644771"/>
            <a:ext cx="2444751" cy="4063616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800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2000" indent="-25200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63" indent="-271463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63" indent="-271463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63" indent="-271463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63" indent="-271463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xmlns="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474691D-64E9-4E3B-9E5D-6AEA0C7231FA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915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4886325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9224" y="5389082"/>
            <a:ext cx="2443164" cy="317982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xmlns="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7981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4886325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499225" y="1645031"/>
            <a:ext cx="2443162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25927CF-B54D-4FAB-9BA6-A5A4312AA97C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741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513" y="5389082"/>
            <a:ext cx="570071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xmlns="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6925" y="1645033"/>
            <a:ext cx="5702300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374511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xmlns="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A9BBBF3-9064-4CF2-A72B-5C6CDAF7C4A7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9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082"/>
            <a:ext cx="5702299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xmlns="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5389082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xmlns="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6775" y="3145100"/>
            <a:ext cx="1630363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xmlns="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5" y="5389082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3" y="1645031"/>
            <a:ext cx="1628775" cy="3745116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5" y="1645032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5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xmlns="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DB96E6CF-5C31-4870-BCB6-07823A895C75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98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xmlns="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89082"/>
            <a:ext cx="5702300" cy="317981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xmlns="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6400"/>
            <a:ext cx="407352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4073526" cy="1483869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xmlns="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3" y="5389082"/>
            <a:ext cx="1628775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xmlns="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5389082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xmlns="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xmlns="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xmlns="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698D980-7D00-4681-8746-7532DC986D46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00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xmlns="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xmlns="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513" y="409569"/>
            <a:ext cx="9773110" cy="681548"/>
          </a:xfrm>
        </p:spPr>
        <p:txBody>
          <a:bodyPr tIns="0" anchor="t" anchorCtr="0"/>
          <a:lstStyle>
            <a:lvl1pPr>
              <a:defRPr sz="4800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xmlns="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513" y="1139744"/>
            <a:ext cx="9772650" cy="125456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800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/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xmlns="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3" y="5020098"/>
            <a:ext cx="8136879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xmlns="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xmlns="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x-none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xmlns="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3A22D842-3640-4CD1-91C9-664BDD60E01C}" type="datetime1">
              <a:rPr lang="en-GB" smtClean="0"/>
              <a:t>31/01/2019</a:t>
            </a:fld>
            <a:endParaRPr lang="x-none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6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6" y="5390147"/>
            <a:ext cx="5702300" cy="31691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xmlns="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3612" y="3144921"/>
            <a:ext cx="1628776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xmlns="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3612" y="5389200"/>
            <a:ext cx="1628776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xmlns="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6774" y="3144921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xmlns="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6774" y="5389200"/>
            <a:ext cx="1630364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3" y="1645033"/>
            <a:ext cx="5700711" cy="374511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3612" y="1645031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xmlns="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2" y="3906278"/>
            <a:ext cx="1628776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xmlns="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6774" y="1645032"/>
            <a:ext cx="1630364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xmlns="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xmlns="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C70887E3-FB36-4E7A-94BB-25B55929D587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11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25" y="5389200"/>
            <a:ext cx="3259138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213" indent="-176213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213" indent="-176213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xmlns="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214" y="3146400"/>
            <a:ext cx="6485932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xmlns="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0451" y="5389200"/>
            <a:ext cx="1625600" cy="318240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xmlns="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3613" y="5389200"/>
            <a:ext cx="1628775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xmlns="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6775" y="5389200"/>
            <a:ext cx="1630363" cy="318240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xmlns="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514" y="1645033"/>
            <a:ext cx="3257550" cy="3745114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xmlns="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0450" y="1645031"/>
            <a:ext cx="6516688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xmlns="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0450" y="3906000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xmlns="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3613" y="3906278"/>
            <a:ext cx="1628775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xmlns="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6774" y="3906279"/>
            <a:ext cx="1630363" cy="148386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xmlns="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xmlns="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xmlns="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733259D-1726-41CC-85B5-646D9C5309C3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72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5200" cy="105624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xmlns="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xmlns="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xmlns="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x-none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xmlns="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5DCD29F3-26A2-49DB-ACBF-22741F94563B}" type="datetime1">
              <a:rPr lang="en-GB" smtClean="0"/>
              <a:t>31/01/2019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3200" cy="6861600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xmlns="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513" y="6159600"/>
            <a:ext cx="1220400" cy="255600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xmlns="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xmlns="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x-none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xmlns="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fld id="{9EAAD15E-3686-4532-A41A-9BA2E08CE830}" type="datetime1">
              <a:rPr lang="en-GB" smtClean="0"/>
              <a:t>31/01/2019</a:t>
            </a:fld>
            <a:endParaRPr lang="x-non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1946365"/>
            <a:ext cx="7329487" cy="2769325"/>
          </a:xfrm>
        </p:spPr>
        <p:txBody>
          <a:bodyPr/>
          <a:lstStyle>
            <a:lvl1pPr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xmlns="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5968" y="5020098"/>
            <a:ext cx="7332035" cy="1084262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EE8FF56-E9E6-4CE1-A183-9B907183A27A}"/>
              </a:ext>
            </a:extLst>
          </p:cNvPr>
          <p:cNvSpPr txBox="1"/>
          <p:nvPr userDrawn="1"/>
        </p:nvSpPr>
        <p:spPr bwMode="auto">
          <a:xfrm>
            <a:off x="805436" y="2250351"/>
            <a:ext cx="1671637" cy="283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700" marR="0" indent="-25400" algn="l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xmlns="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B2FEAA5-A606-430E-96AD-196D98FDB195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59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xmlns="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xmlns="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F3E80CA-0AF9-43BD-9676-82C6664A7763}" type="datetime1">
              <a:rPr lang="en-GB" smtClean="0"/>
              <a:t>31/01/2019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xmlns="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822A32C-F391-47B9-A546-44C271C6C0D0}" type="datetime1">
              <a:rPr lang="en-GB" smtClean="0"/>
              <a:t>31/01/2019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512" y="452544"/>
            <a:ext cx="10588625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0EA9E9C4-D3C9-488E-A8FC-F4DAD8C9D9BF}" type="datetime1">
              <a:rPr lang="en-GB" smtClean="0"/>
              <a:t>31/01/2019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3" y="6159600"/>
            <a:ext cx="2826000" cy="25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598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4"/>
            <a:ext cx="4886324" cy="44329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514" y="4971350"/>
            <a:ext cx="4886324" cy="365455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514" y="5334000"/>
            <a:ext cx="4886324" cy="424412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60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2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xmlns="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5110B7A-E063-4E38-A3C2-3B338016AFCF}" type="datetime1">
              <a:rPr lang="en-GB" smtClean="0"/>
              <a:t>31/01/2019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13" y="6159600"/>
            <a:ext cx="2826457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40"/>
            <a:ext cx="12190413" cy="6857108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6073AA9-65D9-481B-934A-4D13A4154049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90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3" y="452543"/>
            <a:ext cx="7329487" cy="5255844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xmlns="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xmlns="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1C3CE41D-80B5-447F-B030-1484AC3D6CB0}" type="datetime1">
              <a:rPr lang="en-GB" smtClean="0"/>
              <a:t>31/01/2019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xmlns="" id="{C666208A-F4F9-4299-9F9F-6881C4C08564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514" y="452543"/>
            <a:ext cx="4886324" cy="5255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xmlns="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6A9E4F07-EEAF-45BB-A7C7-3D95AB9E62A9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7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xmlns="" id="{1C52AC6E-7F31-46F0-897C-8CA895D525E5}"/>
              </a:ext>
            </a:extLst>
          </p:cNvPr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xmlns="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513" y="1633538"/>
            <a:ext cx="10588625" cy="4087812"/>
          </a:xfrm>
        </p:spPr>
        <p:txBody>
          <a:bodyPr/>
          <a:lstStyle>
            <a:lvl1pPr marL="361950" indent="-361950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7063" indent="-265113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513" y="6159600"/>
            <a:ext cx="1219200" cy="25717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xmlns="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633FBDA7-6230-410C-AB76-A8190197912A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2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4" y="453600"/>
            <a:ext cx="10588624" cy="748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512" y="1645033"/>
            <a:ext cx="105886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xmlns="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6473F4E-91A4-4C5D-BCED-01D34A47CC2E}" type="datetime1">
              <a:rPr lang="en-GB" smtClean="0"/>
              <a:t>31/01/2019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886325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99224" y="1645032"/>
            <a:ext cx="4887913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xmlns="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E8B61100-919C-4CF2-9D52-25E29E082956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8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512" y="452543"/>
            <a:ext cx="10588625" cy="748800"/>
          </a:xfr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513" y="1645033"/>
            <a:ext cx="4071937" cy="4063354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xmlns="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4838" y="1645032"/>
            <a:ext cx="5702300" cy="4063354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288" y="6281956"/>
            <a:ext cx="8143876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xmlns="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C3CC85F-6194-4C2D-BB55-33B1B6E2233F}" type="datetime1">
              <a:rPr lang="en-GB" smtClean="0"/>
              <a:t>31/01/2019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11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3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513" y="312840"/>
            <a:ext cx="10588625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7200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512" y="1648207"/>
            <a:ext cx="10588625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062" y="6281956"/>
            <a:ext cx="6515101" cy="155656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xmlns="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2289" y="6142932"/>
            <a:ext cx="704849" cy="12235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96E9BBC-B0A1-4150-9A9F-F34527166AF0}" type="datetime1">
              <a:rPr lang="en-GB" smtClean="0"/>
              <a:t>31/01/2019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135459E-96A0-4D48-B1D9-A034EE07E024}"/>
              </a:ext>
            </a:extLst>
          </p:cNvPr>
          <p:cNvGrpSpPr/>
          <p:nvPr userDrawn="1"/>
        </p:nvGrpSpPr>
        <p:grpSpPr>
          <a:xfrm>
            <a:off x="-1972094" y="1634370"/>
            <a:ext cx="1796791" cy="2907588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xmlns="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700" marR="0" indent="-25400" algn="l" defTabSz="457200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/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xmlns="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513" y="6159600"/>
            <a:ext cx="2826458" cy="255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515BF35-693E-4749-821E-5148CED147C8}"/>
              </a:ext>
            </a:extLst>
          </p:cNvPr>
          <p:cNvSpPr/>
          <p:nvPr userDrawn="1"/>
        </p:nvSpPr>
        <p:spPr>
          <a:xfrm>
            <a:off x="2051824" y="6142932"/>
            <a:ext cx="1573147" cy="2722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34" r:id="rId2"/>
    <p:sldLayoutId id="2147483797" r:id="rId3"/>
    <p:sldLayoutId id="2147483748" r:id="rId4"/>
    <p:sldLayoutId id="2147483788" r:id="rId5"/>
    <p:sldLayoutId id="2147483798" r:id="rId6"/>
    <p:sldLayoutId id="2147483737" r:id="rId7"/>
    <p:sldLayoutId id="2147483791" r:id="rId8"/>
    <p:sldLayoutId id="2147483770" r:id="rId9"/>
    <p:sldLayoutId id="2147483792" r:id="rId10"/>
    <p:sldLayoutId id="2147483793" r:id="rId11"/>
    <p:sldLayoutId id="2147483771" r:id="rId12"/>
    <p:sldLayoutId id="2147483795" r:id="rId13"/>
    <p:sldLayoutId id="2147483794" r:id="rId14"/>
    <p:sldLayoutId id="2147483768" r:id="rId15"/>
    <p:sldLayoutId id="2147483773" r:id="rId16"/>
    <p:sldLayoutId id="2147483769" r:id="rId17"/>
    <p:sldLayoutId id="2147483772" r:id="rId18"/>
    <p:sldLayoutId id="2147483774" r:id="rId19"/>
    <p:sldLayoutId id="2147483775" r:id="rId20"/>
    <p:sldLayoutId id="2147483776" r:id="rId21"/>
    <p:sldLayoutId id="2147483796" r:id="rId22"/>
    <p:sldLayoutId id="2147483777" r:id="rId23"/>
    <p:sldLayoutId id="2147483783" r:id="rId24"/>
    <p:sldLayoutId id="2147483782" r:id="rId25"/>
    <p:sldLayoutId id="2147483781" r:id="rId26"/>
    <p:sldLayoutId id="2147483780" r:id="rId27"/>
    <p:sldLayoutId id="2147483779" r:id="rId28"/>
    <p:sldLayoutId id="2147483784" r:id="rId29"/>
    <p:sldLayoutId id="2147483778" r:id="rId30"/>
    <p:sldLayoutId id="2147483785" r:id="rId31"/>
    <p:sldLayoutId id="2147483749" r:id="rId32"/>
    <p:sldLayoutId id="2147483746" r:id="rId33"/>
    <p:sldLayoutId id="2147483787" r:id="rId34"/>
    <p:sldLayoutId id="2147483738" r:id="rId35"/>
    <p:sldLayoutId id="2147483747" r:id="rId36"/>
    <p:sldLayoutId id="2147483799" r:id="rId37"/>
    <p:sldLayoutId id="2147483790" r:id="rId38"/>
    <p:sldLayoutId id="2147483767" r:id="rId39"/>
  </p:sldLayoutIdLst>
  <p:hf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189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800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189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189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8000" indent="-252000" algn="l" defTabSz="457189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659" userDrawn="1">
          <p15:clr>
            <a:srgbClr val="F26B43"/>
          </p15:clr>
        </p15:guide>
        <p15:guide id="2" pos="7173" userDrawn="1">
          <p15:clr>
            <a:srgbClr val="F26B43"/>
          </p15:clr>
        </p15:guide>
        <p15:guide id="3" orient="horz" pos="1036" userDrawn="1">
          <p15:clr>
            <a:srgbClr val="F26B43"/>
          </p15:clr>
        </p15:guide>
        <p15:guide id="4" orient="horz" pos="3595" userDrawn="1">
          <p15:clr>
            <a:srgbClr val="F26B43"/>
          </p15:clr>
        </p15:guide>
        <p15:guide id="5" pos="6146" userDrawn="1">
          <p15:clr>
            <a:srgbClr val="F26B43"/>
          </p15:clr>
        </p15:guide>
        <p15:guide id="6" pos="5633" userDrawn="1">
          <p15:clr>
            <a:srgbClr val="F26B43"/>
          </p15:clr>
        </p15:guide>
        <p15:guide id="7" pos="5120" userDrawn="1">
          <p15:clr>
            <a:srgbClr val="F26B43"/>
          </p15:clr>
        </p15:guide>
        <p15:guide id="8" pos="4607" userDrawn="1">
          <p15:clr>
            <a:srgbClr val="F26B43"/>
          </p15:clr>
        </p15:guide>
        <p15:guide id="9" pos="4094" userDrawn="1">
          <p15:clr>
            <a:srgbClr val="F26B43"/>
          </p15:clr>
        </p15:guide>
        <p15:guide id="10" pos="3581" userDrawn="1">
          <p15:clr>
            <a:srgbClr val="F26B43"/>
          </p15:clr>
        </p15:guide>
        <p15:guide id="11" pos="3068" userDrawn="1">
          <p15:clr>
            <a:srgbClr val="F26B43"/>
          </p15:clr>
        </p15:guide>
        <p15:guide id="12" pos="2555" userDrawn="1">
          <p15:clr>
            <a:srgbClr val="F26B43"/>
          </p15:clr>
        </p15:guide>
        <p15:guide id="13" pos="2042" userDrawn="1">
          <p15:clr>
            <a:srgbClr val="F26B43"/>
          </p15:clr>
        </p15:guide>
        <p15:guide id="14" pos="1529" userDrawn="1">
          <p15:clr>
            <a:srgbClr val="F26B43"/>
          </p15:clr>
        </p15:guide>
        <p15:guide id="15" pos="1016" userDrawn="1">
          <p15:clr>
            <a:srgbClr val="F26B43"/>
          </p15:clr>
        </p15:guide>
        <p15:guide id="16" pos="5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D_PresentationTitle">
            <a:extLst>
              <a:ext uri="{FF2B5EF4-FFF2-40B4-BE49-F238E27FC236}">
                <a16:creationId xmlns:a16="http://schemas.microsoft.com/office/drawing/2014/main" xmlns="" id="{762559F4-64D2-4777-B4A2-5B4FAFFDC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Overview of WRAP 2014 Platform develop and Shake-Out project update</a:t>
            </a:r>
          </a:p>
        </p:txBody>
      </p:sp>
      <p:sp>
        <p:nvSpPr>
          <p:cNvPr id="4" name="FLD_PresentationSubtitle">
            <a:extLst>
              <a:ext uri="{FF2B5EF4-FFF2-40B4-BE49-F238E27FC236}">
                <a16:creationId xmlns:a16="http://schemas.microsoft.com/office/drawing/2014/main" xmlns="" id="{AE283122-DAAA-4E85-87A4-5FF46F4B8A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8513" y="3102429"/>
            <a:ext cx="8136879" cy="3001931"/>
          </a:xfrm>
        </p:spPr>
        <p:txBody>
          <a:bodyPr/>
          <a:lstStyle/>
          <a:p>
            <a:r>
              <a:rPr lang="en-GB" sz="2800" dirty="0"/>
              <a:t>Ralph Morris, Tejas Shah, Marco Rodriguez, Jeremiah Johnson, Pradeepa Vennam, Kaity Lieschke, Ramboll</a:t>
            </a:r>
          </a:p>
          <a:p>
            <a:r>
              <a:rPr lang="en-GB" sz="2800" dirty="0"/>
              <a:t>B.H. Baek, UNC</a:t>
            </a:r>
          </a:p>
          <a:p>
            <a:endParaRPr lang="en-GB" sz="2800" dirty="0"/>
          </a:p>
          <a:p>
            <a:pPr algn="ctr"/>
            <a:r>
              <a:rPr lang="en-GB" sz="2800" dirty="0"/>
              <a:t>January 31,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256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DD88A-2986-4952-827D-6A3D2B20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milestone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8F295-73E9-474B-8715-D9A48A010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447801"/>
            <a:ext cx="10588625" cy="620486"/>
          </a:xfrm>
        </p:spPr>
        <p:txBody>
          <a:bodyPr/>
          <a:lstStyle/>
          <a:p>
            <a:r>
              <a:rPr lang="en-US" dirty="0"/>
              <a:t>Highlighted are completed work elements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D54FDF1-350D-4C9D-A771-22DB06BEF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736" y="2155371"/>
            <a:ext cx="8257728" cy="368006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7E15C0-4463-48B5-BAF8-AAA49E891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86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6DE1602C-E5D6-4F55-8DBE-36612875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2014 Shake-Out Objectives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7281482F-C4C5-4462-8D9B-6A2C47492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3" y="1295400"/>
            <a:ext cx="4745760" cy="4412987"/>
          </a:xfrm>
        </p:spPr>
        <p:txBody>
          <a:bodyPr/>
          <a:lstStyle/>
          <a:p>
            <a:r>
              <a:rPr lang="en-US" dirty="0"/>
              <a:t>Use existing information to develop a 2014 PGM modeling platform for western U.S. and provide initial testing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3-month project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EPA 2014 Platform (12US2)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2014 WRF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EPA (12US2) &amp; WAQS (36US/12WUS2)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36-km Domain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Natural Emissions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Sensitivity Tests for WRF 12-km met and Biogenic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2014 CAMx and CMAQ 36/12-km Annual Shake-Out Runs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Evaluate fire plume rise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84789EE-FA2F-4C62-852A-57A0AE3C51AB}"/>
              </a:ext>
            </a:extLst>
          </p:cNvPr>
          <p:cNvPicPr/>
          <p:nvPr/>
        </p:nvPicPr>
        <p:blipFill rotWithShape="1">
          <a:blip r:embed="rId2"/>
          <a:srcRect l="21698" t="12777" r="24514" b="55808"/>
          <a:stretch/>
        </p:blipFill>
        <p:spPr bwMode="auto">
          <a:xfrm>
            <a:off x="5798917" y="1934675"/>
            <a:ext cx="5718170" cy="40633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EAC0F46-DE4A-4075-9E63-BE8B40435A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39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B227937D-0641-4932-9C4A-3FDD821A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2014 Shake-Out Tasks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CAB60886-6EAE-429F-8D1B-A3934C5B3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055914"/>
            <a:ext cx="10588625" cy="465247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Task 1:  Modeling Plan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Draft Modeling Plan for 2014 Shake-Out dated December 31, 2018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Two comments received – Any more?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To do Modeling Plan on Lessons Learned (e.g., 2008 WestJumpAQMS and 2011 WAQS)</a:t>
            </a:r>
          </a:p>
          <a:p>
            <a:r>
              <a:rPr lang="en-US" dirty="0"/>
              <a:t>No Task 2</a:t>
            </a:r>
          </a:p>
          <a:p>
            <a:r>
              <a:rPr lang="en-US" dirty="0"/>
              <a:t>Task 3:  2014 Base Year Emissions Process </a:t>
            </a:r>
          </a:p>
          <a:p>
            <a:r>
              <a:rPr lang="en-US" dirty="0"/>
              <a:t>Task 4:  2014 WRF Meteorology MPE (PPT)</a:t>
            </a:r>
          </a:p>
          <a:p>
            <a:r>
              <a:rPr lang="en-US" dirty="0"/>
              <a:t>Task 5:  2014 GEOS-Chem BCs (PPT)</a:t>
            </a:r>
          </a:p>
          <a:p>
            <a:r>
              <a:rPr lang="en-US" dirty="0"/>
              <a:t>Task 6:  2014 PGM Modeling (contract update received Jan 29, 2019; Update Slide to Follow)</a:t>
            </a:r>
          </a:p>
          <a:p>
            <a:r>
              <a:rPr lang="en-US" dirty="0"/>
              <a:t>Task 7:  Single-Source Visibility Modeling</a:t>
            </a:r>
          </a:p>
          <a:p>
            <a:r>
              <a:rPr lang="en-US" dirty="0"/>
              <a:t>No Tasks 8, 9 and 10</a:t>
            </a:r>
          </a:p>
          <a:p>
            <a:r>
              <a:rPr lang="en-US" dirty="0"/>
              <a:t>Task 11:  Data Transfer to IWDW</a:t>
            </a:r>
          </a:p>
          <a:p>
            <a:r>
              <a:rPr lang="en-US" dirty="0"/>
              <a:t>Task 12:  Management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F389093-593B-41D2-8A04-61531A2FAC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95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01A684-2DE9-4409-BDB6-D0D9D30D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 Modeling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F34307-3D01-48A7-809A-82DA8823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2014 Platform Development and Shake-Out Modeling Plan dated December 31, 2018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Asked for comments by January 22, 2019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Received four comments</a:t>
            </a:r>
          </a:p>
          <a:p>
            <a:r>
              <a:rPr lang="en-US" dirty="0"/>
              <a:t>Update Draft 2014 Modeling Plan to address comments and redistribute by February 4, 2019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Would like comments by end of week (February 8, 2019)</a:t>
            </a:r>
          </a:p>
          <a:p>
            <a:r>
              <a:rPr lang="en-US" dirty="0"/>
              <a:t>Second “Modeling Plan” on lessons learned from 2008/2011 and preliminary 2014 modeling that can be accounted for in 2014v2 Platform Update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Draft by end of Feb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92D2FF2-50C0-4C1F-B5E9-EB24827D5A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60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B03F16-BD33-4E9A-AB7E-245E84C6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 2014 Emissions 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A5CBA2-E4BA-48F7-B20F-F6C9CF96D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099458"/>
            <a:ext cx="10588625" cy="4608930"/>
          </a:xfrm>
        </p:spPr>
        <p:txBody>
          <a:bodyPr/>
          <a:lstStyle/>
          <a:p>
            <a:r>
              <a:rPr lang="en-US" dirty="0"/>
              <a:t>Start with EPA’s 2014 Modeling CMAQ-ready emissions for 12-km 12US2 modeling domains</a:t>
            </a:r>
          </a:p>
          <a:p>
            <a:r>
              <a:rPr lang="en-US" dirty="0"/>
              <a:t>2014 Anthropogenic Emissions (UNC Lead)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Processing for 36-km 36US1 Domain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SMOKE Processing of 2014 Point and Non-Point  with western state updates: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Point: O&amp;G, EGU, nonEGU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Non-Point: RWC, FugDust, Other (Area)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Transfer of 2014 36/12-km CMAQ-ready sector emissions to Ramboll (Jan 30, 2019)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CMAQ2CAMx convertor</a:t>
            </a:r>
          </a:p>
          <a:p>
            <a:r>
              <a:rPr lang="en-US" dirty="0"/>
              <a:t>2014 Natural Emissions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MEGANv3 Biogenic (compare with EPA SMOKE-BEIS)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Sea Salt processor (SSA/DMS) – CAMx with DMS chemistry not ready, rename DMS as SO2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WBD Processor – Needs more refinement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2014 Fires from Air Sciences (received January 30, 2019)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A574F0-5131-448F-A79F-B62E384D7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6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B485A-2197-4491-BBBA-DEE7EC4B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4:  2014 WRF Model Evaluation (PPT to Follow)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1C9DC9-8466-44E5-8C69-8DC42452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WRF 12-km Datasets: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EPA 12-km 12US2 and WAQS 12-km WUS2</a:t>
            </a:r>
          </a:p>
          <a:p>
            <a:r>
              <a:rPr lang="en-GB" dirty="0"/>
              <a:t>Quantitative Evaluation using Surface Met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Wind Speed, Wind Direction, Temperature and Humidity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Evaluate for WUS, by State and by Site (make available on IWDW)</a:t>
            </a:r>
          </a:p>
          <a:p>
            <a:r>
              <a:rPr lang="en-GB" dirty="0"/>
              <a:t>Qualitative Evaluation of Precipitation using PRISM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Monthly and Daily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E9F729-0481-4C01-A0D2-B76EBB1FCA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6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02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7A9E4-60C0-4FA7-A7F9-CBDFC631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 2014 GEOS-Chem Boundary Conditions (PPT to follow)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9D33F-20F3-45AD-BB96-C2FF909E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458686"/>
            <a:ext cx="10588625" cy="4249701"/>
          </a:xfrm>
        </p:spPr>
        <p:txBody>
          <a:bodyPr/>
          <a:lstStyle/>
          <a:p>
            <a:r>
              <a:rPr lang="en-US" dirty="0"/>
              <a:t>Process 2014 GEOS-Chem to generate BCs for CAMx and CMAQ 25-layer 36US domain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Update species mapping in GC2CAMx and GC2CMAQ</a:t>
            </a:r>
          </a:p>
          <a:p>
            <a:r>
              <a:rPr lang="en-US" dirty="0"/>
              <a:t>Conduct inert with deposition BC-only CAMx 36-km 36US1 and 12-km 12US2 domains simulations and analyze spatial plots and evaluation against CASTNet O3 and IMPROVE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As just simulating BCs (no emissions or chemistry) would expect model to underestimate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Potential issues seen with Ozone, Crustal (Fine and Coarse) and SO4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No issues seen with NH3 and NaCl that have been seen in past Global runs</a:t>
            </a:r>
          </a:p>
          <a:p>
            <a:r>
              <a:rPr lang="en-US" dirty="0"/>
              <a:t>Adjust 2014 BCs to eliminate anomalies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Use capping of maximum species to eliminate anomalies (Ozone, SO4 and SO2)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Don’t use scaling that should be addressed with GEOS-Chem emission updates</a:t>
            </a:r>
          </a:p>
          <a:p>
            <a:r>
              <a:rPr lang="en-US" dirty="0"/>
              <a:t>Rerun inert BC-only CAMx 36-km simulation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Analyze Results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E7913F6-0812-4556-9E64-774852A690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45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27AFDC-5101-474D-8F81-00D520B1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6:  2014 PGM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E8AEA9-07E2-4499-85B4-528360714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2" y="1328057"/>
            <a:ext cx="10588625" cy="4380330"/>
          </a:xfrm>
        </p:spPr>
        <p:txBody>
          <a:bodyPr/>
          <a:lstStyle/>
          <a:p>
            <a:r>
              <a:rPr lang="en-US" dirty="0"/>
              <a:t>CAMx and CMAQ 2014 Annual Shake-Out Runs</a:t>
            </a:r>
          </a:p>
          <a:p>
            <a:r>
              <a:rPr lang="en-US" dirty="0"/>
              <a:t>Subtask 6a: PGM Set-Up and Initial Sensitivity Modeling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WRF 12-km Sensitivity (EPA 12US2 vs. WAQS 12 WUS1)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Biogenic Sensitivity (MEGAN vs. BEIS)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Select configuration for 2014 Shake-Out Runs</a:t>
            </a:r>
          </a:p>
          <a:p>
            <a:r>
              <a:rPr lang="en-US" dirty="0"/>
              <a:t>Subtask 6b: Annual 2014 CAMx and CMAQ 36/12-km Shake-Out Runs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Model Performance Evaluation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Lessons Learned / Recommendations for Next Steps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Additional Sensitivity Tests: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Fire Plume Rise (EPA Briggs vs. WRAP Approach)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[No Layer Collapsing]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B80F90B-7C20-4CA3-A79D-EC1615DC1C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9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3DE2EE-0558-4936-B157-3DEF9873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Tasks 7 (Single-Source) 11 (Transfer) and 12 (Management)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B6E20E-C1FD-40A3-B269-7733353E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7:  Single-Source Visibility Screening and Modeling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Preparation of PPT and Conduct Webinar December 12, 2018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Document in Memorandum – Is this needed?  Is there interest by states?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Separate Q/D Analysis Project for Control Measures Subcommittee</a:t>
            </a:r>
          </a:p>
          <a:p>
            <a:r>
              <a:rPr lang="en-US" dirty="0"/>
              <a:t>Task 11:  Data Transfer to IWDW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Major transfers to occur in February</a:t>
            </a:r>
          </a:p>
          <a:p>
            <a:r>
              <a:rPr lang="en-US" dirty="0"/>
              <a:t>Task 12: 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Meetings, Conference Calls, Coordination, Progress 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WRAP 2014 Shake-Out Meeting March 7, 2019 in Greater Denver Area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941F8C-DC44-4402-87B1-9B20B40ED2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2943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375593631377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37559363137773"/>
</p:tagLst>
</file>

<file path=ppt/theme/theme1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Ramboll Template MIK adjustments.potx" id="{8AF8F9E4-DE39-4C2B-85B6-4A5686C9C8EC}" vid="{89A0920C-1F3F-4FDF-B731-81363685CBD0}"/>
    </a:ext>
  </a:extLst>
</a:theme>
</file>

<file path=ppt/theme/theme2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theme/theme3.xml><?xml version="1.0" encoding="utf-8"?>
<a:theme xmlns:a="http://schemas.openxmlformats.org/drawingml/2006/main" name="Office Theme">
  <a:themeElements>
    <a:clrScheme name="Ramboll">
      <a:dk1>
        <a:sysClr val="windowText" lastClr="000000"/>
      </a:dk1>
      <a:lt1>
        <a:sysClr val="window" lastClr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BF36"/>
      </a:accent3>
      <a:accent4>
        <a:srgbClr val="C40079"/>
      </a:accent4>
      <a:accent5>
        <a:srgbClr val="C63418"/>
      </a:accent5>
      <a:accent6>
        <a:srgbClr val="D0CFC5"/>
      </a:accent6>
      <a:hlink>
        <a:srgbClr val="0000FF"/>
      </a:hlink>
      <a:folHlink>
        <a:srgbClr val="800080"/>
      </a:folHlink>
    </a:clrScheme>
    <a:fontScheme name="Rambol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ABBF43-1DE5-401E-9E72-69994FE7A2B3}">
  <we:reference id="wa104380278" version="1.0.0.6" store="en-US" storeType="OMEX"/>
  <we:alternateReferences>
    <we:reference id="WA104380278" version="1.0.0.6" store="WA104380278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835</Words>
  <Application>Microsoft Office PowerPoint</Application>
  <PresentationFormat>Custom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Verdana</vt:lpstr>
      <vt:lpstr>Wingdings</vt:lpstr>
      <vt:lpstr>Blank</vt:lpstr>
      <vt:lpstr>Overview of WRAP 2014 Platform develop and Shake-Out project update</vt:lpstr>
      <vt:lpstr>WRAP 2014 Shake-Out Objectives</vt:lpstr>
      <vt:lpstr>2014 Shake-Out Tasks</vt:lpstr>
      <vt:lpstr>Task 1:  Modeling Plan</vt:lpstr>
      <vt:lpstr>Task 3:  2014 Emissions Processing </vt:lpstr>
      <vt:lpstr>Task 4:  2014 WRF Model Evaluation (PPT to Follow)</vt:lpstr>
      <vt:lpstr>Task 5:  2014 GEOS-Chem Boundary Conditions (PPT to follow)</vt:lpstr>
      <vt:lpstr>Task 6:  2014 PGM Modeling</vt:lpstr>
      <vt:lpstr>Tasks 7 (Single-Source) 11 (Transfer) and 12 (Management)</vt:lpstr>
      <vt:lpstr>Revised milestone schedule</vt:lpstr>
    </vt:vector>
  </TitlesOfParts>
  <Company>Ramboll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Ramboll</dc:creator>
  <cp:lastModifiedBy>Ames Roger</cp:lastModifiedBy>
  <cp:revision>32</cp:revision>
  <dcterms:created xsi:type="dcterms:W3CDTF">2017-10-17T11:00:12Z</dcterms:created>
  <dcterms:modified xsi:type="dcterms:W3CDTF">2019-01-31T22:17:56Z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ramboll</vt:lpwstr>
  </property>
  <property fmtid="{D5CDD505-2E9C-101B-9397-08002B2CF9AE}" pid="5" name="TemplateId">
    <vt:lpwstr>636486672340117068</vt:lpwstr>
  </property>
  <property fmtid="{D5CDD505-2E9C-101B-9397-08002B2CF9AE}" pid="6" name="UserProfileId">
    <vt:lpwstr>636646713910522723</vt:lpwstr>
  </property>
</Properties>
</file>