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28"/>
  </p:notesMasterIdLst>
  <p:handoutMasterIdLst>
    <p:handoutMasterId r:id="rId29"/>
  </p:handoutMasterIdLst>
  <p:sldIdLst>
    <p:sldId id="256" r:id="rId2"/>
    <p:sldId id="258" r:id="rId3"/>
    <p:sldId id="276" r:id="rId4"/>
    <p:sldId id="260" r:id="rId5"/>
    <p:sldId id="332" r:id="rId6"/>
    <p:sldId id="278" r:id="rId7"/>
    <p:sldId id="279" r:id="rId8"/>
    <p:sldId id="296" r:id="rId9"/>
    <p:sldId id="317" r:id="rId10"/>
    <p:sldId id="318" r:id="rId11"/>
    <p:sldId id="319" r:id="rId12"/>
    <p:sldId id="320" r:id="rId13"/>
    <p:sldId id="321" r:id="rId14"/>
    <p:sldId id="322" r:id="rId15"/>
    <p:sldId id="299" r:id="rId16"/>
    <p:sldId id="300" r:id="rId17"/>
    <p:sldId id="323" r:id="rId18"/>
    <p:sldId id="324" r:id="rId19"/>
    <p:sldId id="325" r:id="rId20"/>
    <p:sldId id="326" r:id="rId21"/>
    <p:sldId id="327" r:id="rId22"/>
    <p:sldId id="328" r:id="rId23"/>
    <p:sldId id="329" r:id="rId24"/>
    <p:sldId id="330" r:id="rId25"/>
    <p:sldId id="331" r:id="rId26"/>
    <p:sldId id="333" r:id="rId27"/>
  </p:sldIdLst>
  <p:sldSz cx="12190413" cy="6859588"/>
  <p:notesSz cx="6858000" cy="9144000"/>
  <p:custDataLst>
    <p:tags r:id="rId30"/>
  </p:custDataLst>
  <p:defaultTextStyle>
    <a:defPPr>
      <a:defRPr lang="en-US"/>
    </a:defPPr>
    <a:lvl1pPr marL="0" indent="0" algn="l" defTabSz="457189" rtl="0" eaLnBrk="1" fontAlgn="base" hangingPunct="1">
      <a:lnSpc>
        <a:spcPct val="100000"/>
      </a:lnSpc>
      <a:spcBef>
        <a:spcPct val="0"/>
      </a:spcBef>
      <a:spcAft>
        <a:spcPts val="1200"/>
      </a:spcAft>
      <a:buFont typeface="Arial" panose="020B0604020202020204" pitchFamily="34" charset="0"/>
      <a:buChar char="​"/>
      <a:defRPr kern="1200" spc="-50" baseline="0">
        <a:solidFill>
          <a:schemeClr val="tx1"/>
        </a:solidFill>
        <a:latin typeface="Verdana"/>
        <a:ea typeface="Verdana" pitchFamily="34" charset="0"/>
        <a:cs typeface="Verdana" pitchFamily="34" charset="0"/>
      </a:defRPr>
    </a:lvl1pPr>
    <a:lvl2pPr marL="252000" indent="-252000" algn="l" defTabSz="457189"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8000" indent="-252000" algn="l" defTabSz="457189"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200" indent="-252000" algn="l" defTabSz="457189"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9900"/>
    <a:srgbClr val="0000FF"/>
    <a:srgbClr val="0099FF"/>
    <a:srgbClr val="FF9933"/>
    <a:srgbClr val="FF3300"/>
    <a:srgbClr val="9933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141" autoAdjust="0"/>
  </p:normalViewPr>
  <p:slideViewPr>
    <p:cSldViewPr snapToGrid="0">
      <p:cViewPr varScale="1">
        <p:scale>
          <a:sx n="81" d="100"/>
          <a:sy n="81" d="100"/>
        </p:scale>
        <p:origin x="1056"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21" d="100"/>
          <a:sy n="121" d="100"/>
        </p:scale>
        <p:origin x="49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
        <p:nvSpPr>
          <p:cNvPr id="3" name="Date Placeholder 2">
            <a:extLst>
              <a:ext uri="{FF2B5EF4-FFF2-40B4-BE49-F238E27FC236}">
                <a16:creationId xmlns:a16="http://schemas.microsoft.com/office/drawing/2014/main" id="{E73E8A3B-3A63-46A9-95E1-03CE2FCF9C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F6A870-D0BC-44DB-AD81-D5E8B04AE8D4}" type="datetimeFigureOut">
              <a:rPr lang="da-DK" smtClean="0"/>
              <a:t>31-10-2019</a:t>
            </a:fld>
            <a:endParaRPr lang="da-DK"/>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5B7C09-5A60-450F-8B1D-B16CDE8563A2}" type="datetime1">
              <a:rPr lang="en-GB" noProof="0" smtClean="0"/>
              <a:pPr/>
              <a:t>30/10/2019</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3175">
            <a:solidFill>
              <a:schemeClr val="accent6"/>
            </a:solidFill>
          </a:ln>
        </p:spPr>
        <p:txBody>
          <a:bodyPr vert="horz" wrap="square" lIns="91440" tIns="45720" rIns="91440" bIns="45720" numCol="1" anchor="ctr" anchorCtr="0" compatLnSpc="1">
            <a:prstTxWarp prst="textNoShape">
              <a:avLst/>
            </a:prstTxWarp>
          </a:bodyP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Verdana" pitchFamily="34" charset="0"/>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20</a:t>
            </a:fld>
            <a:endParaRPr lang="en-GB" noProof="0" dirty="0"/>
          </a:p>
        </p:txBody>
      </p:sp>
    </p:spTree>
    <p:extLst>
      <p:ext uri="{BB962C8B-B14F-4D97-AF65-F5344CB8AC3E}">
        <p14:creationId xmlns:p14="http://schemas.microsoft.com/office/powerpoint/2010/main" val="4029816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513" y="409569"/>
            <a:ext cx="9773112"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512" y="1139744"/>
            <a:ext cx="9772652"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9" name="Slide Number Placeholder 5"/>
          <p:cNvSpPr>
            <a:spLocks noGrp="1"/>
          </p:cNvSpPr>
          <p:nvPr>
            <p:ph type="sldNum" sz="quarter" idx="4"/>
          </p:nvPr>
        </p:nvSpPr>
        <p:spPr>
          <a:xfrm>
            <a:off x="10907200"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tx1"/>
                </a:solidFill>
              </a:defRPr>
            </a:lvl1p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8648869-2893-4622-9339-336892089EF9}" type="datetime1">
              <a:rPr lang="en-GB" smtClean="0"/>
              <a:t>30/10/2019</a:t>
            </a:fld>
            <a:endParaRPr lang="en-GB" dirty="0"/>
          </a:p>
        </p:txBody>
      </p:sp>
      <p:pic>
        <p:nvPicPr>
          <p:cNvPr id="24" name="Picture 23">
            <a:extLst>
              <a:ext uri="{FF2B5EF4-FFF2-40B4-BE49-F238E27FC236}">
                <a16:creationId xmlns:a16="http://schemas.microsoft.com/office/drawing/2014/main" id="{BB368B35-1A95-4DB8-9489-9493B9DFE5DC}"/>
              </a:ext>
            </a:extLst>
          </p:cNvPr>
          <p:cNvPicPr>
            <a:picLocks noChangeAspect="1"/>
          </p:cNvPicPr>
          <p:nvPr userDrawn="1"/>
        </p:nvPicPr>
        <p:blipFill>
          <a:blip r:embed="rId2"/>
          <a:stretch>
            <a:fillRect/>
          </a:stretch>
        </p:blipFill>
        <p:spPr>
          <a:xfrm>
            <a:off x="798513" y="6159600"/>
            <a:ext cx="2826458" cy="255600"/>
          </a:xfrm>
          <a:prstGeom prst="rect">
            <a:avLst/>
          </a:prstGeom>
        </p:spPr>
      </p:pic>
    </p:spTree>
    <p:extLst>
      <p:ext uri="{BB962C8B-B14F-4D97-AF65-F5344CB8AC3E}">
        <p14:creationId xmlns:p14="http://schemas.microsoft.com/office/powerpoint/2010/main" val="5428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3612" y="1645032"/>
            <a:ext cx="4073525" cy="4063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97CBEA6-24BA-4D9D-AB56-751B083F0DAD}" type="datetime1">
              <a:rPr lang="en-GB" smtClean="0"/>
              <a:t>30/10/2019</a:t>
            </a:fld>
            <a:endParaRPr lang="en-GB" dirty="0"/>
          </a:p>
        </p:txBody>
      </p:sp>
    </p:spTree>
    <p:extLst>
      <p:ext uri="{BB962C8B-B14F-4D97-AF65-F5344CB8AC3E}">
        <p14:creationId xmlns:p14="http://schemas.microsoft.com/office/powerpoint/2010/main" val="416253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8958262"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1163" y="452544"/>
            <a:ext cx="800964" cy="800964"/>
          </a:xfrm>
          <a:noFill/>
          <a:ln>
            <a:noFill/>
          </a:ln>
        </p:spPr>
        <p:txBody>
          <a:bodyPr lIns="38399" tIns="0" anchor="t" anchorCtr="0"/>
          <a:lstStyle>
            <a:lvl1pPr marL="0" indent="0">
              <a:buNone/>
              <a:defRPr sz="1800">
                <a:solidFill>
                  <a:schemeClr val="tx1"/>
                </a:solidFill>
              </a:defRPr>
            </a:lvl1pPr>
          </a:lstStyle>
          <a:p>
            <a:r>
              <a:rPr lang="en-GB" noProof="0" dirty="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20DBD43-5124-4584-B3C1-E791088B0CF9}" type="datetime1">
              <a:rPr lang="en-GB" smtClean="0"/>
              <a:t>30/10/2019</a:t>
            </a:fld>
            <a:endParaRPr lang="en-GB" dirty="0"/>
          </a:p>
        </p:txBody>
      </p:sp>
    </p:spTree>
    <p:extLst>
      <p:ext uri="{BB962C8B-B14F-4D97-AF65-F5344CB8AC3E}">
        <p14:creationId xmlns:p14="http://schemas.microsoft.com/office/powerpoint/2010/main" val="299918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895826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1162" y="1645033"/>
            <a:ext cx="818165" cy="818165"/>
          </a:xfrm>
          <a:noFill/>
          <a:ln>
            <a:noFill/>
          </a:ln>
        </p:spPr>
        <p:txBody>
          <a:bodyPr lIns="38399" tIns="0" anchor="t" anchorCtr="0"/>
          <a:lstStyle>
            <a:lvl1pPr marL="0" indent="0">
              <a:buNone/>
              <a:defRPr sz="1800">
                <a:solidFill>
                  <a:schemeClr val="tx1"/>
                </a:solidFill>
              </a:defRPr>
            </a:lvl1pPr>
          </a:lstStyle>
          <a:p>
            <a:r>
              <a:rPr lang="en-GB" noProof="0" dirty="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123DF16-6EB1-496D-987E-C700338FB286}" type="datetime1">
              <a:rPr lang="en-GB" smtClean="0"/>
              <a:t>30/10/2019</a:t>
            </a:fld>
            <a:endParaRPr lang="en-GB" dirty="0"/>
          </a:p>
        </p:txBody>
      </p:sp>
    </p:spTree>
    <p:extLst>
      <p:ext uri="{BB962C8B-B14F-4D97-AF65-F5344CB8AC3E}">
        <p14:creationId xmlns:p14="http://schemas.microsoft.com/office/powerpoint/2010/main" val="37713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6515100"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8000" y="1645033"/>
            <a:ext cx="3259138" cy="3240691"/>
          </a:xfrm>
          <a:noFill/>
          <a:ln>
            <a:noFill/>
          </a:ln>
        </p:spPr>
        <p:txBody>
          <a:bodyPr lIns="38399" tIns="0" anchor="t" anchorCtr="0"/>
          <a:lstStyle>
            <a:lvl1pPr marL="0" indent="0">
              <a:buNone/>
              <a:defRPr sz="1800">
                <a:solidFill>
                  <a:schemeClr val="tx1"/>
                </a:solidFill>
              </a:defRPr>
            </a:lvl1pPr>
          </a:lstStyle>
          <a:p>
            <a:r>
              <a:rPr lang="en-GB" dirty="0">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235091F-449D-4626-8794-952C8B1409E8}" type="datetime1">
              <a:rPr lang="en-GB" smtClean="0"/>
              <a:t>30/10/2019</a:t>
            </a:fld>
            <a:endParaRPr lang="en-GB" dirty="0"/>
          </a:p>
        </p:txBody>
      </p:sp>
    </p:spTree>
    <p:extLst>
      <p:ext uri="{BB962C8B-B14F-4D97-AF65-F5344CB8AC3E}">
        <p14:creationId xmlns:p14="http://schemas.microsoft.com/office/powerpoint/2010/main" val="47453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3613" y="1644649"/>
            <a:ext cx="4073525" cy="4063738"/>
          </a:xfrm>
        </p:spPr>
        <p:txBody>
          <a:bodyPr/>
          <a:lstStyle>
            <a:lvl1pPr marL="0" indent="0">
              <a:buNone/>
              <a:defRPr/>
            </a:lvl1pPr>
          </a:lstStyle>
          <a:p>
            <a:r>
              <a:rPr lang="en-GB" dirty="0">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5F63776-1EE7-4671-8A2B-02E30E41FEAC}" type="datetime1">
              <a:rPr lang="en-GB" smtClean="0"/>
              <a:t>30/10/2019</a:t>
            </a:fld>
            <a:endParaRPr lang="en-GB" dirty="0"/>
          </a:p>
        </p:txBody>
      </p:sp>
    </p:spTree>
    <p:extLst>
      <p:ext uri="{BB962C8B-B14F-4D97-AF65-F5344CB8AC3E}">
        <p14:creationId xmlns:p14="http://schemas.microsoft.com/office/powerpoint/2010/main" val="11437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3" y="1645033"/>
            <a:ext cx="732948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2388" y="4992414"/>
            <a:ext cx="2444750"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980494" y="3538620"/>
            <a:ext cx="1796791" cy="2907588"/>
            <a:chOff x="12403271" y="-1"/>
            <a:chExt cx="1796791" cy="2907588"/>
          </a:xfrm>
        </p:grpSpPr>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6EF81AA-3B23-4206-9FBE-5FAA564FBBFC}" type="datetime1">
              <a:rPr lang="en-GB" smtClean="0"/>
              <a:t>30/10/2019</a:t>
            </a:fld>
            <a:endParaRPr lang="en-GB" dirty="0"/>
          </a:p>
        </p:txBody>
      </p:sp>
    </p:spTree>
    <p:extLst>
      <p:ext uri="{BB962C8B-B14F-4D97-AF65-F5344CB8AC3E}">
        <p14:creationId xmlns:p14="http://schemas.microsoft.com/office/powerpoint/2010/main" val="351122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4" y="1645033"/>
            <a:ext cx="4071936"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4838" y="1644771"/>
            <a:ext cx="244316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2388" y="1644771"/>
            <a:ext cx="2444750"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5B033FE-FAF8-4950-A5B1-71D59FEE981F}" type="datetime1">
              <a:rPr lang="en-GB" smtClean="0"/>
              <a:t>30/10/2019</a:t>
            </a:fld>
            <a:endParaRPr lang="en-GB" dirty="0"/>
          </a:p>
        </p:txBody>
      </p:sp>
      <p:grpSp>
        <p:nvGrpSpPr>
          <p:cNvPr id="16" name="Group 15">
            <a:extLst>
              <a:ext uri="{FF2B5EF4-FFF2-40B4-BE49-F238E27FC236}">
                <a16:creationId xmlns:a16="http://schemas.microsoft.com/office/drawing/2014/main" id="{482F1A21-DB0B-44A1-8EBE-E26897290FD2}"/>
              </a:ext>
            </a:extLst>
          </p:cNvPr>
          <p:cNvGrpSpPr/>
          <p:nvPr userDrawn="1"/>
        </p:nvGrpSpPr>
        <p:grpSpPr>
          <a:xfrm>
            <a:off x="-1980494" y="3538620"/>
            <a:ext cx="1796791" cy="2907588"/>
            <a:chOff x="12403271" y="-1"/>
            <a:chExt cx="1796791" cy="2907588"/>
          </a:xfrm>
        </p:grpSpPr>
        <p:grpSp>
          <p:nvGrpSpPr>
            <p:cNvPr id="17" name="Group 16">
              <a:extLst>
                <a:ext uri="{FF2B5EF4-FFF2-40B4-BE49-F238E27FC236}">
                  <a16:creationId xmlns:a16="http://schemas.microsoft.com/office/drawing/2014/main" id="{CA6B9EE2-783B-41AA-AC77-4DB0F5ED032D}"/>
                </a:ext>
              </a:extLst>
            </p:cNvPr>
            <p:cNvGrpSpPr/>
            <p:nvPr userDrawn="1"/>
          </p:nvGrpSpPr>
          <p:grpSpPr>
            <a:xfrm>
              <a:off x="12403271" y="-1"/>
              <a:ext cx="1796791" cy="2907588"/>
              <a:chOff x="9009867" y="1645032"/>
              <a:chExt cx="2365739" cy="3828268"/>
            </a:xfrm>
          </p:grpSpPr>
          <p:sp>
            <p:nvSpPr>
              <p:cNvPr id="19" name="Rectangle: Rounded Corners 18">
                <a:extLst>
                  <a:ext uri="{FF2B5EF4-FFF2-40B4-BE49-F238E27FC236}">
                    <a16:creationId xmlns:a16="http://schemas.microsoft.com/office/drawing/2014/main" id="{01B83249-39D6-4252-BB3B-A6D96E90F9B0}"/>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20" name="Picture 19">
                <a:extLst>
                  <a:ext uri="{FF2B5EF4-FFF2-40B4-BE49-F238E27FC236}">
                    <a16:creationId xmlns:a16="http://schemas.microsoft.com/office/drawing/2014/main" id="{C1B093AE-E011-42FE-AB95-66C9BFBDFAA1}"/>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C5F1A727-495B-4982-B3C7-671F9B44F5C2}"/>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8" name="Picture 17">
              <a:extLst>
                <a:ext uri="{FF2B5EF4-FFF2-40B4-BE49-F238E27FC236}">
                  <a16:creationId xmlns:a16="http://schemas.microsoft.com/office/drawing/2014/main" id="{6BE0B471-FCB7-47D8-9FB4-678E9DA02E8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46065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4056064" y="1645033"/>
            <a:ext cx="7331074"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514" y="1644771"/>
            <a:ext cx="2443162"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514" y="4992414"/>
            <a:ext cx="2443161"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757C3B0-1DCD-4A40-AEB0-BF70655BEDFC}" type="datetime1">
              <a:rPr lang="en-GB" smtClean="0"/>
              <a:t>30/10/2019</a:t>
            </a:fld>
            <a:endParaRPr lang="en-GB" dirty="0"/>
          </a:p>
        </p:txBody>
      </p:sp>
      <p:grpSp>
        <p:nvGrpSpPr>
          <p:cNvPr id="15" name="Group 14">
            <a:extLst>
              <a:ext uri="{FF2B5EF4-FFF2-40B4-BE49-F238E27FC236}">
                <a16:creationId xmlns:a16="http://schemas.microsoft.com/office/drawing/2014/main" id="{4C08E95C-A108-449E-AA24-2989A4642A1B}"/>
              </a:ext>
            </a:extLst>
          </p:cNvPr>
          <p:cNvGrpSpPr/>
          <p:nvPr userDrawn="1"/>
        </p:nvGrpSpPr>
        <p:grpSpPr>
          <a:xfrm>
            <a:off x="-1980494" y="3538620"/>
            <a:ext cx="1796791" cy="2907588"/>
            <a:chOff x="12403271" y="-1"/>
            <a:chExt cx="1796791" cy="2907588"/>
          </a:xfrm>
        </p:grpSpPr>
        <p:grpSp>
          <p:nvGrpSpPr>
            <p:cNvPr id="16" name="Group 15">
              <a:extLst>
                <a:ext uri="{FF2B5EF4-FFF2-40B4-BE49-F238E27FC236}">
                  <a16:creationId xmlns:a16="http://schemas.microsoft.com/office/drawing/2014/main" id="{067BA9E9-E6FD-43CD-9C63-CB59B98DE9FA}"/>
                </a:ext>
              </a:extLst>
            </p:cNvPr>
            <p:cNvGrpSpPr/>
            <p:nvPr userDrawn="1"/>
          </p:nvGrpSpPr>
          <p:grpSpPr>
            <a:xfrm>
              <a:off x="12403271" y="-1"/>
              <a:ext cx="1796791" cy="2907588"/>
              <a:chOff x="9009867" y="1645032"/>
              <a:chExt cx="2365739" cy="3828268"/>
            </a:xfrm>
          </p:grpSpPr>
          <p:sp>
            <p:nvSpPr>
              <p:cNvPr id="18" name="Rectangle: Rounded Corners 17">
                <a:extLst>
                  <a:ext uri="{FF2B5EF4-FFF2-40B4-BE49-F238E27FC236}">
                    <a16:creationId xmlns:a16="http://schemas.microsoft.com/office/drawing/2014/main" id="{C4ED11A2-1FA8-4D5C-95DC-296255DA7DE6}"/>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9" name="Picture 18">
                <a:extLst>
                  <a:ext uri="{FF2B5EF4-FFF2-40B4-BE49-F238E27FC236}">
                    <a16:creationId xmlns:a16="http://schemas.microsoft.com/office/drawing/2014/main" id="{65E16663-E9F6-4D4C-9422-559BC29D6C4C}"/>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28EF9199-7D6F-4B6A-AF35-F75259366BE9}"/>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7" name="Picture 16">
              <a:extLst>
                <a:ext uri="{FF2B5EF4-FFF2-40B4-BE49-F238E27FC236}">
                  <a16:creationId xmlns:a16="http://schemas.microsoft.com/office/drawing/2014/main" id="{B77BCF0F-D12B-4ADD-B578-30EC974B1E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2535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514" y="452543"/>
            <a:ext cx="4071936" cy="748800"/>
          </a:xfrm>
        </p:spPr>
        <p:txBody>
          <a:bodyPr/>
          <a:lstStyle/>
          <a:p>
            <a:r>
              <a:rPr lang="en-US"/>
              <a:t>Click to edit Master title style</a:t>
            </a:r>
            <a:endParaRPr lang="en-GB" dirty="0"/>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537029"/>
            <a:ext cx="5702300" cy="4853118"/>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BD7F415-C480-4230-B008-2048542FA07E}" type="datetime1">
              <a:rPr lang="en-GB" smtClean="0"/>
              <a:t>30/10/2019</a:t>
            </a:fld>
            <a:endParaRPr lang="en-GB" dirty="0"/>
          </a:p>
        </p:txBody>
      </p:sp>
    </p:spTree>
    <p:extLst>
      <p:ext uri="{BB962C8B-B14F-4D97-AF65-F5344CB8AC3E}">
        <p14:creationId xmlns:p14="http://schemas.microsoft.com/office/powerpoint/2010/main" val="11239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513" y="452543"/>
            <a:ext cx="2443162" cy="748800"/>
          </a:xfrm>
        </p:spPr>
        <p:txBody>
          <a:body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4" y="1645033"/>
            <a:ext cx="2443162" cy="4062030"/>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063" y="5390147"/>
            <a:ext cx="7331075"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063" y="537029"/>
            <a:ext cx="7331075" cy="4853118"/>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86D9C49-0C75-4FE6-886A-DB68C2B0032F}" type="datetime1">
              <a:rPr lang="en-GB" smtClean="0"/>
              <a:t>30/10/2019</a:t>
            </a:fld>
            <a:endParaRPr lang="en-GB" dirty="0"/>
          </a:p>
        </p:txBody>
      </p:sp>
    </p:spTree>
    <p:extLst>
      <p:ext uri="{BB962C8B-B14F-4D97-AF65-F5344CB8AC3E}">
        <p14:creationId xmlns:p14="http://schemas.microsoft.com/office/powerpoint/2010/main" val="110644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no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2651"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2" y="1139744"/>
            <a:ext cx="9772191"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1D2A4EF7-8726-4CD1-8B42-C1FF5901D6CE}" type="datetime1">
              <a:rPr lang="en-GB" smtClean="0"/>
              <a:t>30/10/2019</a:t>
            </a:fld>
            <a:endParaRPr lang="en-DK" dirty="0"/>
          </a:p>
        </p:txBody>
      </p:sp>
      <p:sp>
        <p:nvSpPr>
          <p:cNvPr id="12" name="Text Placeholder 2">
            <a:extLst>
              <a:ext uri="{FF2B5EF4-FFF2-40B4-BE49-F238E27FC236}">
                <a16:creationId xmlns:a16="http://schemas.microsoft.com/office/drawing/2014/main" id="{7BCB23DC-9A5C-4856-B9D3-C9BA6C166827}"/>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10588625" cy="748800"/>
          </a:xfrm>
        </p:spPr>
        <p:txBody>
          <a:bodyPr/>
          <a:lstStyle/>
          <a:p>
            <a:r>
              <a:rPr lang="en-US"/>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9" y="1645033"/>
            <a:ext cx="5702299" cy="3745114"/>
          </a:xfrm>
          <a:solidFill>
            <a:srgbClr val="F6F6F4"/>
          </a:solidFill>
        </p:spPr>
        <p:txBody>
          <a:bodyPr tIns="0" anchor="t" anchorCtr="0"/>
          <a:lstStyle>
            <a:lvl1pPr>
              <a:buNone/>
              <a:defRPr/>
            </a:lvl1pPr>
          </a:lstStyle>
          <a:p>
            <a:r>
              <a:rPr lang="en-GB" noProof="0" dirty="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3" y="1645033"/>
            <a:ext cx="4071937" cy="4063354"/>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540CBD2-0FD1-4EFD-8C66-D50D7FD1D03F}" type="datetime1">
              <a:rPr lang="en-GB" smtClean="0"/>
              <a:t>30/10/2019</a:t>
            </a:fld>
            <a:endParaRPr lang="en-GB" dirty="0"/>
          </a:p>
        </p:txBody>
      </p:sp>
    </p:spTree>
    <p:extLst>
      <p:ext uri="{BB962C8B-B14F-4D97-AF65-F5344CB8AC3E}">
        <p14:creationId xmlns:p14="http://schemas.microsoft.com/office/powerpoint/2010/main" val="280849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2443162" cy="3745114"/>
          </a:xfrm>
          <a:solidFill>
            <a:srgbClr val="F6F6F4"/>
          </a:solidFill>
        </p:spPr>
        <p:txBody>
          <a:bodyPr tIns="0" anchor="t" anchorCtr="0"/>
          <a:lstStyle>
            <a:lvl1pPr marL="0" indent="0">
              <a:buNone/>
              <a:defRPr/>
            </a:lvl1pPr>
          </a:lstStyle>
          <a:p>
            <a:r>
              <a:rPr lang="en-GB" noProof="0" dirty="0"/>
              <a:t>Mark placeholder to insert image</a:t>
            </a:r>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063" y="1645033"/>
            <a:ext cx="733107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6925" y="5390147"/>
            <a:ext cx="244475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0B8E102-9AB2-468B-BB43-BE79BEA7A385}" type="datetime1">
              <a:rPr lang="en-GB" smtClean="0"/>
              <a:t>30/10/2019</a:t>
            </a:fld>
            <a:endParaRPr lang="en-GB" dirty="0"/>
          </a:p>
        </p:txBody>
      </p:sp>
    </p:spTree>
    <p:extLst>
      <p:ext uri="{BB962C8B-B14F-4D97-AF65-F5344CB8AC3E}">
        <p14:creationId xmlns:p14="http://schemas.microsoft.com/office/powerpoint/2010/main" val="260407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537029"/>
            <a:ext cx="10588624" cy="4853117"/>
          </a:xfrm>
          <a:solidFill>
            <a:srgbClr val="F6F6F4"/>
          </a:solidFill>
        </p:spPr>
        <p:txBody>
          <a:bodyPr tIns="0" anchor="t" anchorCtr="0"/>
          <a:lstStyle>
            <a:lvl1pPr>
              <a:buNone/>
              <a:defRPr/>
            </a:lvl1pPr>
          </a:lstStyle>
          <a:p>
            <a:r>
              <a:rPr lang="en-GB" noProof="0" dirty="0"/>
              <a:t>Mark placeholder to insert image</a:t>
            </a:r>
          </a:p>
        </p:txBody>
      </p:sp>
      <p:sp>
        <p:nvSpPr>
          <p:cNvPr id="4" name="Title 1"/>
          <p:cNvSpPr>
            <a:spLocks noGrp="1"/>
          </p:cNvSpPr>
          <p:nvPr>
            <p:ph type="title"/>
          </p:nvPr>
        </p:nvSpPr>
        <p:spPr>
          <a:xfrm>
            <a:off x="1612900" y="906698"/>
            <a:ext cx="3257550" cy="2158049"/>
          </a:xfrm>
        </p:spPr>
        <p:txBody>
          <a:bodyPr/>
          <a:lstStyle/>
          <a:p>
            <a:r>
              <a:rPr lang="en-US"/>
              <a:t>Click to edit Master title style</a:t>
            </a:r>
            <a:endParaRPr lang="en-GB" dirty="0"/>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6925" y="5390147"/>
            <a:ext cx="10590213"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F41D26F-3F81-4659-8A7B-1E8208DFFE1D}" type="datetime1">
              <a:rPr lang="en-GB" smtClean="0"/>
              <a:t>30/10/2019</a:t>
            </a:fld>
            <a:endParaRPr lang="en-GB" dirty="0"/>
          </a:p>
        </p:txBody>
      </p:sp>
    </p:spTree>
    <p:extLst>
      <p:ext uri="{BB962C8B-B14F-4D97-AF65-F5344CB8AC3E}">
        <p14:creationId xmlns:p14="http://schemas.microsoft.com/office/powerpoint/2010/main" val="391048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6925" y="5389081"/>
            <a:ext cx="40735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4838" y="5389082"/>
            <a:ext cx="570230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513" y="1645033"/>
            <a:ext cx="4071937" cy="3744048"/>
          </a:xfrm>
          <a:solidFill>
            <a:srgbClr val="F6F6F4"/>
          </a:solidFill>
        </p:spPr>
        <p:txBody>
          <a:bodyPr tIns="0" anchor="t" anchorCtr="0"/>
          <a:lstStyle>
            <a:lvl1pPr>
              <a:buNone/>
              <a:defRPr/>
            </a:lvl1pPr>
          </a:lstStyle>
          <a:p>
            <a:r>
              <a:rPr lang="en-GB" noProof="0" dirty="0"/>
              <a:t>Mark placeholder to insert image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1645033"/>
            <a:ext cx="5702300" cy="3745114"/>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A0DE46F-1B23-442A-9A29-30D9E9273F2B}" type="datetime1">
              <a:rPr lang="en-GB" smtClean="0"/>
              <a:t>30/10/2019</a:t>
            </a:fld>
            <a:endParaRPr lang="en-GB" dirty="0"/>
          </a:p>
        </p:txBody>
      </p:sp>
    </p:spTree>
    <p:extLst>
      <p:ext uri="{BB962C8B-B14F-4D97-AF65-F5344CB8AC3E}">
        <p14:creationId xmlns:p14="http://schemas.microsoft.com/office/powerpoint/2010/main" val="119400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514" y="452543"/>
            <a:ext cx="10588624" cy="748800"/>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8143875" cy="3745114"/>
          </a:xfrm>
          <a:solidFill>
            <a:srgbClr val="F6F6F4"/>
          </a:solidFill>
        </p:spPr>
        <p:txBody>
          <a:bodyPr tIns="0" anchor="t" anchorCtr="0"/>
          <a:lstStyle>
            <a:lvl1pPr>
              <a:buNone/>
              <a:defRPr/>
            </a:lvl1pPr>
          </a:lstStyle>
          <a:p>
            <a:r>
              <a:rPr lang="en-GB" noProof="0" dirty="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814387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dirty="0"/>
              <a:t>Mark placeholder to insert image</a:t>
            </a:r>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6775" y="5389082"/>
            <a:ext cx="1630363"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3214A3D-4DB2-471E-A86A-C54DEF753A82}" type="datetime1">
              <a:rPr lang="en-GB" smtClean="0"/>
              <a:t>30/10/2019</a:t>
            </a:fld>
            <a:endParaRPr lang="en-GB" dirty="0"/>
          </a:p>
        </p:txBody>
      </p:sp>
    </p:spTree>
    <p:extLst>
      <p:ext uri="{BB962C8B-B14F-4D97-AF65-F5344CB8AC3E}">
        <p14:creationId xmlns:p14="http://schemas.microsoft.com/office/powerpoint/2010/main" val="289378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4" y="5389082"/>
            <a:ext cx="325755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0450" y="5389082"/>
            <a:ext cx="325755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3257549" cy="3745116"/>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550E0D8-751E-4740-996D-2152288E92B5}" type="datetime1">
              <a:rPr lang="en-GB" smtClean="0"/>
              <a:t>30/10/2019</a:t>
            </a:fld>
            <a:endParaRPr lang="en-GB" dirty="0"/>
          </a:p>
        </p:txBody>
      </p:sp>
    </p:spTree>
    <p:extLst>
      <p:ext uri="{BB962C8B-B14F-4D97-AF65-F5344CB8AC3E}">
        <p14:creationId xmlns:p14="http://schemas.microsoft.com/office/powerpoint/2010/main" val="634915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48863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499224" y="5389082"/>
            <a:ext cx="2443164" cy="317982"/>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6775" y="5389082"/>
            <a:ext cx="1630363" cy="317981"/>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4886325" cy="3745114"/>
          </a:xfrm>
          <a:solidFill>
            <a:srgbClr val="F6F6F4"/>
          </a:solidFill>
        </p:spPr>
        <p:txBody>
          <a:bodyPr tIns="0" anchor="t" anchorCtr="0"/>
          <a:lstStyle>
            <a:lvl1pPr>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499225" y="1645031"/>
            <a:ext cx="2443162" cy="3745116"/>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CC5DA68-4877-4899-97D6-7768BA7AAE68}" type="datetime1">
              <a:rPr lang="en-GB" smtClean="0"/>
              <a:t>30/10/2019</a:t>
            </a:fld>
            <a:endParaRPr lang="en-GB" dirty="0"/>
          </a:p>
        </p:txBody>
      </p:sp>
    </p:spTree>
    <p:extLst>
      <p:ext uri="{BB962C8B-B14F-4D97-AF65-F5344CB8AC3E}">
        <p14:creationId xmlns:p14="http://schemas.microsoft.com/office/powerpoint/2010/main" val="238274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5700712"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3612" y="5389082"/>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6775" y="5389082"/>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6925" y="1645033"/>
            <a:ext cx="5702300" cy="3745114"/>
          </a:xfrm>
          <a:solidFill>
            <a:srgbClr val="F6F6F4"/>
          </a:solidFill>
        </p:spPr>
        <p:txBody>
          <a:bodyPr tIns="0" anchor="t" anchorCtr="0"/>
          <a:lstStyle>
            <a:lvl1pPr>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3745116"/>
          </a:xfrm>
          <a:solidFill>
            <a:srgbClr val="F6F6F4"/>
          </a:solidFill>
        </p:spPr>
        <p:txBody>
          <a:bodyPr tIns="0" anchor="t" anchorCtr="0"/>
          <a:lstStyle>
            <a:lvl1pPr marL="0" indent="0">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1A2B4C0-2927-41A7-B8F3-59A5D6BD0906}" type="datetime1">
              <a:rPr lang="en-GB" smtClean="0"/>
              <a:t>30/10/2019</a:t>
            </a:fld>
            <a:endParaRPr lang="en-GB" dirty="0"/>
          </a:p>
        </p:txBody>
      </p:sp>
    </p:spTree>
    <p:extLst>
      <p:ext uri="{BB962C8B-B14F-4D97-AF65-F5344CB8AC3E}">
        <p14:creationId xmlns:p14="http://schemas.microsoft.com/office/powerpoint/2010/main" val="344925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082"/>
            <a:ext cx="5702299"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3612" y="5389082"/>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6775" y="3145100"/>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6775" y="5389082"/>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3" y="1645031"/>
            <a:ext cx="1628775" cy="3745116"/>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1483869"/>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5" y="3906279"/>
            <a:ext cx="1630363" cy="1483869"/>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77592BB-49C8-48A0-B438-A0B04AED76E9}" type="datetime1">
              <a:rPr lang="en-GB" smtClean="0"/>
              <a:t>30/10/2019</a:t>
            </a:fld>
            <a:endParaRPr lang="en-GB" dirty="0"/>
          </a:p>
        </p:txBody>
      </p:sp>
    </p:spTree>
    <p:extLst>
      <p:ext uri="{BB962C8B-B14F-4D97-AF65-F5344CB8AC3E}">
        <p14:creationId xmlns:p14="http://schemas.microsoft.com/office/powerpoint/2010/main" val="33389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dirty="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89082"/>
            <a:ext cx="570230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3612" y="3146400"/>
            <a:ext cx="407352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4073526" cy="1483869"/>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3613" y="5389082"/>
            <a:ext cx="1628775"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6774" y="5389082"/>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4"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03E0577-1CE8-47F1-B870-88CA527AABDB}" type="datetime1">
              <a:rPr lang="en-GB" smtClean="0"/>
              <a:t>30/10/2019</a:t>
            </a:fld>
            <a:endParaRPr lang="en-GB" dirty="0"/>
          </a:p>
        </p:txBody>
      </p:sp>
    </p:spTree>
    <p:extLst>
      <p:ext uri="{BB962C8B-B14F-4D97-AF65-F5344CB8AC3E}">
        <p14:creationId xmlns:p14="http://schemas.microsoft.com/office/powerpoint/2010/main" val="54300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solidFill>
            <a:srgbClr val="F6F6F4"/>
          </a:solid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3110" cy="681548"/>
          </a:xfrm>
        </p:spPr>
        <p:txBody>
          <a:bodyPr tIns="0" anchor="t" anchorCtr="0"/>
          <a:lstStyle>
            <a:lvl1pPr>
              <a:defRPr sz="4800" cap="all" spc="-150" baseline="0" smtClean="0">
                <a:solidFill>
                  <a:schemeClr val="tx2"/>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3" y="1139744"/>
            <a:ext cx="9772650" cy="1254562"/>
          </a:xfrm>
        </p:spPr>
        <p:txBody>
          <a:bodyPr lIns="0"/>
          <a:lstStyle>
            <a:lvl1pPr marL="0" indent="0">
              <a:lnSpc>
                <a:spcPct val="100000"/>
              </a:lnSpc>
              <a:spcAft>
                <a:spcPts val="0"/>
              </a:spcAft>
              <a:buFontTx/>
              <a:buNone/>
              <a:defRPr sz="4800" b="1" cap="all" spc="-150" baseline="0" smtClean="0">
                <a:solidFill>
                  <a:schemeClr val="bg1"/>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solidFill>
                  <a:schemeClr val="bg1"/>
                </a:solidFill>
              </a:defRPr>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641C0774-CDD2-4CD9-80BA-4D18DDB19D46}" type="datetime1">
              <a:rPr lang="en-GB" smtClean="0"/>
              <a:t>30/10/2019</a:t>
            </a:fld>
            <a:endParaRPr lang="en-DK" dirty="0"/>
          </a:p>
        </p:txBody>
      </p:sp>
      <p:sp>
        <p:nvSpPr>
          <p:cNvPr id="12" name="Text Placeholder 2">
            <a:extLst>
              <a:ext uri="{FF2B5EF4-FFF2-40B4-BE49-F238E27FC236}">
                <a16:creationId xmlns:a16="http://schemas.microsoft.com/office/drawing/2014/main" id="{CB71DD6B-2BD1-40F7-8209-3A56F244488F}"/>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2598685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90147"/>
            <a:ext cx="5702300" cy="31691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3612" y="3144921"/>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3612" y="5389200"/>
            <a:ext cx="1628776"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6774" y="3144921"/>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6774" y="5389200"/>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2" y="3906278"/>
            <a:ext cx="1628776"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4" y="1645032"/>
            <a:ext cx="1630364"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2140D1A-BC67-4A60-B8A2-68DC90875E1A}" type="datetime1">
              <a:rPr lang="en-GB" smtClean="0"/>
              <a:t>30/10/2019</a:t>
            </a:fld>
            <a:endParaRPr lang="en-GB" dirty="0"/>
          </a:p>
        </p:txBody>
      </p:sp>
    </p:spTree>
    <p:extLst>
      <p:ext uri="{BB962C8B-B14F-4D97-AF65-F5344CB8AC3E}">
        <p14:creationId xmlns:p14="http://schemas.microsoft.com/office/powerpoint/2010/main" val="100501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200"/>
            <a:ext cx="3259138"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214" y="3146400"/>
            <a:ext cx="6485932"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0451" y="5389200"/>
            <a:ext cx="1625600"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3613" y="5389200"/>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6775" y="5389200"/>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6516688"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0450" y="3906000"/>
            <a:ext cx="1628775"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9AF9425-71DA-4B44-8F96-85B3AD170B5F}" type="datetime1">
              <a:rPr lang="en-GB" smtClean="0"/>
              <a:t>30/10/2019</a:t>
            </a:fld>
            <a:endParaRPr lang="en-GB" dirty="0"/>
          </a:p>
        </p:txBody>
      </p:sp>
    </p:spTree>
    <p:extLst>
      <p:ext uri="{BB962C8B-B14F-4D97-AF65-F5344CB8AC3E}">
        <p14:creationId xmlns:p14="http://schemas.microsoft.com/office/powerpoint/2010/main" val="222597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algn="ctr">
              <a:buNone/>
              <a:defRPr>
                <a:solidFill>
                  <a:schemeClr val="tx1"/>
                </a:solidFill>
              </a:defRPr>
            </a:lvl1pPr>
          </a:lstStyle>
          <a:p>
            <a:r>
              <a:rPr lang="en-GB" noProof="0" dirty="0"/>
              <a:t>Mark placeholder to insert image</a:t>
            </a:r>
          </a:p>
        </p:txBody>
      </p:sp>
      <p:sp>
        <p:nvSpPr>
          <p:cNvPr id="2" name="Title 1"/>
          <p:cNvSpPr>
            <a:spLocks noGrp="1"/>
          </p:cNvSpPr>
          <p:nvPr>
            <p:ph type="title"/>
          </p:nvPr>
        </p:nvSpPr>
        <p:spPr>
          <a:xfrm>
            <a:off x="816928" y="452543"/>
            <a:ext cx="10555200" cy="1056245"/>
          </a:xfrm>
        </p:spPr>
        <p:txBody>
          <a:bodyPr/>
          <a:lstStyle>
            <a:lvl1pPr>
              <a:defRPr>
                <a:solidFill>
                  <a:schemeClr val="tx2"/>
                </a:solidFill>
              </a:defRPr>
            </a:lvl1pPr>
          </a:lstStyle>
          <a:p>
            <a:r>
              <a:rPr lang="en-US" noProof="0"/>
              <a:t>Click to edit Master title style</a:t>
            </a:r>
            <a:endParaRPr lang="en-GB" noProof="0" dirty="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448022F7-C93C-49CC-812D-AE4E8B219A35}" type="datetime1">
              <a:rPr lang="en-GB" smtClean="0"/>
              <a:t>30/10/2019</a:t>
            </a:fld>
            <a:endParaRPr lang="en-DK"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marL="0" indent="0" algn="ctr">
              <a:buNone/>
              <a:defRPr baseline="0">
                <a:solidFill>
                  <a:schemeClr val="tx1"/>
                </a:solidFill>
              </a:defRPr>
            </a:lvl1pPr>
          </a:lstStyle>
          <a:p>
            <a:r>
              <a:rPr lang="en-GB" noProof="0" dirty="0"/>
              <a:t>Mark placeholder to insert image</a:t>
            </a:r>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BEC8A55F-6DDA-4AB8-8676-51F8D1D4F3BF}" type="datetime1">
              <a:rPr lang="en-GB" smtClean="0"/>
              <a:t>30/10/2019</a:t>
            </a:fld>
            <a:endParaRPr lang="en-DK"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513" y="1946365"/>
            <a:ext cx="7329487" cy="2769325"/>
          </a:xfrm>
        </p:spPr>
        <p:txBody>
          <a:bodyPr/>
          <a:lstStyle>
            <a:lvl1pPr>
              <a:defRPr sz="3200" b="0" cap="none">
                <a:solidFill>
                  <a:schemeClr val="tx1"/>
                </a:solidFill>
              </a:defRPr>
            </a:lvl1pPr>
          </a:lstStyle>
          <a:p>
            <a:r>
              <a:rPr lang="en-GB" dirty="0"/>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5968" y="5020098"/>
            <a:ext cx="7332035" cy="1084262"/>
          </a:xfrm>
        </p:spPr>
        <p:txBody>
          <a:bodyPr lIns="0"/>
          <a:lstStyle>
            <a:lvl1pPr marL="0" indent="0">
              <a:buFont typeface="Arial" panose="020B0604020202020204" pitchFamily="34" charset="0"/>
              <a:buChar char="​"/>
              <a:defRPr sz="1600" baseline="0">
                <a:solidFill>
                  <a:schemeClr val="tx1"/>
                </a:solidFill>
              </a:defRPr>
            </a:lvl1pPr>
          </a:lstStyle>
          <a:p>
            <a:pPr lvl="0"/>
            <a:r>
              <a:rPr lang="en-GB"/>
              <a:t>Name, Title</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dirty="0"/>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436" y="2250351"/>
            <a:ext cx="1671637" cy="283015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99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tx1"/>
                </a:solidFill>
              </a:defRPr>
            </a:lvl1pPr>
          </a:lstStyle>
          <a:p>
            <a:pPr algn="r"/>
            <a:endParaRPr lang="en-GB" dirty="0"/>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07B55FD-B597-4B43-8E84-F8428D9F2B89}" type="datetime1">
              <a:rPr lang="en-GB" smtClean="0"/>
              <a:t>30/10/2019</a:t>
            </a:fld>
            <a:endParaRPr lang="en-GB" dirty="0"/>
          </a:p>
        </p:txBody>
      </p:sp>
    </p:spTree>
    <p:extLst>
      <p:ext uri="{BB962C8B-B14F-4D97-AF65-F5344CB8AC3E}">
        <p14:creationId xmlns:p14="http://schemas.microsoft.com/office/powerpoint/2010/main" val="36985959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EFCB062-1D37-45C0-8AA9-C371756418DF}" type="datetime1">
              <a:rPr lang="en-GB" smtClean="0"/>
              <a:t>30/10/2019</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6F26416-1247-41B8-8CC6-FF7FA0C666F5}" type="datetime1">
              <a:rPr lang="en-GB" smtClean="0"/>
              <a:t>30/10/2019</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 name="Title Placeholder 1"/>
          <p:cNvSpPr>
            <a:spLocks noGrp="1"/>
          </p:cNvSpPr>
          <p:nvPr>
            <p:ph type="ctrTitle"/>
          </p:nvPr>
        </p:nvSpPr>
        <p:spPr>
          <a:xfrm>
            <a:off x="798512" y="452544"/>
            <a:ext cx="10588625" cy="1196721"/>
          </a:xfrm>
        </p:spPr>
        <p:txBody>
          <a:bodyPr tIns="0"/>
          <a:lstStyle>
            <a:lvl1pPr>
              <a:defRPr sz="3200" cap="all" baseline="0" smtClean="0">
                <a:solidFill>
                  <a:schemeClr val="bg1"/>
                </a:solidFill>
                <a:latin typeface="Verdana" pitchFamily="34" charset="0"/>
              </a:defRPr>
            </a:lvl1pPr>
          </a:lstStyle>
          <a:p>
            <a:r>
              <a:rPr lang="en-US" noProof="0"/>
              <a:t>Click to edit Master title style</a:t>
            </a:r>
            <a:endParaRPr lang="en-GB" noProof="0"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7E8D6539-A4A7-4AF9-A519-6FD809DF956C}" type="datetime1">
              <a:rPr lang="en-GB" smtClean="0"/>
              <a:t>30/10/2019</a:t>
            </a:fld>
            <a:endParaRPr lang="en-GB" dirty="0"/>
          </a:p>
        </p:txBody>
      </p:sp>
      <p:sp>
        <p:nvSpPr>
          <p:cNvPr id="11" name="Text Placeholder 2">
            <a:extLst>
              <a:ext uri="{FF2B5EF4-FFF2-40B4-BE49-F238E27FC236}">
                <a16:creationId xmlns:a16="http://schemas.microsoft.com/office/drawing/2014/main" id="{FCCD3D23-05BF-4B57-8284-15FF6D12171B}"/>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18459846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4"/>
            <a:ext cx="4886324" cy="4432966"/>
          </a:xfrm>
        </p:spPr>
        <p:txBody>
          <a:bodyPr/>
          <a:lstStyle>
            <a:lvl1pPr>
              <a:defRPr>
                <a:solidFill>
                  <a:schemeClr val="bg1"/>
                </a:solidFill>
              </a:defRPr>
            </a:lvl1pPr>
          </a:lstStyle>
          <a:p>
            <a:r>
              <a:rPr lang="en-GB" dirty="0"/>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514" y="4971350"/>
            <a:ext cx="4886324" cy="365455"/>
          </a:xfrm>
        </p:spPr>
        <p:txBody>
          <a:bodyPr lIns="0" anchor="b" anchorCtr="0"/>
          <a:lstStyle>
            <a:lvl1pPr marL="0" indent="0">
              <a:buFont typeface="Arial" panose="020B0604020202020204" pitchFamily="34" charset="0"/>
              <a:buChar char="​"/>
              <a:defRPr sz="1600">
                <a:solidFill>
                  <a:schemeClr val="bg1"/>
                </a:solidFill>
              </a:defRPr>
            </a:lvl1pPr>
          </a:lstStyle>
          <a:p>
            <a:pPr lvl="0"/>
            <a:r>
              <a:rPr lang="en-GB"/>
              <a:t>Name, Department </a:t>
            </a:r>
            <a:endParaRPr lang="en-GB" dirty="0"/>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514" y="5334000"/>
            <a:ext cx="4886324" cy="424412"/>
          </a:xfrm>
        </p:spPr>
        <p:txBody>
          <a:bodyPr/>
          <a:lstStyle>
            <a:lvl1pPr marL="0" indent="0">
              <a:spcAft>
                <a:spcPts val="0"/>
              </a:spcAft>
              <a:buFontTx/>
              <a:buNone/>
              <a:defRPr sz="1600">
                <a:solidFill>
                  <a:schemeClr val="bg1"/>
                </a:solidFill>
              </a:defRPr>
            </a:lvl1pPr>
            <a:lvl2pPr marL="396000" indent="0">
              <a:buFontTx/>
              <a:buNone/>
              <a:defRPr sz="1600">
                <a:solidFill>
                  <a:schemeClr val="bg1"/>
                </a:solidFill>
              </a:defRPr>
            </a:lvl2pPr>
            <a:lvl3pPr marL="727200" indent="0">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GB"/>
              <a:t>xxx@ramboll.com</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0608629C-3B30-4341-88D0-DD6AFE5EA8C0}" type="datetime1">
              <a:rPr lang="en-GB" smtClean="0"/>
              <a:t>30/10/2019</a:t>
            </a:fld>
            <a:endParaRPr lang="en-GB" dirty="0"/>
          </a:p>
        </p:txBody>
      </p:sp>
      <p:pic>
        <p:nvPicPr>
          <p:cNvPr id="17" name="Picture 16">
            <a:extLst>
              <a:ext uri="{FF2B5EF4-FFF2-40B4-BE49-F238E27FC236}">
                <a16:creationId xmlns:a16="http://schemas.microsoft.com/office/drawing/2014/main" id="{649BD8C4-6612-438B-81F5-53DD9DF90E70}"/>
              </a:ext>
            </a:extLst>
          </p:cNvPr>
          <p:cNvPicPr>
            <a:picLocks noChangeAspect="1"/>
          </p:cNvPicPr>
          <p:nvPr userDrawn="1"/>
        </p:nvPicPr>
        <p:blipFill>
          <a:blip r:embed="rId2"/>
          <a:stretch>
            <a:fillRect/>
          </a:stretch>
        </p:blipFill>
        <p:spPr>
          <a:xfrm>
            <a:off x="798513" y="6159600"/>
            <a:ext cx="2826457" cy="255600"/>
          </a:xfrm>
          <a:prstGeom prst="rect">
            <a:avLst/>
          </a:prstGeom>
        </p:spPr>
      </p:pic>
    </p:spTree>
    <p:extLst>
      <p:ext uri="{BB962C8B-B14F-4D97-AF65-F5344CB8AC3E}">
        <p14:creationId xmlns:p14="http://schemas.microsoft.com/office/powerpoint/2010/main" val="3239922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pic>
        <p:nvPicPr>
          <p:cNvPr id="5" name="Picture 4">
            <a:extLst>
              <a:ext uri="{FF2B5EF4-FFF2-40B4-BE49-F238E27FC236}">
                <a16:creationId xmlns:a16="http://schemas.microsoft.com/office/drawing/2014/main" id="{550DA34D-CD01-4059-B449-4DCD238F6AE1}"/>
              </a:ext>
            </a:extLst>
          </p:cNvPr>
          <p:cNvPicPr>
            <a:picLocks noChangeAspect="1"/>
          </p:cNvPicPr>
          <p:nvPr userDrawn="1"/>
        </p:nvPicPr>
        <p:blipFill>
          <a:blip r:embed="rId2"/>
          <a:stretch>
            <a:fillRect/>
          </a:stretch>
        </p:blipFill>
        <p:spPr>
          <a:xfrm>
            <a:off x="0" y="1240"/>
            <a:ext cx="12190413" cy="6857108"/>
          </a:xfrm>
          <a:prstGeom prst="rect">
            <a:avLst/>
          </a:prstGeom>
        </p:spPr>
      </p:pic>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CBA46E89-0E1F-4902-BD9B-8B6567000B78}" type="datetime1">
              <a:rPr lang="en-GB" smtClean="0"/>
              <a:t>30/10/2019</a:t>
            </a:fld>
            <a:endParaRPr lang="en-GB" dirty="0"/>
          </a:p>
        </p:txBody>
      </p:sp>
    </p:spTree>
    <p:extLst>
      <p:ext uri="{BB962C8B-B14F-4D97-AF65-F5344CB8AC3E}">
        <p14:creationId xmlns:p14="http://schemas.microsoft.com/office/powerpoint/2010/main" val="3982690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513" y="452543"/>
            <a:ext cx="7329487" cy="5255844"/>
          </a:xfrm>
        </p:spPr>
        <p:txBody>
          <a:bodyPr/>
          <a:lstStyle>
            <a:lvl1pPr>
              <a:defRPr sz="4800">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05EF6511-C33F-462E-B9A0-6D94C7AF0441}" type="datetime1">
              <a:rPr lang="en-GB" smtClean="0"/>
              <a:t>30/10/2019</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3"/>
            <a:ext cx="4886324" cy="5255844"/>
          </a:xfrm>
        </p:spPr>
        <p:txBody>
          <a:bodyPr/>
          <a:lstStyle>
            <a:lvl1pPr>
              <a:defRPr>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79C58AEA-45C4-4ACD-AEA5-2F14D980DB35}" type="datetime1">
              <a:rPr lang="en-GB" smtClean="0"/>
              <a:t>30/10/2019</a:t>
            </a:fld>
            <a:endParaRPr lang="en-GB" dirty="0"/>
          </a:p>
        </p:txBody>
      </p:sp>
    </p:spTree>
    <p:extLst>
      <p:ext uri="{BB962C8B-B14F-4D97-AF65-F5344CB8AC3E}">
        <p14:creationId xmlns:p14="http://schemas.microsoft.com/office/powerpoint/2010/main" val="209027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514" y="453600"/>
            <a:ext cx="10588624" cy="748800"/>
          </a:xfrm>
        </p:spPr>
        <p:txBody>
          <a:bodyPr/>
          <a:lstStyle>
            <a:lvl1pPr>
              <a:defRPr>
                <a:solidFill>
                  <a:schemeClr val="bg1"/>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513" y="1633538"/>
            <a:ext cx="10588625" cy="4087812"/>
          </a:xfrm>
        </p:spPr>
        <p:txBody>
          <a:bodyPr/>
          <a:lstStyle>
            <a:lvl1pPr marL="361950" indent="-361950">
              <a:buFont typeface="+mj-lt"/>
              <a:buAutoNum type="arabicPeriod"/>
              <a:defRPr sz="1400" b="1" cap="all" baseline="0">
                <a:solidFill>
                  <a:schemeClr val="bg1"/>
                </a:solidFill>
              </a:defRPr>
            </a:lvl1pPr>
            <a:lvl2pPr marL="627063" indent="-265113">
              <a:defRPr sz="1400"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0D4A9637-63BE-4344-8322-D1EEFBDAED6C}" type="datetime1">
              <a:rPr lang="en-GB" smtClean="0"/>
              <a:t>30/10/2019</a:t>
            </a:fld>
            <a:endParaRPr lang="en-GB" dirty="0"/>
          </a:p>
        </p:txBody>
      </p:sp>
    </p:spTree>
    <p:extLst>
      <p:ext uri="{BB962C8B-B14F-4D97-AF65-F5344CB8AC3E}">
        <p14:creationId xmlns:p14="http://schemas.microsoft.com/office/powerpoint/2010/main" val="13122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39E0B4D-4071-489E-B65B-A0A245E055CD}" type="datetime1">
              <a:rPr lang="en-GB" smtClean="0"/>
              <a:t>30/10/2019</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8863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499224" y="1645032"/>
            <a:ext cx="4887913" cy="4063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2EFCDC5-0C39-480B-9208-502F233945E6}" type="datetime1">
              <a:rPr lang="en-GB" smtClean="0"/>
              <a:t>30/10/2019</a:t>
            </a:fld>
            <a:endParaRPr lang="en-GB" dirty="0"/>
          </a:p>
        </p:txBody>
      </p:sp>
    </p:spTree>
    <p:extLst>
      <p:ext uri="{BB962C8B-B14F-4D97-AF65-F5344CB8AC3E}">
        <p14:creationId xmlns:p14="http://schemas.microsoft.com/office/powerpoint/2010/main" val="160108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4838" y="1645032"/>
            <a:ext cx="5702300" cy="4063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B33D3CF-4041-4F65-A761-2621BA1A60ED}" type="datetime1">
              <a:rPr lang="en-GB" smtClean="0"/>
              <a:t>30/10/2019</a:t>
            </a:fld>
            <a:endParaRPr lang="en-GB" dirty="0"/>
          </a:p>
        </p:txBody>
      </p:sp>
    </p:spTree>
    <p:extLst>
      <p:ext uri="{BB962C8B-B14F-4D97-AF65-F5344CB8AC3E}">
        <p14:creationId xmlns:p14="http://schemas.microsoft.com/office/powerpoint/2010/main" val="273411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8513" y="312840"/>
            <a:ext cx="10588625"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0907200" y="6282000"/>
            <a:ext cx="479938" cy="155611"/>
          </a:xfrm>
          <a:prstGeom prst="rect">
            <a:avLst/>
          </a:prstGeom>
        </p:spPr>
        <p:txBody>
          <a:bodyPr vert="horz" wrap="square" lIns="0" tIns="0" rIns="0" bIns="0" numCol="1" anchor="ctr" anchorCtr="0" compatLnSpc="1">
            <a:prstTxWarp prst="textNoShape">
              <a:avLst/>
            </a:prstTxWarp>
          </a:bodyPr>
          <a:lstStyle>
            <a:lvl1pPr algn="r">
              <a:defRPr sz="800" b="0" baseline="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798512" y="1648207"/>
            <a:ext cx="10588625" cy="40601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4 No bullet text 18</a:t>
            </a:r>
          </a:p>
          <a:p>
            <a:pPr lvl="4"/>
            <a:r>
              <a:rPr lang="en-GB" noProof="0" dirty="0"/>
              <a:t>5 </a:t>
            </a:r>
            <a:r>
              <a:rPr lang="en-GB" noProof="0" dirty="0" err="1"/>
              <a:t>Megaheader</a:t>
            </a:r>
            <a:r>
              <a:rPr lang="en-GB" noProof="0" dirty="0"/>
              <a:t> caps 48</a:t>
            </a:r>
          </a:p>
          <a:p>
            <a:pPr lvl="5"/>
            <a:r>
              <a:rPr lang="en-GB" noProof="0" dirty="0"/>
              <a:t>6 Header caps 18</a:t>
            </a:r>
          </a:p>
          <a:p>
            <a:pPr lvl="6"/>
            <a:r>
              <a:rPr lang="en-GB" noProof="0" dirty="0"/>
              <a:t>7 Text 18</a:t>
            </a:r>
          </a:p>
          <a:p>
            <a:pPr lvl="7"/>
            <a:r>
              <a:rPr lang="en-GB" noProof="0" dirty="0"/>
              <a:t>8 Number 16</a:t>
            </a:r>
          </a:p>
          <a:p>
            <a:pPr lvl="8"/>
            <a:r>
              <a:rPr lang="en-GB" noProof="0" dirty="0"/>
              <a:t>9 Letter 16</a:t>
            </a:r>
          </a:p>
          <a:p>
            <a:pPr lvl="8"/>
            <a:endParaRPr lang="en-GB" noProof="0" dirty="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0654E94-F20A-4F47-B96F-4C30C568E36B}" type="datetime1">
              <a:rPr lang="en-GB" smtClean="0"/>
              <a:t>30/10/2019</a:t>
            </a:fld>
            <a:endParaRPr lang="da-DK" dirty="0"/>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094" y="522206"/>
            <a:ext cx="1796791" cy="2907588"/>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1"/>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2"/>
            <a:stretch>
              <a:fillRect/>
            </a:stretch>
          </p:blipFill>
          <p:spPr>
            <a:xfrm>
              <a:off x="-1884053" y="1200637"/>
              <a:ext cx="1418614" cy="1444137"/>
            </a:xfrm>
            <a:prstGeom prst="rect">
              <a:avLst/>
            </a:prstGeom>
          </p:spPr>
        </p:pic>
      </p:grpSp>
      <p:pic>
        <p:nvPicPr>
          <p:cNvPr id="25" name="Picture 24">
            <a:extLst>
              <a:ext uri="{FF2B5EF4-FFF2-40B4-BE49-F238E27FC236}">
                <a16:creationId xmlns:a16="http://schemas.microsoft.com/office/drawing/2014/main" id="{038C835D-7A3F-4157-850A-1556A9D8479F}"/>
              </a:ext>
            </a:extLst>
          </p:cNvPr>
          <p:cNvPicPr>
            <a:picLocks noChangeAspect="1"/>
          </p:cNvPicPr>
          <p:nvPr userDrawn="1"/>
        </p:nvPicPr>
        <p:blipFill>
          <a:blip r:embed="rId43"/>
          <a:stretch>
            <a:fillRect/>
          </a:stretch>
        </p:blipFill>
        <p:spPr>
          <a:xfrm>
            <a:off x="798513" y="6159600"/>
            <a:ext cx="2826458" cy="255600"/>
          </a:xfrm>
          <a:prstGeom prst="rect">
            <a:avLst/>
          </a:prstGeom>
        </p:spPr>
      </p:pic>
      <p:sp>
        <p:nvSpPr>
          <p:cNvPr id="23" name="Rectangle 22">
            <a:extLst>
              <a:ext uri="{FF2B5EF4-FFF2-40B4-BE49-F238E27FC236}">
                <a16:creationId xmlns:a16="http://schemas.microsoft.com/office/drawing/2014/main" id="{6515BF35-693E-4749-821E-5148CED147C8}"/>
              </a:ext>
            </a:extLst>
          </p:cNvPr>
          <p:cNvSpPr/>
          <p:nvPr userDrawn="1"/>
        </p:nvSpPr>
        <p:spPr>
          <a:xfrm>
            <a:off x="2051824" y="6142932"/>
            <a:ext cx="1573147" cy="272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34" r:id="rId2"/>
    <p:sldLayoutId id="2147483797" r:id="rId3"/>
    <p:sldLayoutId id="2147483748" r:id="rId4"/>
    <p:sldLayoutId id="2147483788" r:id="rId5"/>
    <p:sldLayoutId id="2147483798" r:id="rId6"/>
    <p:sldLayoutId id="2147483737" r:id="rId7"/>
    <p:sldLayoutId id="2147483791" r:id="rId8"/>
    <p:sldLayoutId id="2147483770" r:id="rId9"/>
    <p:sldLayoutId id="2147483792" r:id="rId10"/>
    <p:sldLayoutId id="2147483793" r:id="rId11"/>
    <p:sldLayoutId id="2147483771" r:id="rId12"/>
    <p:sldLayoutId id="2147483795" r:id="rId13"/>
    <p:sldLayoutId id="2147483794" r:id="rId14"/>
    <p:sldLayoutId id="2147483768" r:id="rId15"/>
    <p:sldLayoutId id="2147483773" r:id="rId16"/>
    <p:sldLayoutId id="2147483769" r:id="rId17"/>
    <p:sldLayoutId id="2147483772" r:id="rId18"/>
    <p:sldLayoutId id="2147483774" r:id="rId19"/>
    <p:sldLayoutId id="2147483775" r:id="rId20"/>
    <p:sldLayoutId id="2147483776" r:id="rId21"/>
    <p:sldLayoutId id="2147483796" r:id="rId22"/>
    <p:sldLayoutId id="2147483777" r:id="rId23"/>
    <p:sldLayoutId id="2147483783" r:id="rId24"/>
    <p:sldLayoutId id="2147483782" r:id="rId25"/>
    <p:sldLayoutId id="2147483781" r:id="rId26"/>
    <p:sldLayoutId id="2147483780" r:id="rId27"/>
    <p:sldLayoutId id="2147483779" r:id="rId28"/>
    <p:sldLayoutId id="2147483784" r:id="rId29"/>
    <p:sldLayoutId id="2147483778" r:id="rId30"/>
    <p:sldLayoutId id="2147483785" r:id="rId31"/>
    <p:sldLayoutId id="2147483749" r:id="rId32"/>
    <p:sldLayoutId id="2147483746" r:id="rId33"/>
    <p:sldLayoutId id="2147483787" r:id="rId34"/>
    <p:sldLayoutId id="2147483738" r:id="rId35"/>
    <p:sldLayoutId id="2147483747" r:id="rId36"/>
    <p:sldLayoutId id="2147483799" r:id="rId37"/>
    <p:sldLayoutId id="2147483790" r:id="rId38"/>
    <p:sldLayoutId id="2147483767" r:id="rId39"/>
  </p:sldLayoutIdLst>
  <p:hf hdr="0" ftr="0" dt="0"/>
  <p:txStyles>
    <p:titleStyle>
      <a:lvl1pPr algn="l" defTabSz="457189" rtl="0" eaLnBrk="1" fontAlgn="base" hangingPunct="1">
        <a:spcBef>
          <a:spcPct val="0"/>
        </a:spcBef>
        <a:spcAft>
          <a:spcPct val="0"/>
        </a:spcAft>
        <a:defRPr sz="2400" b="1" kern="1200" cap="all" spc="-50" baseline="0">
          <a:solidFill>
            <a:schemeClr val="tx2"/>
          </a:solidFill>
          <a:latin typeface="Verdana"/>
          <a:ea typeface="Verdana" pitchFamily="34" charset="0"/>
          <a:cs typeface="Verdana" pitchFamily="34" charset="0"/>
        </a:defRPr>
      </a:lvl1pPr>
      <a:lvl2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189"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377"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566"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754"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9" userDrawn="1">
          <p15:clr>
            <a:srgbClr val="F26B43"/>
          </p15:clr>
        </p15:guide>
        <p15:guide id="2" pos="7173" userDrawn="1">
          <p15:clr>
            <a:srgbClr val="F26B43"/>
          </p15:clr>
        </p15:guide>
        <p15:guide id="3" orient="horz" pos="1036" userDrawn="1">
          <p15:clr>
            <a:srgbClr val="F26B43"/>
          </p15:clr>
        </p15:guide>
        <p15:guide id="4" orient="horz" pos="3595" userDrawn="1">
          <p15:clr>
            <a:srgbClr val="F26B43"/>
          </p15:clr>
        </p15:guide>
        <p15:guide id="5" pos="6146" userDrawn="1">
          <p15:clr>
            <a:srgbClr val="F26B43"/>
          </p15:clr>
        </p15:guide>
        <p15:guide id="6" pos="5633" userDrawn="1">
          <p15:clr>
            <a:srgbClr val="F26B43"/>
          </p15:clr>
        </p15:guide>
        <p15:guide id="7" pos="5120" userDrawn="1">
          <p15:clr>
            <a:srgbClr val="F26B43"/>
          </p15:clr>
        </p15:guide>
        <p15:guide id="8" pos="4607" userDrawn="1">
          <p15:clr>
            <a:srgbClr val="F26B43"/>
          </p15:clr>
        </p15:guide>
        <p15:guide id="9" pos="4094" userDrawn="1">
          <p15:clr>
            <a:srgbClr val="F26B43"/>
          </p15:clr>
        </p15:guide>
        <p15:guide id="10" pos="3581" userDrawn="1">
          <p15:clr>
            <a:srgbClr val="F26B43"/>
          </p15:clr>
        </p15:guide>
        <p15:guide id="11" pos="3068" userDrawn="1">
          <p15:clr>
            <a:srgbClr val="F26B43"/>
          </p15:clr>
        </p15:guide>
        <p15:guide id="12" pos="2555" userDrawn="1">
          <p15:clr>
            <a:srgbClr val="F26B43"/>
          </p15:clr>
        </p15:guide>
        <p15:guide id="13" pos="2042" userDrawn="1">
          <p15:clr>
            <a:srgbClr val="F26B43"/>
          </p15:clr>
        </p15:guide>
        <p15:guide id="14" pos="1529" userDrawn="1">
          <p15:clr>
            <a:srgbClr val="F26B43"/>
          </p15:clr>
        </p15:guide>
        <p15:guide id="15" pos="1016" userDrawn="1">
          <p15:clr>
            <a:srgbClr val="F26B43"/>
          </p15:clr>
        </p15:guide>
        <p15:guide id="16"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D_PresentationTitle">
            <a:extLst>
              <a:ext uri="{FF2B5EF4-FFF2-40B4-BE49-F238E27FC236}">
                <a16:creationId xmlns:a16="http://schemas.microsoft.com/office/drawing/2014/main" id="{762559F4-64D2-4777-B4A2-5B4FAFFDC7DB}"/>
              </a:ext>
            </a:extLst>
          </p:cNvPr>
          <p:cNvSpPr>
            <a:spLocks noGrp="1"/>
          </p:cNvSpPr>
          <p:nvPr>
            <p:ph type="ctrTitle"/>
          </p:nvPr>
        </p:nvSpPr>
        <p:spPr/>
        <p:txBody>
          <a:bodyPr/>
          <a:lstStyle/>
          <a:p>
            <a:r>
              <a:rPr lang="en-GB" sz="4400" dirty="0"/>
              <a:t>WRAP 2014 Shake-Out Study</a:t>
            </a:r>
          </a:p>
        </p:txBody>
      </p:sp>
      <p:sp>
        <p:nvSpPr>
          <p:cNvPr id="3" name="FLD_PresentationTitle_2">
            <a:extLst>
              <a:ext uri="{FF2B5EF4-FFF2-40B4-BE49-F238E27FC236}">
                <a16:creationId xmlns:a16="http://schemas.microsoft.com/office/drawing/2014/main" id="{2264CFE6-C3E4-4051-923B-0978D381C4F7}"/>
              </a:ext>
            </a:extLst>
          </p:cNvPr>
          <p:cNvSpPr>
            <a:spLocks noGrp="1"/>
          </p:cNvSpPr>
          <p:nvPr>
            <p:ph type="subTitle" sz="quarter" idx="1"/>
          </p:nvPr>
        </p:nvSpPr>
        <p:spPr/>
        <p:txBody>
          <a:bodyPr/>
          <a:lstStyle/>
          <a:p>
            <a:r>
              <a:rPr lang="en-GB" sz="4400" dirty="0"/>
              <a:t>Phase III Progress Update</a:t>
            </a:r>
          </a:p>
          <a:p>
            <a:pPr>
              <a:spcAft>
                <a:spcPts val="1200"/>
              </a:spcAft>
            </a:pPr>
            <a:r>
              <a:rPr lang="en-GB" sz="4400" dirty="0"/>
              <a:t>And Phase IV Plans</a:t>
            </a:r>
          </a:p>
          <a:p>
            <a:r>
              <a:rPr lang="en-GB" sz="3600" cap="none" dirty="0"/>
              <a:t>2014v2 Actual Base Case, Representative Baseline &amp; 2028 Modeling and Dynamic Evaluation</a:t>
            </a:r>
          </a:p>
        </p:txBody>
      </p:sp>
      <p:sp>
        <p:nvSpPr>
          <p:cNvPr id="4" name="FLD_PresentationSubtitle">
            <a:extLst>
              <a:ext uri="{FF2B5EF4-FFF2-40B4-BE49-F238E27FC236}">
                <a16:creationId xmlns:a16="http://schemas.microsoft.com/office/drawing/2014/main" id="{AE283122-DAAA-4E85-87A4-5FF46F4B8ACF}"/>
              </a:ext>
            </a:extLst>
          </p:cNvPr>
          <p:cNvSpPr>
            <a:spLocks noGrp="1"/>
          </p:cNvSpPr>
          <p:nvPr>
            <p:ph type="body" sz="quarter" idx="11"/>
          </p:nvPr>
        </p:nvSpPr>
        <p:spPr>
          <a:xfrm>
            <a:off x="798513" y="4465283"/>
            <a:ext cx="8136879" cy="1639076"/>
          </a:xfrm>
        </p:spPr>
        <p:txBody>
          <a:bodyPr/>
          <a:lstStyle/>
          <a:p>
            <a:pPr>
              <a:spcAft>
                <a:spcPts val="1800"/>
              </a:spcAft>
            </a:pPr>
            <a:r>
              <a:rPr lang="en-GB" sz="2800" dirty="0"/>
              <a:t>Ramboll US Corporation and UNC Chapel Hill</a:t>
            </a:r>
          </a:p>
          <a:p>
            <a:pPr>
              <a:spcAft>
                <a:spcPts val="600"/>
              </a:spcAft>
            </a:pPr>
            <a:r>
              <a:rPr lang="en-GB" sz="2800" dirty="0"/>
              <a:t>Regional Haze Planning Work Group</a:t>
            </a:r>
          </a:p>
          <a:p>
            <a:r>
              <a:rPr lang="en-GB" sz="2800" dirty="0"/>
              <a:t>October 31, 2019</a:t>
            </a:r>
          </a:p>
        </p:txBody>
      </p:sp>
    </p:spTree>
    <p:extLst>
      <p:ext uri="{BB962C8B-B14F-4D97-AF65-F5344CB8AC3E}">
        <p14:creationId xmlns:p14="http://schemas.microsoft.com/office/powerpoint/2010/main" val="379256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D427-DA62-455B-8ECC-4DD4CDE3089B}"/>
              </a:ext>
            </a:extLst>
          </p:cNvPr>
          <p:cNvSpPr>
            <a:spLocks noGrp="1"/>
          </p:cNvSpPr>
          <p:nvPr>
            <p:ph type="title"/>
          </p:nvPr>
        </p:nvSpPr>
        <p:spPr/>
        <p:txBody>
          <a:bodyPr/>
          <a:lstStyle/>
          <a:p>
            <a:r>
              <a:rPr lang="en-US" dirty="0"/>
              <a:t>Task 1.6:  CAM</a:t>
            </a:r>
            <a:r>
              <a:rPr lang="en-US" cap="none" dirty="0"/>
              <a:t>x</a:t>
            </a:r>
            <a:r>
              <a:rPr lang="en-US" dirty="0"/>
              <a:t>/CMAQ 2014v2 Base Case Modeling</a:t>
            </a:r>
          </a:p>
        </p:txBody>
      </p:sp>
      <p:sp>
        <p:nvSpPr>
          <p:cNvPr id="3" name="Content Placeholder 2">
            <a:extLst>
              <a:ext uri="{FF2B5EF4-FFF2-40B4-BE49-F238E27FC236}">
                <a16:creationId xmlns:a16="http://schemas.microsoft.com/office/drawing/2014/main" id="{1610B58F-2E9A-4B9C-A788-69CED82162DC}"/>
              </a:ext>
            </a:extLst>
          </p:cNvPr>
          <p:cNvSpPr>
            <a:spLocks noGrp="1"/>
          </p:cNvSpPr>
          <p:nvPr>
            <p:ph idx="1"/>
          </p:nvPr>
        </p:nvSpPr>
        <p:spPr>
          <a:xfrm>
            <a:off x="520262" y="1016875"/>
            <a:ext cx="10866875" cy="4691511"/>
          </a:xfrm>
        </p:spPr>
        <p:txBody>
          <a:bodyPr/>
          <a:lstStyle/>
          <a:p>
            <a:r>
              <a:rPr lang="en-US" sz="2000" u="sng" dirty="0"/>
              <a:t>Objective</a:t>
            </a:r>
            <a:r>
              <a:rPr lang="en-US" sz="2000" dirty="0"/>
              <a:t>: To conduct CAMx and CMAQ annual 36/12-km simulations and model performance evaluation (MPE) using the new 2014v2 modeling platform </a:t>
            </a:r>
          </a:p>
          <a:p>
            <a:pPr lvl="1">
              <a:buFont typeface="Courier New" panose="02070309020205020404" pitchFamily="49" charset="0"/>
              <a:buChar char="o"/>
            </a:pPr>
            <a:r>
              <a:rPr lang="en-US" sz="1800" dirty="0"/>
              <a:t>Merged Task 1.3 2014v2 emission updates (e.g., California and WRAP O&amp;G) with 2014v1 emissions.</a:t>
            </a:r>
          </a:p>
          <a:p>
            <a:pPr lvl="1">
              <a:buFont typeface="Courier New" panose="02070309020205020404" pitchFamily="49" charset="0"/>
              <a:buChar char="o"/>
            </a:pPr>
            <a:r>
              <a:rPr lang="en-US" sz="1800" dirty="0"/>
              <a:t>Conduct CAMx v7.0 annual 2014v2a 36/12-km simulation and initial MPE</a:t>
            </a:r>
          </a:p>
          <a:p>
            <a:pPr lvl="2">
              <a:buFont typeface="Wingdings" panose="05000000000000000000" pitchFamily="2" charset="2"/>
              <a:buChar char="§"/>
            </a:pPr>
            <a:r>
              <a:rPr lang="en-US" sz="1600" dirty="0"/>
              <a:t>High January modeled ozone concentrations in northeast Wyoming</a:t>
            </a:r>
          </a:p>
          <a:p>
            <a:pPr lvl="2">
              <a:buFont typeface="Wingdings" panose="05000000000000000000" pitchFamily="2" charset="2"/>
              <a:buChar char="§"/>
            </a:pPr>
            <a:r>
              <a:rPr lang="en-US" sz="1600" dirty="0"/>
              <a:t>O&amp;G temporal profile from EPA 2014 platform for some counties (e.g., Weston County, WY in PRB) allocated all annual emissions to just January producing high VOC/NOx emissions</a:t>
            </a:r>
          </a:p>
          <a:p>
            <a:pPr lvl="2">
              <a:buFont typeface="Wingdings" panose="05000000000000000000" pitchFamily="2" charset="2"/>
              <a:buChar char="§"/>
            </a:pPr>
            <a:r>
              <a:rPr lang="en-US" sz="1600" dirty="0"/>
              <a:t>Need to re-SMOKE 2014v2 O&amp;G emissions</a:t>
            </a:r>
          </a:p>
          <a:p>
            <a:pPr lvl="1">
              <a:buFont typeface="Courier New" panose="02070309020205020404" pitchFamily="49" charset="0"/>
              <a:buChar char="o"/>
            </a:pPr>
            <a:r>
              <a:rPr lang="en-US" sz="1800" dirty="0"/>
              <a:t>Given this delay to re-SMOKE 2014v2 O&amp;G, we decided to re-map the 2014v1 and 2014v2 emissions to take advantage of the new element species (Al, Si, Ca, Fe and Ti) in CAM v7.0</a:t>
            </a:r>
          </a:p>
          <a:p>
            <a:pPr lvl="2">
              <a:buFont typeface="Wingdings" panose="05000000000000000000" pitchFamily="2" charset="2"/>
              <a:buChar char="§"/>
            </a:pPr>
            <a:r>
              <a:rPr lang="en-US" sz="1600" dirty="0"/>
              <a:t>No new SMOKE modeling, re-running of CMAQ2CAMx emissions processor w/ new species mappings</a:t>
            </a:r>
          </a:p>
          <a:p>
            <a:pPr lvl="2">
              <a:buFont typeface="Wingdings" panose="05000000000000000000" pitchFamily="2" charset="2"/>
              <a:buChar char="§"/>
            </a:pPr>
            <a:r>
              <a:rPr lang="en-US" sz="1600" dirty="0"/>
              <a:t>Also pick up CMAQ SOAALK SOA precursor species that is currently dropped by CMAQ2CAMx emissions processor</a:t>
            </a:r>
          </a:p>
          <a:p>
            <a:endParaRPr lang="en-US" dirty="0"/>
          </a:p>
        </p:txBody>
      </p:sp>
      <p:sp>
        <p:nvSpPr>
          <p:cNvPr id="4" name="Slide Number Placeholder 3">
            <a:extLst>
              <a:ext uri="{FF2B5EF4-FFF2-40B4-BE49-F238E27FC236}">
                <a16:creationId xmlns:a16="http://schemas.microsoft.com/office/drawing/2014/main" id="{04526450-7C9F-49EA-91DE-30E6EABC0E8F}"/>
              </a:ext>
            </a:extLst>
          </p:cNvPr>
          <p:cNvSpPr>
            <a:spLocks noGrp="1"/>
          </p:cNvSpPr>
          <p:nvPr>
            <p:ph type="sldNum" sz="quarter" idx="10"/>
          </p:nvPr>
        </p:nvSpPr>
        <p:spPr/>
        <p:txBody>
          <a:bodyPr/>
          <a:lstStyle/>
          <a:p>
            <a:fld id="{31421AFA-3AE7-4CEA-BC9B-447859BED57B}" type="slidenum">
              <a:rPr lang="en-GB" smtClean="0"/>
              <a:pPr/>
              <a:t>10</a:t>
            </a:fld>
            <a:endParaRPr lang="en-GB" dirty="0"/>
          </a:p>
        </p:txBody>
      </p:sp>
    </p:spTree>
    <p:extLst>
      <p:ext uri="{BB962C8B-B14F-4D97-AF65-F5344CB8AC3E}">
        <p14:creationId xmlns:p14="http://schemas.microsoft.com/office/powerpoint/2010/main" val="180594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D8E6-DF38-4B9F-8D17-356D6862F7BD}"/>
              </a:ext>
            </a:extLst>
          </p:cNvPr>
          <p:cNvSpPr>
            <a:spLocks noGrp="1"/>
          </p:cNvSpPr>
          <p:nvPr>
            <p:ph type="title"/>
          </p:nvPr>
        </p:nvSpPr>
        <p:spPr/>
        <p:txBody>
          <a:bodyPr/>
          <a:lstStyle/>
          <a:p>
            <a:r>
              <a:rPr lang="en-US" sz="2100" dirty="0"/>
              <a:t>Epa 2016 National Regional Haze modeling using camx v7.0</a:t>
            </a:r>
          </a:p>
        </p:txBody>
      </p:sp>
      <p:sp>
        <p:nvSpPr>
          <p:cNvPr id="3" name="Content Placeholder 2">
            <a:extLst>
              <a:ext uri="{FF2B5EF4-FFF2-40B4-BE49-F238E27FC236}">
                <a16:creationId xmlns:a16="http://schemas.microsoft.com/office/drawing/2014/main" id="{8BD65064-8177-413D-B31C-4D5F864015F0}"/>
              </a:ext>
            </a:extLst>
          </p:cNvPr>
          <p:cNvSpPr>
            <a:spLocks noGrp="1"/>
          </p:cNvSpPr>
          <p:nvPr>
            <p:ph idx="1"/>
          </p:nvPr>
        </p:nvSpPr>
        <p:spPr>
          <a:xfrm>
            <a:off x="798512" y="1364974"/>
            <a:ext cx="10588625" cy="4343413"/>
          </a:xfrm>
        </p:spPr>
        <p:txBody>
          <a:bodyPr/>
          <a:lstStyle/>
          <a:p>
            <a:r>
              <a:rPr lang="en-US" dirty="0"/>
              <a:t>EPA 2016 national regional haze modeling results released September 19, 2016</a:t>
            </a:r>
          </a:p>
          <a:p>
            <a:pPr lvl="1">
              <a:buFont typeface="Courier New" panose="02070309020205020404" pitchFamily="49" charset="0"/>
              <a:buChar char="o"/>
            </a:pPr>
            <a:r>
              <a:rPr lang="en-US" dirty="0"/>
              <a:t>2016 national reginal haze modeling included 2016 base case with MPE and 2028 visibility projections with sector only (no geographic regions) breakdown source apportionment</a:t>
            </a:r>
          </a:p>
          <a:p>
            <a:r>
              <a:rPr lang="en-US" dirty="0"/>
              <a:t>Advantages to using explicit treatment of elements in CAMx v7.0:</a:t>
            </a:r>
          </a:p>
          <a:p>
            <a:pPr lvl="1">
              <a:buFont typeface="Courier New" panose="02070309020205020404" pitchFamily="49" charset="0"/>
              <a:buChar char="o"/>
            </a:pPr>
            <a:r>
              <a:rPr lang="en-US" dirty="0"/>
              <a:t>Treatment of Calcium Nitrate [i.e., Ca(NO</a:t>
            </a:r>
            <a:r>
              <a:rPr lang="en-US" baseline="-25000" dirty="0"/>
              <a:t>3</a:t>
            </a:r>
            <a:r>
              <a:rPr lang="en-US" dirty="0"/>
              <a:t>)</a:t>
            </a:r>
            <a:r>
              <a:rPr lang="en-US" baseline="-25000" dirty="0"/>
              <a:t>2</a:t>
            </a:r>
            <a:r>
              <a:rPr lang="en-US" dirty="0"/>
              <a:t>] that could be important in arid western U.S., especially in the summer because it is non-volatile unlike Ammonium Nitrate that evaporates when hot</a:t>
            </a:r>
          </a:p>
          <a:p>
            <a:pPr lvl="1">
              <a:buFont typeface="Courier New" panose="02070309020205020404" pitchFamily="49" charset="0"/>
              <a:buChar char="o"/>
            </a:pPr>
            <a:r>
              <a:rPr lang="en-US" dirty="0"/>
              <a:t>Metals (Fe) treatment in aqueous-phase Sulfate formation</a:t>
            </a:r>
          </a:p>
          <a:p>
            <a:pPr lvl="1">
              <a:buFont typeface="Courier New" panose="02070309020205020404" pitchFamily="49" charset="0"/>
              <a:buChar char="o"/>
            </a:pPr>
            <a:r>
              <a:rPr lang="en-US" dirty="0"/>
              <a:t>Mapping to IMPROVE Soil species [instead of using other PM2.5 (FPRM + FCRS)] for current IMPROVE light extinction equation:</a:t>
            </a:r>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8FB96227-D4ED-459D-83BE-1822A33290F3}"/>
              </a:ext>
            </a:extLst>
          </p:cNvPr>
          <p:cNvSpPr>
            <a:spLocks noGrp="1"/>
          </p:cNvSpPr>
          <p:nvPr>
            <p:ph type="sldNum" sz="quarter" idx="10"/>
          </p:nvPr>
        </p:nvSpPr>
        <p:spPr/>
        <p:txBody>
          <a:bodyPr/>
          <a:lstStyle/>
          <a:p>
            <a:fld id="{31421AFA-3AE7-4CEA-BC9B-447859BED57B}" type="slidenum">
              <a:rPr lang="en-GB" smtClean="0"/>
              <a:pPr/>
              <a:t>11</a:t>
            </a:fld>
            <a:endParaRPr lang="en-GB" dirty="0"/>
          </a:p>
        </p:txBody>
      </p:sp>
      <p:pic>
        <p:nvPicPr>
          <p:cNvPr id="5" name="Picture 4">
            <a:extLst>
              <a:ext uri="{FF2B5EF4-FFF2-40B4-BE49-F238E27FC236}">
                <a16:creationId xmlns:a16="http://schemas.microsoft.com/office/drawing/2014/main" id="{FEBBB674-16F6-4AEA-9C8C-DF60B7987EBF}"/>
              </a:ext>
            </a:extLst>
          </p:cNvPr>
          <p:cNvPicPr>
            <a:picLocks noChangeAspect="1"/>
          </p:cNvPicPr>
          <p:nvPr/>
        </p:nvPicPr>
        <p:blipFill rotWithShape="1">
          <a:blip r:embed="rId2"/>
          <a:srcRect l="66094" t="40462" r="12994" b="54960"/>
          <a:stretch/>
        </p:blipFill>
        <p:spPr>
          <a:xfrm>
            <a:off x="2143001" y="4501053"/>
            <a:ext cx="7904410" cy="599089"/>
          </a:xfrm>
          <a:prstGeom prst="rect">
            <a:avLst/>
          </a:prstGeom>
        </p:spPr>
      </p:pic>
    </p:spTree>
    <p:extLst>
      <p:ext uri="{BB962C8B-B14F-4D97-AF65-F5344CB8AC3E}">
        <p14:creationId xmlns:p14="http://schemas.microsoft.com/office/powerpoint/2010/main" val="397894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979089-42D3-4AB8-A596-A87DE19BE9B5}"/>
              </a:ext>
            </a:extLst>
          </p:cNvPr>
          <p:cNvPicPr>
            <a:picLocks noChangeAspect="1"/>
          </p:cNvPicPr>
          <p:nvPr/>
        </p:nvPicPr>
        <p:blipFill>
          <a:blip r:embed="rId2"/>
          <a:stretch>
            <a:fillRect/>
          </a:stretch>
        </p:blipFill>
        <p:spPr>
          <a:xfrm>
            <a:off x="7341079" y="841754"/>
            <a:ext cx="3931122" cy="2576745"/>
          </a:xfrm>
          <a:prstGeom prst="rect">
            <a:avLst/>
          </a:prstGeom>
        </p:spPr>
      </p:pic>
      <p:sp>
        <p:nvSpPr>
          <p:cNvPr id="2" name="Title 1">
            <a:extLst>
              <a:ext uri="{FF2B5EF4-FFF2-40B4-BE49-F238E27FC236}">
                <a16:creationId xmlns:a16="http://schemas.microsoft.com/office/drawing/2014/main" id="{3474C104-405B-421D-A77F-D61D0C1375A7}"/>
              </a:ext>
            </a:extLst>
          </p:cNvPr>
          <p:cNvSpPr>
            <a:spLocks noGrp="1"/>
          </p:cNvSpPr>
          <p:nvPr>
            <p:ph type="title"/>
          </p:nvPr>
        </p:nvSpPr>
        <p:spPr/>
        <p:txBody>
          <a:bodyPr/>
          <a:lstStyle/>
          <a:p>
            <a:r>
              <a:rPr lang="en-US" dirty="0"/>
              <a:t>Example EPA 2016 Model performance by Region</a:t>
            </a:r>
          </a:p>
        </p:txBody>
      </p:sp>
      <p:sp>
        <p:nvSpPr>
          <p:cNvPr id="3" name="Content Placeholder 2">
            <a:extLst>
              <a:ext uri="{FF2B5EF4-FFF2-40B4-BE49-F238E27FC236}">
                <a16:creationId xmlns:a16="http://schemas.microsoft.com/office/drawing/2014/main" id="{6F35FE32-40DD-4910-BCD7-2F083A7BA517}"/>
              </a:ext>
            </a:extLst>
          </p:cNvPr>
          <p:cNvSpPr>
            <a:spLocks noGrp="1"/>
          </p:cNvSpPr>
          <p:nvPr>
            <p:ph idx="1"/>
          </p:nvPr>
        </p:nvSpPr>
        <p:spPr>
          <a:xfrm>
            <a:off x="606972" y="1119352"/>
            <a:ext cx="7044658" cy="4589035"/>
          </a:xfrm>
        </p:spPr>
        <p:txBody>
          <a:bodyPr/>
          <a:lstStyle/>
          <a:p>
            <a:r>
              <a:rPr lang="en-US" dirty="0"/>
              <a:t>In WRAP region, mainly Sulfate overestimation and Nitrate underestimation tendency</a:t>
            </a:r>
          </a:p>
          <a:p>
            <a:pPr lvl="1">
              <a:buFont typeface="Courier New" panose="02070309020205020404" pitchFamily="49" charset="0"/>
              <a:buChar char="o"/>
            </a:pPr>
            <a:r>
              <a:rPr lang="en-US" dirty="0"/>
              <a:t>In EUSA, Sulfate lower bias (&lt;±20%) to slight overestimation</a:t>
            </a:r>
          </a:p>
          <a:p>
            <a:pPr lvl="1">
              <a:spcAft>
                <a:spcPts val="600"/>
              </a:spcAft>
              <a:buFont typeface="Courier New" panose="02070309020205020404" pitchFamily="49" charset="0"/>
              <a:buChar char="o"/>
            </a:pPr>
            <a:r>
              <a:rPr lang="en-US" dirty="0"/>
              <a:t>In EUSA, Nitrate overestimation bias.  Explains different settings for Ammonia deposition in EPA 2016 beta’ and WRAP 2014v2:</a:t>
            </a:r>
          </a:p>
          <a:p>
            <a:pPr lvl="2">
              <a:spcAft>
                <a:spcPts val="600"/>
              </a:spcAft>
              <a:buFont typeface="Wingdings" panose="05000000000000000000" pitchFamily="2" charset="2"/>
              <a:buChar char="§"/>
            </a:pPr>
            <a:r>
              <a:rPr lang="en-US" dirty="0"/>
              <a:t>EPA 2016 beta’: No BiDi &amp; Rscale = 0 (no surface resistance)</a:t>
            </a:r>
          </a:p>
          <a:p>
            <a:pPr lvl="2">
              <a:buFont typeface="Wingdings" panose="05000000000000000000" pitchFamily="2" charset="2"/>
              <a:buChar char="§"/>
            </a:pPr>
            <a:r>
              <a:rPr lang="en-US" dirty="0"/>
              <a:t>WRAP 204v2:  w/ BiDi and Rscale = 1 (w/ surface resistance)</a:t>
            </a:r>
          </a:p>
        </p:txBody>
      </p:sp>
      <p:sp>
        <p:nvSpPr>
          <p:cNvPr id="4" name="Slide Number Placeholder 3">
            <a:extLst>
              <a:ext uri="{FF2B5EF4-FFF2-40B4-BE49-F238E27FC236}">
                <a16:creationId xmlns:a16="http://schemas.microsoft.com/office/drawing/2014/main" id="{3B686774-0678-45A8-8ADE-16C49AA6E195}"/>
              </a:ext>
            </a:extLst>
          </p:cNvPr>
          <p:cNvSpPr>
            <a:spLocks noGrp="1"/>
          </p:cNvSpPr>
          <p:nvPr>
            <p:ph type="sldNum" sz="quarter" idx="10"/>
          </p:nvPr>
        </p:nvSpPr>
        <p:spPr/>
        <p:txBody>
          <a:bodyPr/>
          <a:lstStyle/>
          <a:p>
            <a:fld id="{31421AFA-3AE7-4CEA-BC9B-447859BED57B}" type="slidenum">
              <a:rPr lang="en-GB" smtClean="0"/>
              <a:pPr/>
              <a:t>12</a:t>
            </a:fld>
            <a:endParaRPr lang="en-GB" dirty="0"/>
          </a:p>
        </p:txBody>
      </p:sp>
      <p:pic>
        <p:nvPicPr>
          <p:cNvPr id="5" name="Picture 4">
            <a:extLst>
              <a:ext uri="{FF2B5EF4-FFF2-40B4-BE49-F238E27FC236}">
                <a16:creationId xmlns:a16="http://schemas.microsoft.com/office/drawing/2014/main" id="{431636BB-A279-4521-A25F-9A1F665B48A6}"/>
              </a:ext>
            </a:extLst>
          </p:cNvPr>
          <p:cNvPicPr>
            <a:picLocks noChangeAspect="1"/>
          </p:cNvPicPr>
          <p:nvPr/>
        </p:nvPicPr>
        <p:blipFill>
          <a:blip r:embed="rId3"/>
          <a:stretch>
            <a:fillRect/>
          </a:stretch>
        </p:blipFill>
        <p:spPr>
          <a:xfrm>
            <a:off x="352424" y="3908913"/>
            <a:ext cx="5486400" cy="2898795"/>
          </a:xfrm>
          <a:prstGeom prst="rect">
            <a:avLst/>
          </a:prstGeom>
        </p:spPr>
      </p:pic>
      <p:pic>
        <p:nvPicPr>
          <p:cNvPr id="6" name="Picture 5">
            <a:extLst>
              <a:ext uri="{FF2B5EF4-FFF2-40B4-BE49-F238E27FC236}">
                <a16:creationId xmlns:a16="http://schemas.microsoft.com/office/drawing/2014/main" id="{82500445-5706-4DED-A5F1-6A4022310B6D}"/>
              </a:ext>
            </a:extLst>
          </p:cNvPr>
          <p:cNvPicPr>
            <a:picLocks noChangeAspect="1"/>
          </p:cNvPicPr>
          <p:nvPr/>
        </p:nvPicPr>
        <p:blipFill>
          <a:blip r:embed="rId4"/>
          <a:stretch>
            <a:fillRect/>
          </a:stretch>
        </p:blipFill>
        <p:spPr>
          <a:xfrm>
            <a:off x="6243001" y="3946225"/>
            <a:ext cx="5486400" cy="2898795"/>
          </a:xfrm>
          <a:prstGeom prst="rect">
            <a:avLst/>
          </a:prstGeom>
        </p:spPr>
      </p:pic>
      <p:sp>
        <p:nvSpPr>
          <p:cNvPr id="9" name="TextBox 8">
            <a:extLst>
              <a:ext uri="{FF2B5EF4-FFF2-40B4-BE49-F238E27FC236}">
                <a16:creationId xmlns:a16="http://schemas.microsoft.com/office/drawing/2014/main" id="{2AD9FA0A-96A1-4C1D-A616-61B590D294EE}"/>
              </a:ext>
            </a:extLst>
          </p:cNvPr>
          <p:cNvSpPr txBox="1"/>
          <p:nvPr/>
        </p:nvSpPr>
        <p:spPr bwMode="auto">
          <a:xfrm>
            <a:off x="1411014" y="3908913"/>
            <a:ext cx="764627" cy="28471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0000FF"/>
                </a:solidFill>
                <a:effectLst/>
                <a:uLnTx/>
                <a:uFillTx/>
                <a:latin typeface="Verdana"/>
                <a:ea typeface="Verdana" pitchFamily="34" charset="0"/>
                <a:cs typeface="Verdana" pitchFamily="34" charset="0"/>
              </a:rPr>
              <a:t>SO4</a:t>
            </a:r>
          </a:p>
        </p:txBody>
      </p:sp>
      <p:sp>
        <p:nvSpPr>
          <p:cNvPr id="10" name="TextBox 9">
            <a:extLst>
              <a:ext uri="{FF2B5EF4-FFF2-40B4-BE49-F238E27FC236}">
                <a16:creationId xmlns:a16="http://schemas.microsoft.com/office/drawing/2014/main" id="{6E99E9DD-DFE1-4F76-85DB-758C051CCE41}"/>
              </a:ext>
            </a:extLst>
          </p:cNvPr>
          <p:cNvSpPr txBox="1"/>
          <p:nvPr/>
        </p:nvSpPr>
        <p:spPr bwMode="auto">
          <a:xfrm>
            <a:off x="7267910" y="3961926"/>
            <a:ext cx="554639"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0000FF"/>
                </a:solidFill>
                <a:effectLst/>
                <a:uLnTx/>
                <a:uFillTx/>
                <a:latin typeface="Verdana"/>
                <a:ea typeface="Verdana" pitchFamily="34" charset="0"/>
                <a:cs typeface="Verdana" pitchFamily="34" charset="0"/>
              </a:rPr>
              <a:t>NO3</a:t>
            </a:r>
          </a:p>
        </p:txBody>
      </p:sp>
      <p:sp>
        <p:nvSpPr>
          <p:cNvPr id="7" name="TextBox 6">
            <a:extLst>
              <a:ext uri="{FF2B5EF4-FFF2-40B4-BE49-F238E27FC236}">
                <a16:creationId xmlns:a16="http://schemas.microsoft.com/office/drawing/2014/main" id="{2AB1F734-FF06-4DC5-A2BA-DABAA78026C6}"/>
              </a:ext>
            </a:extLst>
          </p:cNvPr>
          <p:cNvSpPr txBox="1"/>
          <p:nvPr/>
        </p:nvSpPr>
        <p:spPr bwMode="auto">
          <a:xfrm>
            <a:off x="2303253" y="3429794"/>
            <a:ext cx="1949570" cy="92333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spcAft>
                <a:spcPts val="0"/>
              </a:spcAft>
              <a:buClrTx/>
              <a:buSzTx/>
              <a:tabLst/>
            </a:pPr>
            <a:r>
              <a:rPr kumimoji="0" lang="en-US" sz="1600" b="1" i="0" u="none" strike="noStrike" kern="1200" cap="none" spc="0" normalizeH="0" baseline="0" noProof="0" dirty="0">
                <a:ln>
                  <a:noFill/>
                </a:ln>
                <a:solidFill>
                  <a:srgbClr val="3333CC"/>
                </a:solidFill>
                <a:effectLst/>
                <a:uLnTx/>
                <a:uFillTx/>
                <a:latin typeface="Verdana"/>
                <a:ea typeface="Verdana" pitchFamily="34" charset="0"/>
                <a:cs typeface="Verdana" pitchFamily="34" charset="0"/>
              </a:rPr>
              <a:t>Goal 	&lt;±10%</a:t>
            </a:r>
          </a:p>
          <a:p>
            <a:pPr defTabSz="457200" eaLnBrk="0" hangingPunct="0"/>
            <a:r>
              <a:rPr lang="en-US" sz="1600" b="1" spc="0" dirty="0">
                <a:solidFill>
                  <a:srgbClr val="3333CC"/>
                </a:solidFill>
              </a:rPr>
              <a:t>Criteria	&lt;±30%</a:t>
            </a:r>
          </a:p>
          <a:p>
            <a:pPr marR="0" algn="l" defTabSz="457200" rtl="0" eaLnBrk="0" fontAlgn="base" latinLnBrk="0" hangingPunct="0">
              <a:spcBef>
                <a:spcPct val="0"/>
              </a:spcBef>
              <a:buClrTx/>
              <a:buSzTx/>
              <a:tabLst/>
            </a:pPr>
            <a:endPar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1" name="Rectangle 10">
            <a:extLst>
              <a:ext uri="{FF2B5EF4-FFF2-40B4-BE49-F238E27FC236}">
                <a16:creationId xmlns:a16="http://schemas.microsoft.com/office/drawing/2014/main" id="{97EB2081-E080-4112-A746-21658D48856C}"/>
              </a:ext>
            </a:extLst>
          </p:cNvPr>
          <p:cNvSpPr/>
          <p:nvPr/>
        </p:nvSpPr>
        <p:spPr>
          <a:xfrm>
            <a:off x="8006524" y="3378387"/>
            <a:ext cx="2087045" cy="584775"/>
          </a:xfrm>
          <a:prstGeom prst="rect">
            <a:avLst/>
          </a:prstGeom>
        </p:spPr>
        <p:txBody>
          <a:bodyPr wrap="square">
            <a:spAutoFit/>
          </a:bodyPr>
          <a:lstStyle/>
          <a:p>
            <a:pPr defTabSz="457200" eaLnBrk="0" hangingPunct="0">
              <a:spcAft>
                <a:spcPts val="0"/>
              </a:spcAft>
            </a:pPr>
            <a:r>
              <a:rPr lang="en-US" sz="1600" b="1" spc="0" dirty="0">
                <a:solidFill>
                  <a:srgbClr val="3333CC"/>
                </a:solidFill>
              </a:rPr>
              <a:t>Goal 	&lt;±15%</a:t>
            </a:r>
          </a:p>
          <a:p>
            <a:pPr defTabSz="457200" eaLnBrk="0" hangingPunct="0"/>
            <a:r>
              <a:rPr lang="en-US" sz="1600" b="1" spc="0" dirty="0">
                <a:solidFill>
                  <a:srgbClr val="3333CC"/>
                </a:solidFill>
              </a:rPr>
              <a:t>Criteria	&lt;±65%</a:t>
            </a:r>
          </a:p>
        </p:txBody>
      </p:sp>
    </p:spTree>
    <p:extLst>
      <p:ext uri="{BB962C8B-B14F-4D97-AF65-F5344CB8AC3E}">
        <p14:creationId xmlns:p14="http://schemas.microsoft.com/office/powerpoint/2010/main" val="361961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121E-F795-4602-B05D-D2D73FCECCCC}"/>
              </a:ext>
            </a:extLst>
          </p:cNvPr>
          <p:cNvSpPr>
            <a:spLocks noGrp="1"/>
          </p:cNvSpPr>
          <p:nvPr>
            <p:ph type="title"/>
          </p:nvPr>
        </p:nvSpPr>
        <p:spPr/>
        <p:txBody>
          <a:bodyPr/>
          <a:lstStyle/>
          <a:p>
            <a:r>
              <a:rPr lang="en-US" dirty="0"/>
              <a:t>EXAMPLE EPA 2016/2028 beta’ glideslopes (CAMx v7.0)</a:t>
            </a:r>
          </a:p>
        </p:txBody>
      </p:sp>
      <p:sp>
        <p:nvSpPr>
          <p:cNvPr id="4" name="Slide Number Placeholder 3">
            <a:extLst>
              <a:ext uri="{FF2B5EF4-FFF2-40B4-BE49-F238E27FC236}">
                <a16:creationId xmlns:a16="http://schemas.microsoft.com/office/drawing/2014/main" id="{24B08EA3-2336-474C-B48D-99A76BD73F95}"/>
              </a:ext>
            </a:extLst>
          </p:cNvPr>
          <p:cNvSpPr>
            <a:spLocks noGrp="1"/>
          </p:cNvSpPr>
          <p:nvPr>
            <p:ph type="sldNum" sz="quarter" idx="10"/>
          </p:nvPr>
        </p:nvSpPr>
        <p:spPr/>
        <p:txBody>
          <a:bodyPr/>
          <a:lstStyle/>
          <a:p>
            <a:fld id="{31421AFA-3AE7-4CEA-BC9B-447859BED57B}" type="slidenum">
              <a:rPr lang="en-GB" smtClean="0"/>
              <a:pPr/>
              <a:t>13</a:t>
            </a:fld>
            <a:endParaRPr lang="en-GB" dirty="0"/>
          </a:p>
        </p:txBody>
      </p:sp>
      <p:pic>
        <p:nvPicPr>
          <p:cNvPr id="5" name="Picture 4">
            <a:extLst>
              <a:ext uri="{FF2B5EF4-FFF2-40B4-BE49-F238E27FC236}">
                <a16:creationId xmlns:a16="http://schemas.microsoft.com/office/drawing/2014/main" id="{FCD9685F-8EB8-46F6-98D4-A7CA3C477C21}"/>
              </a:ext>
            </a:extLst>
          </p:cNvPr>
          <p:cNvPicPr>
            <a:picLocks noChangeAspect="1"/>
          </p:cNvPicPr>
          <p:nvPr/>
        </p:nvPicPr>
        <p:blipFill>
          <a:blip r:embed="rId2"/>
          <a:stretch>
            <a:fillRect/>
          </a:stretch>
        </p:blipFill>
        <p:spPr>
          <a:xfrm>
            <a:off x="701564" y="1202401"/>
            <a:ext cx="10722973" cy="5348220"/>
          </a:xfrm>
          <a:prstGeom prst="rect">
            <a:avLst/>
          </a:prstGeom>
        </p:spPr>
      </p:pic>
    </p:spTree>
    <p:extLst>
      <p:ext uri="{BB962C8B-B14F-4D97-AF65-F5344CB8AC3E}">
        <p14:creationId xmlns:p14="http://schemas.microsoft.com/office/powerpoint/2010/main" val="69157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7B8D-7305-493C-BB72-CF3A6EDC4B64}"/>
              </a:ext>
            </a:extLst>
          </p:cNvPr>
          <p:cNvSpPr>
            <a:spLocks noGrp="1"/>
          </p:cNvSpPr>
          <p:nvPr>
            <p:ph type="title"/>
          </p:nvPr>
        </p:nvSpPr>
        <p:spPr/>
        <p:txBody>
          <a:bodyPr/>
          <a:lstStyle/>
          <a:p>
            <a:r>
              <a:rPr lang="en-US" dirty="0"/>
              <a:t>Path forward with WRAP 2014</a:t>
            </a:r>
            <a:r>
              <a:rPr lang="en-US" cap="none" dirty="0"/>
              <a:t>v</a:t>
            </a:r>
            <a:r>
              <a:rPr lang="en-US" dirty="0"/>
              <a:t>2 modeling (Task 1.6)</a:t>
            </a:r>
          </a:p>
        </p:txBody>
      </p:sp>
      <p:sp>
        <p:nvSpPr>
          <p:cNvPr id="3" name="Content Placeholder 2">
            <a:extLst>
              <a:ext uri="{FF2B5EF4-FFF2-40B4-BE49-F238E27FC236}">
                <a16:creationId xmlns:a16="http://schemas.microsoft.com/office/drawing/2014/main" id="{D1192F66-666A-4CFA-A8BA-FC5C8866C215}"/>
              </a:ext>
            </a:extLst>
          </p:cNvPr>
          <p:cNvSpPr>
            <a:spLocks noGrp="1"/>
          </p:cNvSpPr>
          <p:nvPr>
            <p:ph idx="1"/>
          </p:nvPr>
        </p:nvSpPr>
        <p:spPr>
          <a:xfrm>
            <a:off x="798512" y="992038"/>
            <a:ext cx="10588625" cy="4716349"/>
          </a:xfrm>
        </p:spPr>
        <p:txBody>
          <a:bodyPr/>
          <a:lstStyle/>
          <a:p>
            <a:r>
              <a:rPr lang="en-US" sz="2000" dirty="0"/>
              <a:t>Focus on CAMx v7.0 and try to finish first 2028 simulation by end of 2019</a:t>
            </a:r>
          </a:p>
          <a:p>
            <a:pPr lvl="1">
              <a:buFont typeface="Courier New" panose="02070309020205020404" pitchFamily="49" charset="0"/>
              <a:buChar char="o"/>
            </a:pPr>
            <a:r>
              <a:rPr lang="en-US" sz="1800" dirty="0"/>
              <a:t>Add CMAQ v5.3 as time permits not interfering with primary goal for 2028 modeling</a:t>
            </a:r>
          </a:p>
          <a:p>
            <a:r>
              <a:rPr lang="en-US" sz="2000" dirty="0"/>
              <a:t>Updates to initial CAMx 2014v2a simulation for 2014v2b (Complete: </a:t>
            </a:r>
            <a:r>
              <a:rPr lang="en-US" sz="2000" u="sng" dirty="0"/>
              <a:t>Oct 23, 2019</a:t>
            </a:r>
            <a:r>
              <a:rPr lang="en-US" sz="2000" dirty="0"/>
              <a:t>):</a:t>
            </a:r>
          </a:p>
          <a:p>
            <a:pPr lvl="1">
              <a:buFont typeface="Courier New" panose="02070309020205020404" pitchFamily="49" charset="0"/>
              <a:buChar char="o"/>
            </a:pPr>
            <a:r>
              <a:rPr lang="en-US" sz="1800" dirty="0"/>
              <a:t>SMOKE re-processing of WRAP 2014v2 O&amp;G emissions correcting EPA 2014 platform O&amp;G temporal profiles</a:t>
            </a:r>
          </a:p>
          <a:p>
            <a:pPr lvl="1">
              <a:buFont typeface="Courier New" panose="02070309020205020404" pitchFamily="49" charset="0"/>
              <a:buChar char="o"/>
            </a:pPr>
            <a:r>
              <a:rPr lang="en-US" sz="1800" dirty="0"/>
              <a:t>Rerun CMAQ2CAMx processor of 2014v1/2014v2 CMAQ-ready emissions for CAMx:</a:t>
            </a:r>
          </a:p>
          <a:p>
            <a:pPr lvl="2">
              <a:buFont typeface="Wingdings" panose="05000000000000000000" pitchFamily="2" charset="2"/>
              <a:buChar char="§"/>
            </a:pPr>
            <a:r>
              <a:rPr lang="en-US" sz="1600" dirty="0"/>
              <a:t>Explicit treatment of element species (Al, Si, Ca, Fe and Ti) </a:t>
            </a:r>
          </a:p>
          <a:p>
            <a:pPr lvl="2">
              <a:buFont typeface="Wingdings" panose="05000000000000000000" pitchFamily="2" charset="2"/>
              <a:buChar char="§"/>
            </a:pPr>
            <a:r>
              <a:rPr lang="en-US" sz="1600" dirty="0"/>
              <a:t>Mapping of SOAALK to CAMx SOA-precursor species (IVOA) [Not used in EPA 2016 beta’]</a:t>
            </a:r>
          </a:p>
          <a:p>
            <a:pPr lvl="2">
              <a:buFont typeface="Wingdings" panose="05000000000000000000" pitchFamily="2" charset="2"/>
              <a:buChar char="§"/>
            </a:pPr>
            <a:r>
              <a:rPr lang="en-US" sz="1600" dirty="0"/>
              <a:t>Although no new SMOKE modeling, CMAQ2CAMx cycles through many Tb of data</a:t>
            </a:r>
          </a:p>
          <a:p>
            <a:pPr lvl="1">
              <a:buFont typeface="Courier New" panose="02070309020205020404" pitchFamily="49" charset="0"/>
              <a:buChar char="o"/>
            </a:pPr>
            <a:r>
              <a:rPr lang="en-US" sz="1800" dirty="0"/>
              <a:t>Testing of WRAP vs. SMOKE Briggs fire plume rise approach (Complete: </a:t>
            </a:r>
            <a:r>
              <a:rPr lang="en-US" sz="1800" u="sng" dirty="0"/>
              <a:t>Oct 20, 2019</a:t>
            </a:r>
            <a:r>
              <a:rPr lang="en-US" sz="1800" dirty="0"/>
              <a:t>)</a:t>
            </a:r>
          </a:p>
          <a:p>
            <a:pPr lvl="2">
              <a:spcAft>
                <a:spcPts val="600"/>
              </a:spcAft>
              <a:buFont typeface="Wingdings" panose="05000000000000000000" pitchFamily="2" charset="2"/>
              <a:buChar char="§"/>
            </a:pPr>
            <a:r>
              <a:rPr lang="en-US" sz="1600" dirty="0"/>
              <a:t>WRAP plume rise approach much more efficient in CAMx (P</a:t>
            </a:r>
            <a:r>
              <a:rPr lang="en-US" sz="1600" baseline="-25000" dirty="0"/>
              <a:t>top</a:t>
            </a:r>
            <a:r>
              <a:rPr lang="en-US" sz="1600" dirty="0"/>
              <a:t>/P</a:t>
            </a:r>
            <a:r>
              <a:rPr lang="en-US" sz="1600" baseline="-25000" dirty="0"/>
              <a:t>bot</a:t>
            </a:r>
            <a:r>
              <a:rPr lang="en-US" sz="1600" dirty="0"/>
              <a:t>)</a:t>
            </a:r>
          </a:p>
          <a:p>
            <a:pPr lvl="2">
              <a:spcAft>
                <a:spcPts val="600"/>
              </a:spcAft>
              <a:buFont typeface="Wingdings" panose="05000000000000000000" pitchFamily="2" charset="2"/>
              <a:buChar char="§"/>
            </a:pPr>
            <a:r>
              <a:rPr lang="en-US" sz="1600" dirty="0"/>
              <a:t>Selected WRAP for 2014v2b as comparable MPE</a:t>
            </a:r>
          </a:p>
          <a:p>
            <a:pPr lvl="1">
              <a:spcAft>
                <a:spcPts val="600"/>
              </a:spcAft>
              <a:buFont typeface="Courier New" panose="02070309020205020404" pitchFamily="49" charset="0"/>
              <a:buChar char="o"/>
            </a:pPr>
            <a:r>
              <a:rPr lang="en-US" sz="1800" b="1" dirty="0">
                <a:solidFill>
                  <a:srgbClr val="FF0000"/>
                </a:solidFill>
              </a:rPr>
              <a:t>Delays in completing tasks due to power outage in Novato CA Oct 26-29</a:t>
            </a:r>
          </a:p>
        </p:txBody>
      </p:sp>
      <p:sp>
        <p:nvSpPr>
          <p:cNvPr id="4" name="Slide Number Placeholder 3">
            <a:extLst>
              <a:ext uri="{FF2B5EF4-FFF2-40B4-BE49-F238E27FC236}">
                <a16:creationId xmlns:a16="http://schemas.microsoft.com/office/drawing/2014/main" id="{5CF76785-78CA-4E16-8304-BD857995CDBC}"/>
              </a:ext>
            </a:extLst>
          </p:cNvPr>
          <p:cNvSpPr>
            <a:spLocks noGrp="1"/>
          </p:cNvSpPr>
          <p:nvPr>
            <p:ph type="sldNum" sz="quarter" idx="10"/>
          </p:nvPr>
        </p:nvSpPr>
        <p:spPr/>
        <p:txBody>
          <a:bodyPr/>
          <a:lstStyle/>
          <a:p>
            <a:fld id="{31421AFA-3AE7-4CEA-BC9B-447859BED57B}" type="slidenum">
              <a:rPr lang="en-GB" smtClean="0"/>
              <a:pPr/>
              <a:t>14</a:t>
            </a:fld>
            <a:endParaRPr lang="en-GB" dirty="0"/>
          </a:p>
        </p:txBody>
      </p:sp>
    </p:spTree>
    <p:extLst>
      <p:ext uri="{BB962C8B-B14F-4D97-AF65-F5344CB8AC3E}">
        <p14:creationId xmlns:p14="http://schemas.microsoft.com/office/powerpoint/2010/main" val="144955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BC59-F191-43A0-B73E-679146961B17}"/>
              </a:ext>
            </a:extLst>
          </p:cNvPr>
          <p:cNvSpPr>
            <a:spLocks noGrp="1"/>
          </p:cNvSpPr>
          <p:nvPr>
            <p:ph type="title"/>
          </p:nvPr>
        </p:nvSpPr>
        <p:spPr/>
        <p:txBody>
          <a:bodyPr/>
          <a:lstStyle/>
          <a:p>
            <a:r>
              <a:rPr lang="en-US" dirty="0"/>
              <a:t>Status of remainder phase III Shake-Out Tasks (1 OF 2)</a:t>
            </a:r>
          </a:p>
        </p:txBody>
      </p:sp>
      <p:sp>
        <p:nvSpPr>
          <p:cNvPr id="3" name="Content Placeholder 2">
            <a:extLst>
              <a:ext uri="{FF2B5EF4-FFF2-40B4-BE49-F238E27FC236}">
                <a16:creationId xmlns:a16="http://schemas.microsoft.com/office/drawing/2014/main" id="{CC686779-4A57-4F2E-B612-97ED82109F60}"/>
              </a:ext>
            </a:extLst>
          </p:cNvPr>
          <p:cNvSpPr>
            <a:spLocks noGrp="1"/>
          </p:cNvSpPr>
          <p:nvPr>
            <p:ph idx="1"/>
          </p:nvPr>
        </p:nvSpPr>
        <p:spPr>
          <a:xfrm>
            <a:off x="798512" y="1025495"/>
            <a:ext cx="10588625" cy="4682893"/>
          </a:xfrm>
        </p:spPr>
        <p:txBody>
          <a:bodyPr/>
          <a:lstStyle/>
          <a:p>
            <a:pPr>
              <a:spcAft>
                <a:spcPts val="600"/>
              </a:spcAft>
            </a:pPr>
            <a:r>
              <a:rPr lang="en-US" u="sng" dirty="0"/>
              <a:t>Task 1.7:  Natural and ZROW Modeling</a:t>
            </a:r>
            <a:r>
              <a:rPr lang="en-US" dirty="0"/>
              <a:t> </a:t>
            </a:r>
            <a:r>
              <a:rPr lang="en-US" b="1" dirty="0">
                <a:solidFill>
                  <a:srgbClr val="0000FF"/>
                </a:solidFill>
              </a:rPr>
              <a:t>-- STARTED</a:t>
            </a:r>
          </a:p>
          <a:p>
            <a:pPr lvl="1">
              <a:spcAft>
                <a:spcPts val="600"/>
              </a:spcAft>
              <a:buFont typeface="Courier New" panose="02070309020205020404" pitchFamily="49" charset="0"/>
              <a:buChar char="o"/>
            </a:pPr>
            <a:r>
              <a:rPr lang="en-US" u="sng" dirty="0"/>
              <a:t>Objective</a:t>
            </a:r>
            <a:r>
              <a:rPr lang="en-US" dirty="0"/>
              <a:t>:  Conduct linked 2014 GEOS-Chem and PGM 36/12-km modeling for a Natural (no anthropogenic emissions) and ZROW (no international anthro emissions – Zero-Out Rest of World).</a:t>
            </a:r>
          </a:p>
          <a:p>
            <a:pPr lvl="2">
              <a:spcAft>
                <a:spcPts val="600"/>
              </a:spcAft>
              <a:buFont typeface="Wingdings" panose="05000000000000000000" pitchFamily="2" charset="2"/>
              <a:buChar char="§"/>
            </a:pPr>
            <a:r>
              <a:rPr lang="en-US" dirty="0"/>
              <a:t>2014 GEOS-Chem Natural Simulation</a:t>
            </a:r>
            <a:r>
              <a:rPr lang="en-US" b="1" dirty="0">
                <a:solidFill>
                  <a:srgbClr val="0000FF"/>
                </a:solidFill>
              </a:rPr>
              <a:t> -- DONE</a:t>
            </a:r>
          </a:p>
          <a:p>
            <a:pPr lvl="2">
              <a:spcAft>
                <a:spcPts val="600"/>
              </a:spcAft>
              <a:buFont typeface="Wingdings" panose="05000000000000000000" pitchFamily="2" charset="2"/>
              <a:buChar char="§"/>
            </a:pPr>
            <a:r>
              <a:rPr lang="en-US" dirty="0"/>
              <a:t>2014 36/12-km PGM Natural Simulation </a:t>
            </a:r>
            <a:r>
              <a:rPr lang="en-US" b="1" dirty="0">
                <a:solidFill>
                  <a:srgbClr val="0000FF"/>
                </a:solidFill>
              </a:rPr>
              <a:t>– WAITING FOR CAMX </a:t>
            </a:r>
            <a:r>
              <a:rPr lang="en-US" b="1" strike="sngStrike" dirty="0">
                <a:solidFill>
                  <a:srgbClr val="FF0000"/>
                </a:solidFill>
              </a:rPr>
              <a:t>2014V2</a:t>
            </a:r>
            <a:r>
              <a:rPr lang="en-US" b="1" dirty="0">
                <a:solidFill>
                  <a:srgbClr val="FF0000"/>
                </a:solidFill>
              </a:rPr>
              <a:t> RepBase</a:t>
            </a:r>
            <a:r>
              <a:rPr lang="en-US" b="1" dirty="0">
                <a:solidFill>
                  <a:srgbClr val="0000FF"/>
                </a:solidFill>
              </a:rPr>
              <a:t> RUN</a:t>
            </a:r>
          </a:p>
          <a:p>
            <a:pPr lvl="2">
              <a:spcAft>
                <a:spcPts val="600"/>
              </a:spcAft>
              <a:buFont typeface="Wingdings" panose="05000000000000000000" pitchFamily="2" charset="2"/>
              <a:buChar char="§"/>
            </a:pPr>
            <a:r>
              <a:rPr lang="en-US" dirty="0"/>
              <a:t>2014 GEOS-Chem ZROW Simulation </a:t>
            </a:r>
            <a:r>
              <a:rPr lang="en-US" b="1" dirty="0">
                <a:solidFill>
                  <a:srgbClr val="0000FF"/>
                </a:solidFill>
              </a:rPr>
              <a:t>– DONE</a:t>
            </a:r>
          </a:p>
          <a:p>
            <a:pPr lvl="2">
              <a:buFont typeface="Wingdings" panose="05000000000000000000" pitchFamily="2" charset="2"/>
              <a:buChar char="§"/>
            </a:pPr>
            <a:r>
              <a:rPr lang="en-US" dirty="0"/>
              <a:t>2014 36/12-km PGM ZROW Simulation </a:t>
            </a:r>
            <a:r>
              <a:rPr lang="en-US" b="1" dirty="0">
                <a:solidFill>
                  <a:srgbClr val="0000FF"/>
                </a:solidFill>
              </a:rPr>
              <a:t>-- WAITING FOR CAMX </a:t>
            </a:r>
            <a:r>
              <a:rPr lang="en-US" b="1" strike="sngStrike" dirty="0">
                <a:solidFill>
                  <a:srgbClr val="FF0000"/>
                </a:solidFill>
              </a:rPr>
              <a:t>2014V2</a:t>
            </a:r>
            <a:r>
              <a:rPr lang="en-US" b="1" dirty="0">
                <a:solidFill>
                  <a:srgbClr val="FF0000"/>
                </a:solidFill>
              </a:rPr>
              <a:t> RepBase </a:t>
            </a:r>
            <a:r>
              <a:rPr lang="en-US" b="1" dirty="0">
                <a:solidFill>
                  <a:srgbClr val="0000FF"/>
                </a:solidFill>
              </a:rPr>
              <a:t>RUN</a:t>
            </a:r>
          </a:p>
          <a:p>
            <a:pPr>
              <a:spcAft>
                <a:spcPts val="600"/>
              </a:spcAft>
            </a:pPr>
            <a:r>
              <a:rPr lang="en-US" u="sng" dirty="0"/>
              <a:t>Task 1.8:  Broad-Based Anthro vs. Natural PM Source Apportionment </a:t>
            </a:r>
            <a:r>
              <a:rPr lang="en-US" b="1" dirty="0">
                <a:solidFill>
                  <a:srgbClr val="0000FF"/>
                </a:solidFill>
              </a:rPr>
              <a:t>– NOT STARTED </a:t>
            </a:r>
          </a:p>
          <a:p>
            <a:pPr lvl="1">
              <a:spcAft>
                <a:spcPts val="600"/>
              </a:spcAft>
              <a:buFont typeface="Courier New" panose="02070309020205020404" pitchFamily="49" charset="0"/>
              <a:buChar char="o"/>
            </a:pPr>
            <a:r>
              <a:rPr lang="en-US" u="sng" dirty="0"/>
              <a:t>Objective</a:t>
            </a:r>
            <a:r>
              <a:rPr lang="en-US" dirty="0"/>
              <a:t>:  Conduct CAMx </a:t>
            </a:r>
            <a:r>
              <a:rPr lang="en-US" b="1" strike="sngStrike" dirty="0">
                <a:solidFill>
                  <a:srgbClr val="FF0000"/>
                </a:solidFill>
              </a:rPr>
              <a:t>2014v2</a:t>
            </a:r>
            <a:r>
              <a:rPr lang="en-US" b="1" dirty="0">
                <a:solidFill>
                  <a:srgbClr val="FF0000"/>
                </a:solidFill>
              </a:rPr>
              <a:t> RepBase </a:t>
            </a:r>
            <a:r>
              <a:rPr lang="en-US" dirty="0"/>
              <a:t>36/12-km PSAT Source Apportionment modeling separating contributions of natural and anthropogenic emissions.</a:t>
            </a:r>
          </a:p>
          <a:p>
            <a:pPr lvl="2">
              <a:spcAft>
                <a:spcPts val="600"/>
              </a:spcAft>
              <a:buFont typeface="Wingdings" panose="05000000000000000000" pitchFamily="2" charset="2"/>
              <a:buChar char="§"/>
            </a:pPr>
            <a:r>
              <a:rPr lang="en-US" dirty="0"/>
              <a:t>CAMx 2014v2 36/12-km two-way PSAT using 2014 GCBC and 2014 Natural GCBCs and separate tracking of U.S. and non-U.S. anthropogenic emissions.</a:t>
            </a:r>
          </a:p>
          <a:p>
            <a:pPr lvl="2">
              <a:buFont typeface="Wingdings" panose="05000000000000000000" pitchFamily="2" charset="2"/>
              <a:buChar char="§"/>
            </a:pPr>
            <a:r>
              <a:rPr lang="en-US" dirty="0"/>
              <a:t>Post-processing of and PPT on PSAT results.</a:t>
            </a:r>
          </a:p>
          <a:p>
            <a:pPr>
              <a:spcAft>
                <a:spcPts val="600"/>
              </a:spcAft>
            </a:pPr>
            <a:r>
              <a:rPr lang="en-US" u="sng" dirty="0"/>
              <a:t>Task 2.1:  Representative Baseline EGU Emissions and Temporal Profiles</a:t>
            </a:r>
            <a:r>
              <a:rPr lang="en-US" b="1" dirty="0">
                <a:solidFill>
                  <a:srgbClr val="0000FF"/>
                </a:solidFill>
              </a:rPr>
              <a:t> -- DONE</a:t>
            </a:r>
          </a:p>
          <a:p>
            <a:pPr lvl="1">
              <a:spcAft>
                <a:spcPts val="600"/>
              </a:spcAft>
              <a:buFont typeface="Courier New" panose="02070309020205020404" pitchFamily="49" charset="0"/>
              <a:buChar char="o"/>
            </a:pPr>
            <a:r>
              <a:rPr lang="en-US" u="sng" dirty="0"/>
              <a:t>Objective</a:t>
            </a:r>
            <a:r>
              <a:rPr lang="en-US" dirty="0"/>
              <a:t>:  Develop plan for adding other emissions (i.e., PM, CO, NH3 and VOC) to current Representative Baseline and 2028 future year EGU emissions.</a:t>
            </a:r>
          </a:p>
          <a:p>
            <a:pPr lvl="2">
              <a:spcAft>
                <a:spcPts val="600"/>
              </a:spcAft>
              <a:buFont typeface="Wingdings" panose="05000000000000000000" pitchFamily="2" charset="2"/>
              <a:buChar char="§"/>
            </a:pPr>
            <a:r>
              <a:rPr lang="en-US" dirty="0"/>
              <a:t>Draft and Final EGU Representative Baseline plan.</a:t>
            </a:r>
          </a:p>
          <a:p>
            <a:endParaRPr lang="en-US" dirty="0"/>
          </a:p>
        </p:txBody>
      </p:sp>
      <p:sp>
        <p:nvSpPr>
          <p:cNvPr id="4" name="Slide Number Placeholder 3">
            <a:extLst>
              <a:ext uri="{FF2B5EF4-FFF2-40B4-BE49-F238E27FC236}">
                <a16:creationId xmlns:a16="http://schemas.microsoft.com/office/drawing/2014/main" id="{F276D61E-D1AB-4530-9B03-6B8D1CC51F61}"/>
              </a:ext>
            </a:extLst>
          </p:cNvPr>
          <p:cNvSpPr>
            <a:spLocks noGrp="1"/>
          </p:cNvSpPr>
          <p:nvPr>
            <p:ph type="sldNum" sz="quarter" idx="10"/>
          </p:nvPr>
        </p:nvSpPr>
        <p:spPr/>
        <p:txBody>
          <a:bodyPr/>
          <a:lstStyle/>
          <a:p>
            <a:fld id="{31421AFA-3AE7-4CEA-BC9B-447859BED57B}" type="slidenum">
              <a:rPr lang="en-GB" smtClean="0"/>
              <a:pPr/>
              <a:t>15</a:t>
            </a:fld>
            <a:endParaRPr lang="en-GB" dirty="0"/>
          </a:p>
        </p:txBody>
      </p:sp>
    </p:spTree>
    <p:extLst>
      <p:ext uri="{BB962C8B-B14F-4D97-AF65-F5344CB8AC3E}">
        <p14:creationId xmlns:p14="http://schemas.microsoft.com/office/powerpoint/2010/main" val="221747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140D-3797-4EED-8236-0331D6AEEF3B}"/>
              </a:ext>
            </a:extLst>
          </p:cNvPr>
          <p:cNvSpPr>
            <a:spLocks noGrp="1"/>
          </p:cNvSpPr>
          <p:nvPr>
            <p:ph type="title"/>
          </p:nvPr>
        </p:nvSpPr>
        <p:spPr/>
        <p:txBody>
          <a:bodyPr/>
          <a:lstStyle/>
          <a:p>
            <a:r>
              <a:rPr lang="en-US" dirty="0"/>
              <a:t>Status of remainder phase III Shake-Out Tasks (2 OF 2)</a:t>
            </a:r>
          </a:p>
        </p:txBody>
      </p:sp>
      <p:sp>
        <p:nvSpPr>
          <p:cNvPr id="3" name="Content Placeholder 2">
            <a:extLst>
              <a:ext uri="{FF2B5EF4-FFF2-40B4-BE49-F238E27FC236}">
                <a16:creationId xmlns:a16="http://schemas.microsoft.com/office/drawing/2014/main" id="{A0FA6F5F-DDF7-4831-B01B-7700944AEF2E}"/>
              </a:ext>
            </a:extLst>
          </p:cNvPr>
          <p:cNvSpPr>
            <a:spLocks noGrp="1"/>
          </p:cNvSpPr>
          <p:nvPr>
            <p:ph idx="1"/>
          </p:nvPr>
        </p:nvSpPr>
        <p:spPr>
          <a:xfrm>
            <a:off x="798512" y="1202401"/>
            <a:ext cx="10588625" cy="4505986"/>
          </a:xfrm>
        </p:spPr>
        <p:txBody>
          <a:bodyPr/>
          <a:lstStyle/>
          <a:p>
            <a:pPr>
              <a:spcAft>
                <a:spcPts val="600"/>
              </a:spcAft>
            </a:pPr>
            <a:r>
              <a:rPr lang="en-US" u="sng" dirty="0"/>
              <a:t>Task 2.2:  Representative Baseline (RepBase) Emissions Modeling</a:t>
            </a:r>
            <a:r>
              <a:rPr lang="en-US" dirty="0"/>
              <a:t> </a:t>
            </a:r>
            <a:r>
              <a:rPr lang="en-US" b="1" dirty="0">
                <a:solidFill>
                  <a:srgbClr val="0000FF"/>
                </a:solidFill>
              </a:rPr>
              <a:t>– ONGOING</a:t>
            </a:r>
          </a:p>
          <a:p>
            <a:pPr lvl="1">
              <a:spcAft>
                <a:spcPts val="600"/>
              </a:spcAft>
              <a:buFont typeface="Courier New" panose="02070309020205020404" pitchFamily="49" charset="0"/>
              <a:buChar char="o"/>
            </a:pPr>
            <a:r>
              <a:rPr lang="en-US" u="sng" dirty="0"/>
              <a:t>Objective</a:t>
            </a:r>
            <a:r>
              <a:rPr lang="en-US" dirty="0"/>
              <a:t>:  SMOKE emissions modeling of Representative Baseline EGU, O&amp;G and Fire emissions.</a:t>
            </a:r>
          </a:p>
          <a:p>
            <a:pPr lvl="2">
              <a:spcAft>
                <a:spcPts val="600"/>
              </a:spcAft>
              <a:buFont typeface="Wingdings" panose="05000000000000000000" pitchFamily="2" charset="2"/>
              <a:buChar char="§"/>
            </a:pPr>
            <a:r>
              <a:rPr lang="en-US" dirty="0"/>
              <a:t>SMOKE emissions modeling of Representative Baseline and 2028 EGU emissions.</a:t>
            </a:r>
          </a:p>
          <a:p>
            <a:pPr lvl="2">
              <a:spcAft>
                <a:spcPts val="600"/>
              </a:spcAft>
              <a:buFont typeface="Wingdings" panose="05000000000000000000" pitchFamily="2" charset="2"/>
              <a:buChar char="§"/>
            </a:pPr>
            <a:r>
              <a:rPr lang="en-US" dirty="0"/>
              <a:t>SMOKE emissions modeling of Representative Baseline O&amp;G emissions.</a:t>
            </a:r>
          </a:p>
          <a:p>
            <a:pPr lvl="2">
              <a:spcAft>
                <a:spcPts val="600"/>
              </a:spcAft>
              <a:buFont typeface="Wingdings" panose="05000000000000000000" pitchFamily="2" charset="2"/>
              <a:buChar char="§"/>
            </a:pPr>
            <a:r>
              <a:rPr lang="en-US" dirty="0"/>
              <a:t>SMOKE emissions modeling of Representative Baseline Fire emissions.</a:t>
            </a:r>
          </a:p>
          <a:p>
            <a:pPr lvl="2">
              <a:spcAft>
                <a:spcPts val="600"/>
              </a:spcAft>
              <a:buFont typeface="Wingdings" panose="05000000000000000000" pitchFamily="2" charset="2"/>
              <a:buChar char="§"/>
            </a:pPr>
            <a:r>
              <a:rPr lang="en-US" dirty="0"/>
              <a:t>PPT on Representative Baseline emissions modeling.</a:t>
            </a:r>
          </a:p>
          <a:p>
            <a:pPr>
              <a:spcAft>
                <a:spcPts val="600"/>
              </a:spcAft>
            </a:pPr>
            <a:r>
              <a:rPr lang="en-US" u="sng" dirty="0"/>
              <a:t>Task 2.3:  Representative Baseline (RepBase) PGM Modeling</a:t>
            </a:r>
            <a:r>
              <a:rPr lang="en-US" dirty="0"/>
              <a:t> </a:t>
            </a:r>
            <a:r>
              <a:rPr lang="en-US" b="1" dirty="0">
                <a:solidFill>
                  <a:srgbClr val="0000FF"/>
                </a:solidFill>
              </a:rPr>
              <a:t>– NOT STARTED</a:t>
            </a:r>
          </a:p>
          <a:p>
            <a:pPr lvl="1">
              <a:spcAft>
                <a:spcPts val="600"/>
              </a:spcAft>
              <a:buFont typeface="Courier New" panose="02070309020205020404" pitchFamily="49" charset="0"/>
              <a:buChar char="o"/>
            </a:pPr>
            <a:r>
              <a:rPr lang="en-US" u="sng" dirty="0"/>
              <a:t>Objective</a:t>
            </a:r>
            <a:r>
              <a:rPr lang="en-US" dirty="0"/>
              <a:t>:  Current representative Baseline CAMx and CMAQ modeling  using 2014v2 platform.</a:t>
            </a:r>
          </a:p>
          <a:p>
            <a:pPr lvl="2">
              <a:spcAft>
                <a:spcPts val="600"/>
              </a:spcAft>
              <a:buFont typeface="Wingdings" panose="05000000000000000000" pitchFamily="2" charset="2"/>
              <a:buChar char="§"/>
            </a:pPr>
            <a:r>
              <a:rPr lang="en-US" dirty="0"/>
              <a:t>CAMx 36/12-km 2014v2 Representative Baseline modeling.</a:t>
            </a:r>
          </a:p>
          <a:p>
            <a:pPr lvl="2">
              <a:spcAft>
                <a:spcPts val="600"/>
              </a:spcAft>
              <a:buFont typeface="Wingdings" panose="05000000000000000000" pitchFamily="2" charset="2"/>
              <a:buChar char="§"/>
            </a:pPr>
            <a:r>
              <a:rPr lang="en-US" dirty="0"/>
              <a:t>CMAQ 36/12-km 2014v2 Representative Baseline modeling.</a:t>
            </a:r>
          </a:p>
          <a:p>
            <a:pPr lvl="2">
              <a:spcAft>
                <a:spcPts val="600"/>
              </a:spcAft>
              <a:buFont typeface="Wingdings" panose="05000000000000000000" pitchFamily="2" charset="2"/>
              <a:buChar char="§"/>
            </a:pPr>
            <a:r>
              <a:rPr lang="en-US" dirty="0"/>
              <a:t>PPT on Representative Baseline PGM modeling.</a:t>
            </a:r>
          </a:p>
          <a:p>
            <a:pPr>
              <a:spcAft>
                <a:spcPts val="600"/>
              </a:spcAft>
            </a:pPr>
            <a:r>
              <a:rPr lang="en-US" u="sng" dirty="0"/>
              <a:t>Task 3.1:  Dynamic Evaluation Scoping</a:t>
            </a:r>
            <a:r>
              <a:rPr lang="en-US" dirty="0"/>
              <a:t> </a:t>
            </a:r>
            <a:r>
              <a:rPr lang="en-US" b="1" dirty="0">
                <a:solidFill>
                  <a:srgbClr val="0000FF"/>
                </a:solidFill>
              </a:rPr>
              <a:t>–COMPLETED</a:t>
            </a:r>
          </a:p>
          <a:p>
            <a:pPr lvl="1">
              <a:spcAft>
                <a:spcPts val="600"/>
              </a:spcAft>
              <a:buFont typeface="Courier New" panose="02070309020205020404" pitchFamily="49" charset="0"/>
              <a:buChar char="o"/>
            </a:pPr>
            <a:r>
              <a:rPr lang="en-US" u="sng" dirty="0"/>
              <a:t>Objective</a:t>
            </a:r>
            <a:r>
              <a:rPr lang="en-US" dirty="0"/>
              <a:t>:  Develop plan for conducting 2002 to 2014 dynamic model evaluation using database.</a:t>
            </a:r>
            <a:r>
              <a:rPr lang="en-US" b="1" dirty="0">
                <a:solidFill>
                  <a:srgbClr val="FF0000"/>
                </a:solidFill>
              </a:rPr>
              <a:t> </a:t>
            </a:r>
            <a:r>
              <a:rPr lang="en-US" b="1" strike="sngStrike" dirty="0">
                <a:solidFill>
                  <a:srgbClr val="FF0000"/>
                </a:solidFill>
              </a:rPr>
              <a:t>2014v2</a:t>
            </a:r>
            <a:r>
              <a:rPr lang="en-US" b="1" dirty="0">
                <a:solidFill>
                  <a:srgbClr val="FF0000"/>
                </a:solidFill>
              </a:rPr>
              <a:t> RepBase </a:t>
            </a:r>
            <a:endParaRPr lang="en-US" dirty="0"/>
          </a:p>
          <a:p>
            <a:pPr lvl="2">
              <a:spcAft>
                <a:spcPts val="600"/>
              </a:spcAft>
              <a:buFont typeface="Wingdings" panose="05000000000000000000" pitchFamily="2" charset="2"/>
              <a:buChar char="§"/>
            </a:pPr>
            <a:r>
              <a:rPr lang="en-US" dirty="0"/>
              <a:t>Draft plan for conducting dynamic evaluation </a:t>
            </a:r>
            <a:r>
              <a:rPr lang="en-US" b="1" dirty="0">
                <a:solidFill>
                  <a:srgbClr val="0000FF"/>
                </a:solidFill>
              </a:rPr>
              <a:t>– DRAFT PLAN DISCUSED WITH RTOWG CO-CHAIRS</a:t>
            </a:r>
          </a:p>
          <a:p>
            <a:pPr lvl="2">
              <a:spcAft>
                <a:spcPts val="600"/>
              </a:spcAft>
              <a:buFont typeface="Wingdings" panose="05000000000000000000" pitchFamily="2" charset="2"/>
              <a:buChar char="§"/>
            </a:pPr>
            <a:r>
              <a:rPr lang="en-US" dirty="0"/>
              <a:t>Final plan for conducting dynamic evaluation  </a:t>
            </a:r>
            <a:r>
              <a:rPr lang="en-US" b="1" dirty="0">
                <a:solidFill>
                  <a:srgbClr val="0000FF"/>
                </a:solidFill>
              </a:rPr>
              <a:t>– IN PROCESS OF UPDATING FINAL PLAN</a:t>
            </a:r>
            <a:endParaRPr lang="en-US" dirty="0"/>
          </a:p>
          <a:p>
            <a:endParaRPr lang="en-US" dirty="0"/>
          </a:p>
        </p:txBody>
      </p:sp>
      <p:sp>
        <p:nvSpPr>
          <p:cNvPr id="4" name="Slide Number Placeholder 3">
            <a:extLst>
              <a:ext uri="{FF2B5EF4-FFF2-40B4-BE49-F238E27FC236}">
                <a16:creationId xmlns:a16="http://schemas.microsoft.com/office/drawing/2014/main" id="{3ED6FE1D-9A17-4CF3-96BB-3EA5B8212370}"/>
              </a:ext>
            </a:extLst>
          </p:cNvPr>
          <p:cNvSpPr>
            <a:spLocks noGrp="1"/>
          </p:cNvSpPr>
          <p:nvPr>
            <p:ph type="sldNum" sz="quarter" idx="10"/>
          </p:nvPr>
        </p:nvSpPr>
        <p:spPr/>
        <p:txBody>
          <a:bodyPr/>
          <a:lstStyle/>
          <a:p>
            <a:fld id="{31421AFA-3AE7-4CEA-BC9B-447859BED57B}" type="slidenum">
              <a:rPr lang="en-GB" smtClean="0"/>
              <a:pPr/>
              <a:t>16</a:t>
            </a:fld>
            <a:endParaRPr lang="en-GB" dirty="0"/>
          </a:p>
        </p:txBody>
      </p:sp>
    </p:spTree>
    <p:extLst>
      <p:ext uri="{BB962C8B-B14F-4D97-AF65-F5344CB8AC3E}">
        <p14:creationId xmlns:p14="http://schemas.microsoft.com/office/powerpoint/2010/main" val="3601612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F4CB-0885-45C7-835E-49A04421A5F5}"/>
              </a:ext>
            </a:extLst>
          </p:cNvPr>
          <p:cNvSpPr>
            <a:spLocks noGrp="1"/>
          </p:cNvSpPr>
          <p:nvPr>
            <p:ph type="title"/>
          </p:nvPr>
        </p:nvSpPr>
        <p:spPr/>
        <p:txBody>
          <a:bodyPr/>
          <a:lstStyle/>
          <a:p>
            <a:r>
              <a:rPr lang="en-US" dirty="0"/>
              <a:t>Wrap 2014 Shake-Out study Phase IV Work Effort</a:t>
            </a:r>
          </a:p>
        </p:txBody>
      </p:sp>
      <p:sp>
        <p:nvSpPr>
          <p:cNvPr id="3" name="Content Placeholder 2">
            <a:extLst>
              <a:ext uri="{FF2B5EF4-FFF2-40B4-BE49-F238E27FC236}">
                <a16:creationId xmlns:a16="http://schemas.microsoft.com/office/drawing/2014/main" id="{1FB98ACB-F28F-4796-9AF9-1E151E170928}"/>
              </a:ext>
            </a:extLst>
          </p:cNvPr>
          <p:cNvSpPr>
            <a:spLocks noGrp="1"/>
          </p:cNvSpPr>
          <p:nvPr>
            <p:ph idx="1"/>
          </p:nvPr>
        </p:nvSpPr>
        <p:spPr>
          <a:xfrm>
            <a:off x="798512" y="973778"/>
            <a:ext cx="10588625" cy="4734610"/>
          </a:xfrm>
        </p:spPr>
        <p:txBody>
          <a:bodyPr/>
          <a:lstStyle/>
          <a:p>
            <a:r>
              <a:rPr lang="en-US" dirty="0"/>
              <a:t>Task 4:  Conduct Dynamic Evaluation</a:t>
            </a:r>
          </a:p>
          <a:p>
            <a:pPr lvl="1">
              <a:buFont typeface="Courier New" panose="02070309020205020404" pitchFamily="49" charset="0"/>
              <a:buChar char="o"/>
            </a:pPr>
            <a:r>
              <a:rPr lang="en-US" dirty="0"/>
              <a:t>Backcast 2014 anthropogenic emissions to 2002</a:t>
            </a:r>
          </a:p>
          <a:p>
            <a:pPr lvl="1">
              <a:buFont typeface="Courier New" panose="02070309020205020404" pitchFamily="49" charset="0"/>
              <a:buChar char="o"/>
            </a:pPr>
            <a:r>
              <a:rPr lang="en-US" dirty="0"/>
              <a:t>Hold natural emissions and Boundary Conditions constant at </a:t>
            </a:r>
            <a:r>
              <a:rPr lang="en-US" b="1" strike="sngStrike" dirty="0">
                <a:solidFill>
                  <a:srgbClr val="FF0000"/>
                </a:solidFill>
              </a:rPr>
              <a:t>2014v2</a:t>
            </a:r>
            <a:r>
              <a:rPr lang="en-US" b="1" dirty="0">
                <a:solidFill>
                  <a:srgbClr val="FF0000"/>
                </a:solidFill>
              </a:rPr>
              <a:t> RepBase </a:t>
            </a:r>
            <a:r>
              <a:rPr lang="en-US" dirty="0"/>
              <a:t>levels</a:t>
            </a:r>
          </a:p>
          <a:p>
            <a:pPr lvl="1">
              <a:buFont typeface="Courier New" panose="02070309020205020404" pitchFamily="49" charset="0"/>
              <a:buChar char="o"/>
            </a:pPr>
            <a:r>
              <a:rPr lang="en-US" dirty="0"/>
              <a:t>CAMx 2002 modeling and dynamic evaluation:</a:t>
            </a:r>
          </a:p>
          <a:p>
            <a:pPr lvl="2">
              <a:buFont typeface="Wingdings" panose="05000000000000000000" pitchFamily="2" charset="2"/>
              <a:buChar char="§"/>
            </a:pPr>
            <a:r>
              <a:rPr lang="en-US" dirty="0"/>
              <a:t>Compare observed 2000-2004 to 2014-2018 vs. modeled 2002 to RepBase visibility changes </a:t>
            </a:r>
          </a:p>
          <a:p>
            <a:r>
              <a:rPr lang="en-US" dirty="0"/>
              <a:t>Task 5:  2028 OTB/OTW Modeling</a:t>
            </a:r>
          </a:p>
          <a:p>
            <a:pPr lvl="1">
              <a:buFont typeface="Courier New" panose="02070309020205020404" pitchFamily="49" charset="0"/>
              <a:buChar char="o"/>
            </a:pPr>
            <a:r>
              <a:rPr lang="en-US" dirty="0"/>
              <a:t>2028 Emissions development and processing</a:t>
            </a:r>
          </a:p>
          <a:p>
            <a:pPr lvl="1">
              <a:buFont typeface="Courier New" panose="02070309020205020404" pitchFamily="49" charset="0"/>
              <a:buChar char="o"/>
            </a:pPr>
            <a:r>
              <a:rPr lang="en-US" dirty="0"/>
              <a:t>2028 CAMx modeling and 2028 visibility projections</a:t>
            </a:r>
          </a:p>
          <a:p>
            <a:pPr lvl="2">
              <a:buFont typeface="Wingdings" panose="05000000000000000000" pitchFamily="2" charset="2"/>
              <a:buChar char="§"/>
            </a:pPr>
            <a:r>
              <a:rPr lang="en-US" dirty="0"/>
              <a:t>CMAQ v5.3 modeling as time permits</a:t>
            </a:r>
          </a:p>
          <a:p>
            <a:pPr lvl="1">
              <a:buFont typeface="Courier New" panose="02070309020205020404" pitchFamily="49" charset="0"/>
              <a:buChar char="o"/>
            </a:pPr>
            <a:r>
              <a:rPr lang="en-US" dirty="0"/>
              <a:t>Transfer of results and ability to generate graphical displays to IWDW (e.g., TSS2)</a:t>
            </a:r>
          </a:p>
          <a:p>
            <a:r>
              <a:rPr lang="en-US" dirty="0"/>
              <a:t>Task 6:  WRAP 2014v2 Platform Verification on IWDW Servers</a:t>
            </a:r>
          </a:p>
          <a:p>
            <a:pPr lvl="1">
              <a:buFont typeface="Courier New" panose="02070309020205020404" pitchFamily="49" charset="0"/>
              <a:buChar char="o"/>
            </a:pPr>
            <a:r>
              <a:rPr lang="en-US" dirty="0"/>
              <a:t>Reproduce WRAP PGM Modeling 2014v2 Base, RepBase and 2028 modeling on IWDW computers</a:t>
            </a:r>
          </a:p>
          <a:p>
            <a:pPr lvl="1">
              <a:buFont typeface="Courier New" panose="02070309020205020404" pitchFamily="49" charset="0"/>
              <a:buChar char="o"/>
            </a:pPr>
            <a:r>
              <a:rPr lang="en-US" dirty="0"/>
              <a:t>Assist and support IWDW in developing regional haze SIP products</a:t>
            </a:r>
          </a:p>
        </p:txBody>
      </p:sp>
      <p:sp>
        <p:nvSpPr>
          <p:cNvPr id="4" name="Slide Number Placeholder 3">
            <a:extLst>
              <a:ext uri="{FF2B5EF4-FFF2-40B4-BE49-F238E27FC236}">
                <a16:creationId xmlns:a16="http://schemas.microsoft.com/office/drawing/2014/main" id="{970110EE-A42F-4E52-91D4-977E5BFE6C0C}"/>
              </a:ext>
            </a:extLst>
          </p:cNvPr>
          <p:cNvSpPr>
            <a:spLocks noGrp="1"/>
          </p:cNvSpPr>
          <p:nvPr>
            <p:ph type="sldNum" sz="quarter" idx="10"/>
          </p:nvPr>
        </p:nvSpPr>
        <p:spPr/>
        <p:txBody>
          <a:bodyPr/>
          <a:lstStyle/>
          <a:p>
            <a:fld id="{31421AFA-3AE7-4CEA-BC9B-447859BED57B}" type="slidenum">
              <a:rPr lang="en-GB" smtClean="0"/>
              <a:pPr/>
              <a:t>17</a:t>
            </a:fld>
            <a:endParaRPr lang="en-GB" dirty="0"/>
          </a:p>
        </p:txBody>
      </p:sp>
    </p:spTree>
    <p:extLst>
      <p:ext uri="{BB962C8B-B14F-4D97-AF65-F5344CB8AC3E}">
        <p14:creationId xmlns:p14="http://schemas.microsoft.com/office/powerpoint/2010/main" val="140131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471F-98C1-4C17-8659-BABF7904BFD6}"/>
              </a:ext>
            </a:extLst>
          </p:cNvPr>
          <p:cNvSpPr>
            <a:spLocks noGrp="1"/>
          </p:cNvSpPr>
          <p:nvPr>
            <p:ph type="title"/>
          </p:nvPr>
        </p:nvSpPr>
        <p:spPr/>
        <p:txBody>
          <a:bodyPr/>
          <a:lstStyle/>
          <a:p>
            <a:r>
              <a:rPr lang="en-US" dirty="0"/>
              <a:t>Representative Baseline (RB) and 2028 emissions</a:t>
            </a:r>
          </a:p>
        </p:txBody>
      </p:sp>
      <p:sp>
        <p:nvSpPr>
          <p:cNvPr id="3" name="Content Placeholder 2">
            <a:extLst>
              <a:ext uri="{FF2B5EF4-FFF2-40B4-BE49-F238E27FC236}">
                <a16:creationId xmlns:a16="http://schemas.microsoft.com/office/drawing/2014/main" id="{167779F9-D164-4B28-A7D5-D516B96DA9BB}"/>
              </a:ext>
            </a:extLst>
          </p:cNvPr>
          <p:cNvSpPr>
            <a:spLocks noGrp="1"/>
          </p:cNvSpPr>
          <p:nvPr>
            <p:ph idx="1"/>
          </p:nvPr>
        </p:nvSpPr>
        <p:spPr>
          <a:xfrm>
            <a:off x="798512" y="1371600"/>
            <a:ext cx="10588625" cy="4336787"/>
          </a:xfrm>
        </p:spPr>
        <p:txBody>
          <a:bodyPr/>
          <a:lstStyle/>
          <a:p>
            <a:r>
              <a:rPr lang="en-US" dirty="0"/>
              <a:t>Modeled Representative Baseline (RepBase) and 2028 results are used in a relative fashion to scale observed 2014-2018 baseline visibility (PM) to obtain 2028 visibility impairment</a:t>
            </a:r>
          </a:p>
          <a:p>
            <a:pPr lvl="1">
              <a:buFont typeface="Courier New" panose="02070309020205020404" pitchFamily="49" charset="0"/>
              <a:buChar char="o"/>
            </a:pPr>
            <a:r>
              <a:rPr lang="en-US" dirty="0"/>
              <a:t>Relative Response Factors:  	RRF = Model</a:t>
            </a:r>
            <a:r>
              <a:rPr lang="en-US" baseline="-25000" dirty="0"/>
              <a:t>2028</a:t>
            </a:r>
            <a:r>
              <a:rPr lang="en-US" dirty="0"/>
              <a:t> / Model</a:t>
            </a:r>
            <a:r>
              <a:rPr lang="en-US" baseline="-25000" dirty="0"/>
              <a:t>RepBase</a:t>
            </a:r>
          </a:p>
          <a:p>
            <a:pPr marL="396000" lvl="1" indent="0">
              <a:buNone/>
            </a:pPr>
            <a:r>
              <a:rPr lang="en-US" dirty="0"/>
              <a:t>								Visibility</a:t>
            </a:r>
            <a:r>
              <a:rPr lang="en-US" baseline="-25000" dirty="0"/>
              <a:t>2028</a:t>
            </a:r>
            <a:r>
              <a:rPr lang="en-US" dirty="0"/>
              <a:t> = Visibility</a:t>
            </a:r>
            <a:r>
              <a:rPr lang="en-US" baseline="-25000" dirty="0"/>
              <a:t>2014-2018</a:t>
            </a:r>
            <a:r>
              <a:rPr lang="en-US" dirty="0"/>
              <a:t> X RRF</a:t>
            </a:r>
          </a:p>
          <a:p>
            <a:pPr lvl="1">
              <a:buFont typeface="Courier New" panose="02070309020205020404" pitchFamily="49" charset="0"/>
              <a:buChar char="o"/>
            </a:pPr>
            <a:r>
              <a:rPr lang="en-US" dirty="0"/>
              <a:t>Therefore, important that RepBase and 2028 emissions are consistent with each other</a:t>
            </a:r>
          </a:p>
          <a:p>
            <a:r>
              <a:rPr lang="en-US" dirty="0"/>
              <a:t>EPA guidance for projecting future year visibility impairment recommends using modeled results from base year (2014) for IMPROVE Most Impaired Days (MID) for the RRFs to scale the observed IMPROVE MID from the 2014-2018 Baseline to 2028</a:t>
            </a:r>
          </a:p>
          <a:p>
            <a:pPr lvl="1"/>
            <a:r>
              <a:rPr lang="en-US" dirty="0"/>
              <a:t>RepBase uses different fire emissions than 2014 actual, so using observed 2014 IMPROVE MID for RRFs may be inappropriate</a:t>
            </a:r>
          </a:p>
          <a:p>
            <a:pPr lvl="1"/>
            <a:r>
              <a:rPr lang="en-US" dirty="0"/>
              <a:t>Need to investigate alternative approaches to RRFs, such as RepBase modeled MID</a:t>
            </a:r>
          </a:p>
          <a:p>
            <a:r>
              <a:rPr lang="en-US" dirty="0"/>
              <a:t>Following slides focus on the available emissions for the RB and 2028 emissions and our recommendations for use in the two emission inventories</a:t>
            </a:r>
          </a:p>
        </p:txBody>
      </p:sp>
      <p:sp>
        <p:nvSpPr>
          <p:cNvPr id="4" name="Slide Number Placeholder 3">
            <a:extLst>
              <a:ext uri="{FF2B5EF4-FFF2-40B4-BE49-F238E27FC236}">
                <a16:creationId xmlns:a16="http://schemas.microsoft.com/office/drawing/2014/main" id="{2806E1B4-B1DB-4EE1-9710-628E892CA33D}"/>
              </a:ext>
            </a:extLst>
          </p:cNvPr>
          <p:cNvSpPr>
            <a:spLocks noGrp="1"/>
          </p:cNvSpPr>
          <p:nvPr>
            <p:ph type="sldNum" sz="quarter" idx="10"/>
          </p:nvPr>
        </p:nvSpPr>
        <p:spPr/>
        <p:txBody>
          <a:bodyPr/>
          <a:lstStyle/>
          <a:p>
            <a:fld id="{31421AFA-3AE7-4CEA-BC9B-447859BED57B}" type="slidenum">
              <a:rPr lang="en-GB" smtClean="0"/>
              <a:pPr/>
              <a:t>18</a:t>
            </a:fld>
            <a:endParaRPr lang="en-GB" dirty="0"/>
          </a:p>
        </p:txBody>
      </p:sp>
    </p:spTree>
    <p:extLst>
      <p:ext uri="{BB962C8B-B14F-4D97-AF65-F5344CB8AC3E}">
        <p14:creationId xmlns:p14="http://schemas.microsoft.com/office/powerpoint/2010/main" val="4039278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7CE8-17A4-478C-8A79-AFAF74262658}"/>
              </a:ext>
            </a:extLst>
          </p:cNvPr>
          <p:cNvSpPr>
            <a:spLocks noGrp="1"/>
          </p:cNvSpPr>
          <p:nvPr>
            <p:ph type="title"/>
          </p:nvPr>
        </p:nvSpPr>
        <p:spPr/>
        <p:txBody>
          <a:bodyPr/>
          <a:lstStyle/>
          <a:p>
            <a:r>
              <a:rPr lang="en-US" dirty="0"/>
              <a:t>Sources of Rep Baseline (RB) and 2028 emissions</a:t>
            </a:r>
          </a:p>
        </p:txBody>
      </p:sp>
      <p:sp>
        <p:nvSpPr>
          <p:cNvPr id="3" name="Content Placeholder 2">
            <a:extLst>
              <a:ext uri="{FF2B5EF4-FFF2-40B4-BE49-F238E27FC236}">
                <a16:creationId xmlns:a16="http://schemas.microsoft.com/office/drawing/2014/main" id="{38BA279C-3E69-4F56-976F-D8C633ECAC38}"/>
              </a:ext>
            </a:extLst>
          </p:cNvPr>
          <p:cNvSpPr>
            <a:spLocks noGrp="1"/>
          </p:cNvSpPr>
          <p:nvPr>
            <p:ph idx="12"/>
          </p:nvPr>
        </p:nvSpPr>
        <p:spPr>
          <a:xfrm>
            <a:off x="798513" y="1645033"/>
            <a:ext cx="10519344" cy="2849329"/>
          </a:xfrm>
        </p:spPr>
        <p:txBody>
          <a:bodyPr/>
          <a:lstStyle/>
          <a:p>
            <a:r>
              <a:rPr lang="en-US" b="1" dirty="0"/>
              <a:t>WRAP-2014v2</a:t>
            </a:r>
            <a:r>
              <a:rPr lang="en-US" dirty="0"/>
              <a:t> – Actual 2014v2 (used for RB &amp; 2028 Natural: Bio, LNOx, SSA/DMS, WBD)</a:t>
            </a:r>
          </a:p>
          <a:p>
            <a:r>
              <a:rPr lang="en-US" b="1" dirty="0"/>
              <a:t>EPA-2028v1</a:t>
            </a:r>
            <a:r>
              <a:rPr lang="en-US" dirty="0"/>
              <a:t> &amp; </a:t>
            </a:r>
            <a:r>
              <a:rPr lang="en-US" b="1" dirty="0"/>
              <a:t>EPA-2016v1</a:t>
            </a:r>
            <a:r>
              <a:rPr lang="en-US" dirty="0"/>
              <a:t> – EPA’s 2016v2 platform emissions (Nov 2019?)</a:t>
            </a:r>
          </a:p>
          <a:p>
            <a:r>
              <a:rPr lang="en-US" b="1" dirty="0"/>
              <a:t>CARB-2028</a:t>
            </a:r>
            <a:r>
              <a:rPr lang="en-US" dirty="0"/>
              <a:t> &amp; </a:t>
            </a:r>
            <a:r>
              <a:rPr lang="en-US" b="1" dirty="0"/>
              <a:t>CARB-2014v2</a:t>
            </a:r>
            <a:r>
              <a:rPr lang="en-US" dirty="0"/>
              <a:t> – CARBs emissions for California</a:t>
            </a:r>
          </a:p>
          <a:p>
            <a:r>
              <a:rPr lang="en-US" b="1" dirty="0"/>
              <a:t>WRAP-2028-EGU</a:t>
            </a:r>
            <a:r>
              <a:rPr lang="en-US" dirty="0"/>
              <a:t> &amp; </a:t>
            </a:r>
            <a:r>
              <a:rPr lang="en-US" b="1" dirty="0"/>
              <a:t>WRAP-RB-EGU</a:t>
            </a:r>
            <a:r>
              <a:rPr lang="en-US" dirty="0"/>
              <a:t> – WRAP EGU Emissions Analysis Project (CNEE)</a:t>
            </a:r>
          </a:p>
          <a:p>
            <a:r>
              <a:rPr lang="en-US" b="1" dirty="0"/>
              <a:t>WRAP-2028-O&amp;G</a:t>
            </a:r>
            <a:r>
              <a:rPr lang="en-US" dirty="0"/>
              <a:t> &amp; </a:t>
            </a:r>
            <a:r>
              <a:rPr lang="en-US" b="1" dirty="0"/>
              <a:t>WRAP-RB-O&amp;G </a:t>
            </a:r>
            <a:r>
              <a:rPr lang="en-US" dirty="0"/>
              <a:t>– WRAP OGWG RB &amp; 2028 O&amp;G Emissions Study</a:t>
            </a:r>
          </a:p>
          <a:p>
            <a:r>
              <a:rPr lang="en-US" b="1" dirty="0"/>
              <a:t>WRAP-2028-Mobile</a:t>
            </a:r>
            <a:r>
              <a:rPr lang="en-US" dirty="0"/>
              <a:t> – 2028 On-Road/Non-Road Emission Inputs for 12WUS2 domain</a:t>
            </a:r>
          </a:p>
          <a:p>
            <a:r>
              <a:rPr lang="en-US" b="1" dirty="0"/>
              <a:t>WRAP-RB-Fires</a:t>
            </a:r>
            <a:r>
              <a:rPr lang="en-US" dirty="0"/>
              <a:t> – WRAP FSWG developing RB fires for both RB &amp; 2028 OTB/OTW scenarios</a:t>
            </a:r>
          </a:p>
          <a:p>
            <a:endParaRPr lang="en-US" dirty="0"/>
          </a:p>
          <a:p>
            <a:endParaRPr lang="en-US" dirty="0"/>
          </a:p>
        </p:txBody>
      </p:sp>
      <p:sp>
        <p:nvSpPr>
          <p:cNvPr id="5" name="Content Placeholder 4">
            <a:extLst>
              <a:ext uri="{FF2B5EF4-FFF2-40B4-BE49-F238E27FC236}">
                <a16:creationId xmlns:a16="http://schemas.microsoft.com/office/drawing/2014/main" id="{716EB44B-2455-46BC-AE08-104B1B3FAF01}"/>
              </a:ext>
            </a:extLst>
          </p:cNvPr>
          <p:cNvSpPr>
            <a:spLocks noGrp="1"/>
          </p:cNvSpPr>
          <p:nvPr>
            <p:ph sz="quarter" idx="16"/>
          </p:nvPr>
        </p:nvSpPr>
        <p:spPr>
          <a:xfrm>
            <a:off x="805806" y="4813540"/>
            <a:ext cx="6048117" cy="894845"/>
          </a:xfrm>
        </p:spPr>
        <p:txBody>
          <a:bodyPr/>
          <a:lstStyle/>
          <a:p>
            <a:r>
              <a:rPr lang="en-US" dirty="0"/>
              <a:t>For 36-km 36US domain aggregate 12-km 12WUS2 domain emissions to 36-km and replace 36-km emissions at location of 12WUS2 domain</a:t>
            </a:r>
          </a:p>
          <a:p>
            <a:endParaRPr lang="en-US" dirty="0"/>
          </a:p>
        </p:txBody>
      </p:sp>
      <p:sp>
        <p:nvSpPr>
          <p:cNvPr id="4" name="Slide Number Placeholder 3">
            <a:extLst>
              <a:ext uri="{FF2B5EF4-FFF2-40B4-BE49-F238E27FC236}">
                <a16:creationId xmlns:a16="http://schemas.microsoft.com/office/drawing/2014/main" id="{4EA2EB6A-59D5-4E9B-A1DD-280D4E37A791}"/>
              </a:ext>
            </a:extLst>
          </p:cNvPr>
          <p:cNvSpPr>
            <a:spLocks noGrp="1"/>
          </p:cNvSpPr>
          <p:nvPr>
            <p:ph type="sldNum" sz="quarter" idx="10"/>
          </p:nvPr>
        </p:nvSpPr>
        <p:spPr/>
        <p:txBody>
          <a:bodyPr/>
          <a:lstStyle/>
          <a:p>
            <a:fld id="{31421AFA-3AE7-4CEA-BC9B-447859BED57B}" type="slidenum">
              <a:rPr lang="en-GB" smtClean="0"/>
              <a:pPr/>
              <a:t>19</a:t>
            </a:fld>
            <a:endParaRPr lang="en-GB" dirty="0"/>
          </a:p>
        </p:txBody>
      </p:sp>
      <p:pic>
        <p:nvPicPr>
          <p:cNvPr id="6" name="Picture 5">
            <a:extLst>
              <a:ext uri="{FF2B5EF4-FFF2-40B4-BE49-F238E27FC236}">
                <a16:creationId xmlns:a16="http://schemas.microsoft.com/office/drawing/2014/main" id="{E1DE8225-9776-42DD-AC30-8702E6EFF239}"/>
              </a:ext>
            </a:extLst>
          </p:cNvPr>
          <p:cNvPicPr/>
          <p:nvPr/>
        </p:nvPicPr>
        <p:blipFill rotWithShape="1">
          <a:blip r:embed="rId2"/>
          <a:srcRect l="21698" t="12777" r="24514" b="55808"/>
          <a:stretch/>
        </p:blipFill>
        <p:spPr bwMode="auto">
          <a:xfrm>
            <a:off x="7461849" y="4595753"/>
            <a:ext cx="2837425" cy="20775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136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1751A0-203C-453A-BA3C-175E0C4CB070}"/>
              </a:ext>
            </a:extLst>
          </p:cNvPr>
          <p:cNvSpPr>
            <a:spLocks noGrp="1"/>
          </p:cNvSpPr>
          <p:nvPr>
            <p:ph type="title"/>
          </p:nvPr>
        </p:nvSpPr>
        <p:spPr/>
        <p:txBody>
          <a:bodyPr/>
          <a:lstStyle/>
          <a:p>
            <a:r>
              <a:rPr lang="en-US" dirty="0"/>
              <a:t>WRAP 2014 Shake-Out Study Phase I &amp; II</a:t>
            </a:r>
          </a:p>
        </p:txBody>
      </p:sp>
      <p:sp>
        <p:nvSpPr>
          <p:cNvPr id="8" name="Content Placeholder 7">
            <a:extLst>
              <a:ext uri="{FF2B5EF4-FFF2-40B4-BE49-F238E27FC236}">
                <a16:creationId xmlns:a16="http://schemas.microsoft.com/office/drawing/2014/main" id="{B5264422-E6D3-4EAC-9B3D-25EF189FF877}"/>
              </a:ext>
            </a:extLst>
          </p:cNvPr>
          <p:cNvSpPr>
            <a:spLocks noGrp="1"/>
          </p:cNvSpPr>
          <p:nvPr>
            <p:ph idx="1"/>
          </p:nvPr>
        </p:nvSpPr>
        <p:spPr>
          <a:xfrm>
            <a:off x="798512" y="1318161"/>
            <a:ext cx="10588625" cy="4390226"/>
          </a:xfrm>
        </p:spPr>
        <p:txBody>
          <a:bodyPr/>
          <a:lstStyle/>
          <a:p>
            <a:r>
              <a:rPr lang="en-US" sz="2400" dirty="0"/>
              <a:t>Phase I and II conducted from Dec 2018 through May 2019</a:t>
            </a:r>
          </a:p>
          <a:p>
            <a:pPr lvl="1">
              <a:buFont typeface="Courier New" panose="02070309020205020404" pitchFamily="49" charset="0"/>
              <a:buChar char="o"/>
            </a:pPr>
            <a:r>
              <a:rPr lang="en-US" sz="2000" dirty="0"/>
              <a:t>Developed CAMx &amp; CMAQ 2014v1 36/12-km Shake-Out Study modeling platform</a:t>
            </a:r>
          </a:p>
          <a:p>
            <a:pPr lvl="2">
              <a:buFont typeface="Wingdings" panose="05000000000000000000" pitchFamily="2" charset="2"/>
              <a:buChar char="§"/>
            </a:pPr>
            <a:r>
              <a:rPr lang="en-US" sz="1800" b="1" dirty="0">
                <a:solidFill>
                  <a:srgbClr val="0000FF"/>
                </a:solidFill>
              </a:rPr>
              <a:t>http://views.cira.colostate.edu/iwdw/docs/waqs_2014v1_shakeout_study.aspx</a:t>
            </a:r>
          </a:p>
          <a:p>
            <a:pPr lvl="1">
              <a:buFont typeface="Courier New" panose="02070309020205020404" pitchFamily="49" charset="0"/>
              <a:buChar char="o"/>
            </a:pPr>
            <a:r>
              <a:rPr lang="en-US" sz="2000" dirty="0"/>
              <a:t>Performance issues found that were addressed in Phase III Modeling:</a:t>
            </a:r>
          </a:p>
          <a:p>
            <a:pPr lvl="2">
              <a:buFont typeface="Wingdings" panose="05000000000000000000" pitchFamily="2" charset="2"/>
              <a:buChar char="§"/>
            </a:pPr>
            <a:r>
              <a:rPr lang="en-US" sz="1800" dirty="0"/>
              <a:t>EPA’s 2014 GEOS-Chem simulation overestimated ozone</a:t>
            </a:r>
          </a:p>
          <a:p>
            <a:pPr lvl="2">
              <a:buFont typeface="Wingdings" panose="05000000000000000000" pitchFamily="2" charset="2"/>
              <a:buChar char="§"/>
            </a:pPr>
            <a:r>
              <a:rPr lang="en-US" sz="1800" dirty="0"/>
              <a:t>Coastal SO4 overestimation in CAMx</a:t>
            </a:r>
          </a:p>
          <a:p>
            <a:pPr lvl="2">
              <a:buFont typeface="Wingdings" panose="05000000000000000000" pitchFamily="2" charset="2"/>
              <a:buChar char="§"/>
            </a:pPr>
            <a:r>
              <a:rPr lang="en-US" sz="1800" dirty="0"/>
              <a:t>NO3 underestimation</a:t>
            </a:r>
          </a:p>
          <a:p>
            <a:pPr lvl="2">
              <a:buFont typeface="Wingdings" panose="05000000000000000000" pitchFamily="2" charset="2"/>
              <a:buChar char="§"/>
            </a:pPr>
            <a:r>
              <a:rPr lang="en-US" sz="1800" dirty="0"/>
              <a:t>BEIS vs MEGAN biogenic emissions</a:t>
            </a:r>
          </a:p>
        </p:txBody>
      </p:sp>
      <p:sp>
        <p:nvSpPr>
          <p:cNvPr id="2" name="Slide Number Placeholder 1">
            <a:extLst>
              <a:ext uri="{FF2B5EF4-FFF2-40B4-BE49-F238E27FC236}">
                <a16:creationId xmlns:a16="http://schemas.microsoft.com/office/drawing/2014/main" id="{0FBAEFFA-E1D3-43D4-923B-C2C7AA71A1AF}"/>
              </a:ext>
            </a:extLst>
          </p:cNvPr>
          <p:cNvSpPr>
            <a:spLocks noGrp="1"/>
          </p:cNvSpPr>
          <p:nvPr>
            <p:ph type="sldNum" sz="quarter" idx="10"/>
          </p:nvPr>
        </p:nvSpPr>
        <p:spPr/>
        <p:txBody>
          <a:bodyPr/>
          <a:lstStyle/>
          <a:p>
            <a:fld id="{31421AFA-3AE7-4CEA-BC9B-447859BED57B}" type="slidenum">
              <a:rPr lang="en-GB" smtClean="0"/>
              <a:pPr/>
              <a:t>2</a:t>
            </a:fld>
            <a:endParaRPr lang="en-GB" dirty="0"/>
          </a:p>
        </p:txBody>
      </p:sp>
    </p:spTree>
    <p:extLst>
      <p:ext uri="{BB962C8B-B14F-4D97-AF65-F5344CB8AC3E}">
        <p14:creationId xmlns:p14="http://schemas.microsoft.com/office/powerpoint/2010/main" val="4184101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8230FD-8FCF-4B10-87D2-3724DD4BB254}"/>
              </a:ext>
            </a:extLst>
          </p:cNvPr>
          <p:cNvSpPr>
            <a:spLocks noGrp="1"/>
          </p:cNvSpPr>
          <p:nvPr>
            <p:ph type="title"/>
          </p:nvPr>
        </p:nvSpPr>
        <p:spPr/>
        <p:txBody>
          <a:bodyPr/>
          <a:lstStyle/>
          <a:p>
            <a:r>
              <a:rPr lang="en-US" dirty="0"/>
              <a:t>Source of RB and 2028 emissions by Source Category</a:t>
            </a:r>
          </a:p>
        </p:txBody>
      </p:sp>
      <p:graphicFrame>
        <p:nvGraphicFramePr>
          <p:cNvPr id="9" name="Content Placeholder 8">
            <a:extLst>
              <a:ext uri="{FF2B5EF4-FFF2-40B4-BE49-F238E27FC236}">
                <a16:creationId xmlns:a16="http://schemas.microsoft.com/office/drawing/2014/main" id="{77A85D79-8180-41D2-8EDD-C687F53024DA}"/>
              </a:ext>
            </a:extLst>
          </p:cNvPr>
          <p:cNvGraphicFramePr>
            <a:graphicFrameLocks noGrp="1"/>
          </p:cNvGraphicFramePr>
          <p:nvPr>
            <p:ph idx="1"/>
            <p:extLst>
              <p:ext uri="{D42A27DB-BD31-4B8C-83A1-F6EECF244321}">
                <p14:modId xmlns:p14="http://schemas.microsoft.com/office/powerpoint/2010/main" val="3921164863"/>
              </p:ext>
            </p:extLst>
          </p:nvPr>
        </p:nvGraphicFramePr>
        <p:xfrm>
          <a:off x="4580626" y="1042604"/>
          <a:ext cx="6719972" cy="5739554"/>
        </p:xfrm>
        <a:graphic>
          <a:graphicData uri="http://schemas.openxmlformats.org/drawingml/2006/table">
            <a:tbl>
              <a:tblPr firstRow="1" firstCol="1" bandRow="1">
                <a:tableStyleId>{5C22544A-7EE6-4342-B048-85BDC9FD1C3A}</a:tableStyleId>
              </a:tblPr>
              <a:tblGrid>
                <a:gridCol w="2094913">
                  <a:extLst>
                    <a:ext uri="{9D8B030D-6E8A-4147-A177-3AD203B41FA5}">
                      <a16:colId xmlns:a16="http://schemas.microsoft.com/office/drawing/2014/main" val="2112930666"/>
                    </a:ext>
                  </a:extLst>
                </a:gridCol>
                <a:gridCol w="1398964">
                  <a:extLst>
                    <a:ext uri="{9D8B030D-6E8A-4147-A177-3AD203B41FA5}">
                      <a16:colId xmlns:a16="http://schemas.microsoft.com/office/drawing/2014/main" val="3580916537"/>
                    </a:ext>
                  </a:extLst>
                </a:gridCol>
                <a:gridCol w="1398964">
                  <a:extLst>
                    <a:ext uri="{9D8B030D-6E8A-4147-A177-3AD203B41FA5}">
                      <a16:colId xmlns:a16="http://schemas.microsoft.com/office/drawing/2014/main" val="2375053096"/>
                    </a:ext>
                  </a:extLst>
                </a:gridCol>
                <a:gridCol w="1827131">
                  <a:extLst>
                    <a:ext uri="{9D8B030D-6E8A-4147-A177-3AD203B41FA5}">
                      <a16:colId xmlns:a16="http://schemas.microsoft.com/office/drawing/2014/main" val="97843548"/>
                    </a:ext>
                  </a:extLst>
                </a:gridCol>
              </a:tblGrid>
              <a:tr h="603617">
                <a:tc>
                  <a:txBody>
                    <a:bodyPr/>
                    <a:lstStyle/>
                    <a:p>
                      <a:pPr marL="0" marR="0" algn="ctr">
                        <a:lnSpc>
                          <a:spcPts val="1300"/>
                        </a:lnSpc>
                        <a:spcBef>
                          <a:spcPts val="0"/>
                        </a:spcBef>
                        <a:spcAft>
                          <a:spcPts val="300"/>
                        </a:spcAft>
                      </a:pPr>
                      <a:r>
                        <a:rPr lang="en-US" sz="1100" dirty="0">
                          <a:solidFill>
                            <a:srgbClr val="0000FF"/>
                          </a:solidFill>
                          <a:effectLst/>
                        </a:rPr>
                        <a:t>Source Sector</a:t>
                      </a:r>
                      <a:endParaRPr lang="en-US" sz="11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0"/>
                        </a:spcAft>
                      </a:pPr>
                      <a:r>
                        <a:rPr lang="en-US" sz="1100" dirty="0">
                          <a:solidFill>
                            <a:srgbClr val="0000FF"/>
                          </a:solidFill>
                          <a:effectLst/>
                        </a:rPr>
                        <a:t>Representative</a:t>
                      </a:r>
                    </a:p>
                    <a:p>
                      <a:pPr marL="0" marR="0" algn="ctr">
                        <a:lnSpc>
                          <a:spcPts val="1300"/>
                        </a:lnSpc>
                        <a:spcBef>
                          <a:spcPts val="0"/>
                        </a:spcBef>
                        <a:spcAft>
                          <a:spcPts val="300"/>
                        </a:spcAft>
                      </a:pPr>
                      <a:r>
                        <a:rPr lang="en-US" sz="1100" dirty="0">
                          <a:solidFill>
                            <a:srgbClr val="0000FF"/>
                          </a:solidFill>
                          <a:effectLst/>
                        </a:rPr>
                        <a:t>Baseline</a:t>
                      </a:r>
                      <a:endParaRPr lang="en-US" sz="11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100" dirty="0">
                          <a:solidFill>
                            <a:srgbClr val="0000FF"/>
                          </a:solidFill>
                          <a:effectLst/>
                        </a:rPr>
                        <a:t>2028 OTB</a:t>
                      </a:r>
                      <a:endParaRPr lang="en-US" sz="11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100" dirty="0">
                          <a:solidFill>
                            <a:srgbClr val="0000FF"/>
                          </a:solidFill>
                          <a:effectLst/>
                        </a:rPr>
                        <a:t>2028 SMOKE Required</a:t>
                      </a:r>
                      <a:endParaRPr lang="en-US" sz="11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1872928661"/>
                  </a:ext>
                </a:extLst>
              </a:tr>
              <a:tr h="264873">
                <a:tc>
                  <a:txBody>
                    <a:bodyPr/>
                    <a:lstStyle/>
                    <a:p>
                      <a:pPr marL="0" marR="0">
                        <a:lnSpc>
                          <a:spcPts val="1300"/>
                        </a:lnSpc>
                        <a:spcBef>
                          <a:spcPts val="0"/>
                        </a:spcBef>
                        <a:spcAft>
                          <a:spcPts val="300"/>
                        </a:spcAft>
                      </a:pPr>
                      <a:r>
                        <a:rPr lang="en-US" sz="1050" dirty="0">
                          <a:solidFill>
                            <a:srgbClr val="0000FF"/>
                          </a:solidFill>
                          <a:effectLst/>
                        </a:rPr>
                        <a:t>California All Sectors 12WUS2</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CARB-2014v2</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tc>
                  <a:txBody>
                    <a:bodyPr/>
                    <a:lstStyle/>
                    <a:p>
                      <a:pPr marL="0" marR="0" algn="ctr">
                        <a:lnSpc>
                          <a:spcPts val="1300"/>
                        </a:lnSpc>
                        <a:spcBef>
                          <a:spcPts val="0"/>
                        </a:spcBef>
                        <a:spcAft>
                          <a:spcPts val="300"/>
                        </a:spcAft>
                      </a:pPr>
                      <a:r>
                        <a:rPr lang="en-US" sz="1050" dirty="0">
                          <a:effectLst/>
                        </a:rPr>
                        <a:t>CARB-2028</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tc>
                  <a:txBody>
                    <a:bodyPr/>
                    <a:lstStyle/>
                    <a:p>
                      <a:pPr marL="0" marR="0">
                        <a:lnSpc>
                          <a:spcPts val="1300"/>
                        </a:lnSpc>
                        <a:spcBef>
                          <a:spcPts val="0"/>
                        </a:spcBef>
                        <a:spcAft>
                          <a:spcPts val="300"/>
                        </a:spcAft>
                      </a:pPr>
                      <a:r>
                        <a:rPr lang="en-US" sz="1050" dirty="0">
                          <a:effectLst/>
                        </a:rPr>
                        <a:t>Yes-UNC (T4.1)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extLst>
                  <a:ext uri="{0D108BD9-81ED-4DB2-BD59-A6C34878D82A}">
                    <a16:rowId xmlns:a16="http://schemas.microsoft.com/office/drawing/2014/main" val="2140107193"/>
                  </a:ext>
                </a:extLst>
              </a:tr>
              <a:tr h="264873">
                <a:tc>
                  <a:txBody>
                    <a:bodyPr/>
                    <a:lstStyle/>
                    <a:p>
                      <a:pPr marL="0" marR="0">
                        <a:lnSpc>
                          <a:spcPts val="1300"/>
                        </a:lnSpc>
                        <a:spcBef>
                          <a:spcPts val="0"/>
                        </a:spcBef>
                        <a:spcAft>
                          <a:spcPts val="300"/>
                        </a:spcAft>
                      </a:pPr>
                      <a:r>
                        <a:rPr lang="en-US" sz="1050" dirty="0">
                          <a:solidFill>
                            <a:srgbClr val="0000FF"/>
                          </a:solidFill>
                          <a:effectLst/>
                        </a:rPr>
                        <a:t>WRAP Fossil EGU w/ CEM</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WRAP-RB-EGU</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WRAP-2028-EGU</a:t>
                      </a:r>
                      <a:r>
                        <a:rPr lang="en-US" sz="1050" baseline="30000" dirty="0">
                          <a:effectLst/>
                        </a:rPr>
                        <a:t>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Yes-Ramboll (T4.2)</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2714070005"/>
                  </a:ext>
                </a:extLst>
              </a:tr>
              <a:tr h="264873">
                <a:tc>
                  <a:txBody>
                    <a:bodyPr/>
                    <a:lstStyle/>
                    <a:p>
                      <a:pPr marL="0" marR="0">
                        <a:lnSpc>
                          <a:spcPts val="1300"/>
                        </a:lnSpc>
                        <a:spcBef>
                          <a:spcPts val="0"/>
                        </a:spcBef>
                        <a:spcAft>
                          <a:spcPts val="300"/>
                        </a:spcAft>
                      </a:pPr>
                      <a:r>
                        <a:rPr lang="en-US" sz="1050" dirty="0">
                          <a:solidFill>
                            <a:srgbClr val="0000FF"/>
                          </a:solidFill>
                          <a:effectLst/>
                        </a:rPr>
                        <a:t>WRAP Fossil EGU w/o CEM</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WRAP-RB-EGU</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WRAP-2028-EGU</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Yes-Ramboll (T4.2)</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1452378324"/>
                  </a:ext>
                </a:extLst>
              </a:tr>
              <a:tr h="264873">
                <a:tc>
                  <a:txBody>
                    <a:bodyPr/>
                    <a:lstStyle/>
                    <a:p>
                      <a:pPr marL="0" marR="0">
                        <a:lnSpc>
                          <a:spcPts val="1300"/>
                        </a:lnSpc>
                        <a:spcBef>
                          <a:spcPts val="0"/>
                        </a:spcBef>
                        <a:spcAft>
                          <a:spcPts val="300"/>
                        </a:spcAft>
                      </a:pPr>
                      <a:r>
                        <a:rPr lang="en-US" sz="1050" dirty="0">
                          <a:solidFill>
                            <a:srgbClr val="0000FF"/>
                          </a:solidFill>
                          <a:effectLst/>
                        </a:rPr>
                        <a:t>WRAP Non-Fossil EGU</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EPA-2016v1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EPA-2028v1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Yes-Ramboll (T4.2)</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3542358902"/>
                  </a:ext>
                </a:extLst>
              </a:tr>
              <a:tr h="264873">
                <a:tc>
                  <a:txBody>
                    <a:bodyPr/>
                    <a:lstStyle/>
                    <a:p>
                      <a:pPr marL="0" marR="0">
                        <a:lnSpc>
                          <a:spcPts val="1300"/>
                        </a:lnSpc>
                        <a:spcBef>
                          <a:spcPts val="0"/>
                        </a:spcBef>
                        <a:spcAft>
                          <a:spcPts val="300"/>
                        </a:spcAft>
                      </a:pPr>
                      <a:r>
                        <a:rPr lang="en-US" sz="1050" dirty="0">
                          <a:solidFill>
                            <a:srgbClr val="0000FF"/>
                          </a:solidFill>
                          <a:effectLst/>
                        </a:rPr>
                        <a:t>Non-WRAP EGU</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EPA-2016v1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EPA-2028v1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No (EPA Platform)</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3201336557"/>
                  </a:ext>
                </a:extLst>
              </a:tr>
              <a:tr h="264873">
                <a:tc>
                  <a:txBody>
                    <a:bodyPr/>
                    <a:lstStyle/>
                    <a:p>
                      <a:pPr marL="0" marR="0">
                        <a:lnSpc>
                          <a:spcPts val="1300"/>
                        </a:lnSpc>
                        <a:spcBef>
                          <a:spcPts val="0"/>
                        </a:spcBef>
                        <a:spcAft>
                          <a:spcPts val="300"/>
                        </a:spcAft>
                      </a:pPr>
                      <a:r>
                        <a:rPr lang="en-US" sz="1050" dirty="0">
                          <a:solidFill>
                            <a:srgbClr val="0000FF"/>
                          </a:solidFill>
                          <a:effectLst/>
                        </a:rPr>
                        <a:t>O&amp;G WRAP O&amp;G States</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WRAP-RB-O&amp;G</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WRAP-2028-O&amp;G</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Yes-UNC (T4.3)</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1231687834"/>
                  </a:ext>
                </a:extLst>
              </a:tr>
              <a:tr h="264873">
                <a:tc>
                  <a:txBody>
                    <a:bodyPr/>
                    <a:lstStyle/>
                    <a:p>
                      <a:pPr marL="0" marR="0">
                        <a:lnSpc>
                          <a:spcPts val="1300"/>
                        </a:lnSpc>
                        <a:spcBef>
                          <a:spcPts val="0"/>
                        </a:spcBef>
                        <a:spcAft>
                          <a:spcPts val="300"/>
                        </a:spcAft>
                      </a:pPr>
                      <a:r>
                        <a:rPr lang="en-US" sz="1050" dirty="0">
                          <a:solidFill>
                            <a:srgbClr val="0000FF"/>
                          </a:solidFill>
                          <a:effectLst/>
                        </a:rPr>
                        <a:t>O&amp;G WRAP Other States</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EPA-2016v1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EPA-2028v1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Yes-UNC (T4.3)</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2150179205"/>
                  </a:ext>
                </a:extLst>
              </a:tr>
              <a:tr h="264873">
                <a:tc>
                  <a:txBody>
                    <a:bodyPr/>
                    <a:lstStyle/>
                    <a:p>
                      <a:pPr marL="0" marR="0">
                        <a:lnSpc>
                          <a:spcPts val="1300"/>
                        </a:lnSpc>
                        <a:spcBef>
                          <a:spcPts val="0"/>
                        </a:spcBef>
                        <a:spcAft>
                          <a:spcPts val="300"/>
                        </a:spcAft>
                      </a:pPr>
                      <a:r>
                        <a:rPr lang="en-US" sz="1050" dirty="0">
                          <a:solidFill>
                            <a:srgbClr val="0000FF"/>
                          </a:solidFill>
                          <a:effectLst/>
                        </a:rPr>
                        <a:t>O&amp;G non-WRAP States</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EPA-2016v1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EPA-2028v1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Yes-UNC (T4.3)</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3205858475"/>
                  </a:ext>
                </a:extLst>
              </a:tr>
              <a:tr h="264873">
                <a:tc>
                  <a:txBody>
                    <a:bodyPr/>
                    <a:lstStyle/>
                    <a:p>
                      <a:pPr marL="0" marR="0">
                        <a:lnSpc>
                          <a:spcPts val="1300"/>
                        </a:lnSpc>
                        <a:spcBef>
                          <a:spcPts val="0"/>
                        </a:spcBef>
                        <a:spcAft>
                          <a:spcPts val="300"/>
                        </a:spcAft>
                      </a:pPr>
                      <a:r>
                        <a:rPr lang="en-US" sz="1050" dirty="0">
                          <a:solidFill>
                            <a:srgbClr val="0000FF"/>
                          </a:solidFill>
                          <a:effectLst/>
                        </a:rPr>
                        <a:t>WRAP Non-EGU Point</a:t>
                      </a:r>
                      <a:r>
                        <a:rPr lang="en-US" sz="1050" baseline="30000" dirty="0">
                          <a:solidFill>
                            <a:srgbClr val="0000FF"/>
                          </a:solidFill>
                          <a:effectLst/>
                        </a:rPr>
                        <a:t>2</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WRAP-2014v2</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EPA-2028v1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Yes-Ramboll</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4037154159"/>
                  </a:ext>
                </a:extLst>
              </a:tr>
              <a:tr h="264873">
                <a:tc>
                  <a:txBody>
                    <a:bodyPr/>
                    <a:lstStyle/>
                    <a:p>
                      <a:pPr marL="0" marR="0">
                        <a:lnSpc>
                          <a:spcPts val="1300"/>
                        </a:lnSpc>
                        <a:spcBef>
                          <a:spcPts val="0"/>
                        </a:spcBef>
                        <a:spcAft>
                          <a:spcPts val="300"/>
                        </a:spcAft>
                      </a:pPr>
                      <a:r>
                        <a:rPr lang="en-US" sz="1050" dirty="0">
                          <a:solidFill>
                            <a:srgbClr val="0000FF"/>
                          </a:solidFill>
                          <a:effectLst/>
                        </a:rPr>
                        <a:t>Non-WRAP non-EGU Point</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EPA-2016v1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EPA-2028v1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Yes-Ramboll</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496870138"/>
                  </a:ext>
                </a:extLst>
              </a:tr>
              <a:tr h="264873">
                <a:tc>
                  <a:txBody>
                    <a:bodyPr/>
                    <a:lstStyle/>
                    <a:p>
                      <a:pPr marL="0" marR="0">
                        <a:lnSpc>
                          <a:spcPts val="1300"/>
                        </a:lnSpc>
                        <a:spcBef>
                          <a:spcPts val="0"/>
                        </a:spcBef>
                        <a:spcAft>
                          <a:spcPts val="300"/>
                        </a:spcAft>
                      </a:pPr>
                      <a:r>
                        <a:rPr lang="en-US" sz="1050" dirty="0">
                          <a:solidFill>
                            <a:srgbClr val="0000FF"/>
                          </a:solidFill>
                          <a:effectLst/>
                        </a:rPr>
                        <a:t>On-Road Mobile 12WUS2</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WRAP-2014v2</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WRAP-2028-Mobile</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No (WRAP MS study)</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109570187"/>
                  </a:ext>
                </a:extLst>
              </a:tr>
              <a:tr h="264873">
                <a:tc>
                  <a:txBody>
                    <a:bodyPr/>
                    <a:lstStyle/>
                    <a:p>
                      <a:pPr marL="0" marR="0">
                        <a:lnSpc>
                          <a:spcPts val="1300"/>
                        </a:lnSpc>
                        <a:spcBef>
                          <a:spcPts val="0"/>
                        </a:spcBef>
                        <a:spcAft>
                          <a:spcPts val="300"/>
                        </a:spcAft>
                      </a:pPr>
                      <a:r>
                        <a:rPr lang="en-US" sz="1050" dirty="0">
                          <a:solidFill>
                            <a:srgbClr val="0000FF"/>
                          </a:solidFill>
                          <a:effectLst/>
                        </a:rPr>
                        <a:t>On-Road Mobile 36US</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EPA-2016v1</a:t>
                      </a:r>
                      <a:r>
                        <a:rPr lang="en-US" sz="1050" baseline="30000" dirty="0">
                          <a:effectLst/>
                        </a:rPr>
                        <a:t>4</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EPA-2028v1</a:t>
                      </a:r>
                      <a:r>
                        <a:rPr lang="en-US" sz="1050" baseline="30000" dirty="0">
                          <a:effectLst/>
                        </a:rPr>
                        <a:t>4</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No (EPA Platform)</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3300982872"/>
                  </a:ext>
                </a:extLst>
              </a:tr>
              <a:tr h="264873">
                <a:tc>
                  <a:txBody>
                    <a:bodyPr/>
                    <a:lstStyle/>
                    <a:p>
                      <a:pPr marL="0" marR="0">
                        <a:lnSpc>
                          <a:spcPts val="1300"/>
                        </a:lnSpc>
                        <a:spcBef>
                          <a:spcPts val="0"/>
                        </a:spcBef>
                        <a:spcAft>
                          <a:spcPts val="300"/>
                        </a:spcAft>
                      </a:pPr>
                      <a:r>
                        <a:rPr lang="en-US" sz="1050" dirty="0">
                          <a:solidFill>
                            <a:srgbClr val="0000FF"/>
                          </a:solidFill>
                          <a:effectLst/>
                        </a:rPr>
                        <a:t>Non-Road 12WUS2</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EPA-2016v1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WRAP-2028-Mobile</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No (WRAP MS study)</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306622912"/>
                  </a:ext>
                </a:extLst>
              </a:tr>
              <a:tr h="264873">
                <a:tc>
                  <a:txBody>
                    <a:bodyPr/>
                    <a:lstStyle/>
                    <a:p>
                      <a:pPr marL="0" marR="0">
                        <a:lnSpc>
                          <a:spcPts val="1300"/>
                        </a:lnSpc>
                        <a:spcBef>
                          <a:spcPts val="0"/>
                        </a:spcBef>
                        <a:spcAft>
                          <a:spcPts val="300"/>
                        </a:spcAft>
                      </a:pPr>
                      <a:r>
                        <a:rPr lang="en-US" sz="1050" dirty="0">
                          <a:solidFill>
                            <a:srgbClr val="0000FF"/>
                          </a:solidFill>
                          <a:effectLst/>
                        </a:rPr>
                        <a:t>Non-Road non-WRAP 36US</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EPA-2016v1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EPA-2028v1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No</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3440155020"/>
                  </a:ext>
                </a:extLst>
              </a:tr>
              <a:tr h="264873">
                <a:tc>
                  <a:txBody>
                    <a:bodyPr/>
                    <a:lstStyle/>
                    <a:p>
                      <a:pPr marL="0" marR="0">
                        <a:lnSpc>
                          <a:spcPts val="1300"/>
                        </a:lnSpc>
                        <a:spcBef>
                          <a:spcPts val="0"/>
                        </a:spcBef>
                        <a:spcAft>
                          <a:spcPts val="300"/>
                        </a:spcAft>
                      </a:pPr>
                      <a:r>
                        <a:rPr lang="en-US" sz="1050" dirty="0">
                          <a:solidFill>
                            <a:srgbClr val="0000FF"/>
                          </a:solidFill>
                          <a:effectLst/>
                        </a:rPr>
                        <a:t>Other (Non-Point) 12WUS2</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EPA-2016v1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EPA-2028v1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Yes-UNC (T4.5)</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2504877446"/>
                  </a:ext>
                </a:extLst>
              </a:tr>
              <a:tr h="264873">
                <a:tc>
                  <a:txBody>
                    <a:bodyPr/>
                    <a:lstStyle/>
                    <a:p>
                      <a:pPr marL="0" marR="0">
                        <a:lnSpc>
                          <a:spcPts val="1300"/>
                        </a:lnSpc>
                        <a:spcBef>
                          <a:spcPts val="0"/>
                        </a:spcBef>
                        <a:spcAft>
                          <a:spcPts val="300"/>
                        </a:spcAft>
                      </a:pPr>
                      <a:r>
                        <a:rPr lang="en-US" sz="1050" dirty="0">
                          <a:solidFill>
                            <a:srgbClr val="0000FF"/>
                          </a:solidFill>
                          <a:effectLst/>
                        </a:rPr>
                        <a:t>Can/Mex/Offshore 12WUS2</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EPA-2016v1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EPA-2028v1</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nSpc>
                          <a:spcPts val="1300"/>
                        </a:lnSpc>
                        <a:spcBef>
                          <a:spcPts val="0"/>
                        </a:spcBef>
                        <a:spcAft>
                          <a:spcPts val="300"/>
                        </a:spcAft>
                      </a:pPr>
                      <a:r>
                        <a:rPr lang="en-US" sz="1050" dirty="0">
                          <a:effectLst/>
                        </a:rPr>
                        <a:t>Yes-UNC (T4.6)</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extLst>
                  <a:ext uri="{0D108BD9-81ED-4DB2-BD59-A6C34878D82A}">
                    <a16:rowId xmlns:a16="http://schemas.microsoft.com/office/drawing/2014/main" val="240852983"/>
                  </a:ext>
                </a:extLst>
              </a:tr>
              <a:tr h="264873">
                <a:tc>
                  <a:txBody>
                    <a:bodyPr/>
                    <a:lstStyle/>
                    <a:p>
                      <a:pPr marL="0" marR="0">
                        <a:lnSpc>
                          <a:spcPts val="1300"/>
                        </a:lnSpc>
                        <a:spcBef>
                          <a:spcPts val="0"/>
                        </a:spcBef>
                        <a:spcAft>
                          <a:spcPts val="300"/>
                        </a:spcAft>
                      </a:pPr>
                      <a:r>
                        <a:rPr lang="en-US" sz="1050" dirty="0">
                          <a:solidFill>
                            <a:srgbClr val="0000FF"/>
                          </a:solidFill>
                          <a:effectLst/>
                        </a:rPr>
                        <a:t>Fires (WF, Rx, Ag)</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WRAP-RB-Fires</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tc>
                  <a:txBody>
                    <a:bodyPr/>
                    <a:lstStyle/>
                    <a:p>
                      <a:pPr marL="0" marR="0" algn="ctr">
                        <a:lnSpc>
                          <a:spcPts val="1300"/>
                        </a:lnSpc>
                        <a:spcBef>
                          <a:spcPts val="0"/>
                        </a:spcBef>
                        <a:spcAft>
                          <a:spcPts val="300"/>
                        </a:spcAft>
                      </a:pPr>
                      <a:r>
                        <a:rPr lang="en-US" sz="1050" dirty="0">
                          <a:effectLst/>
                        </a:rPr>
                        <a:t>WRAP-RB-Fires</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tc>
                  <a:txBody>
                    <a:bodyPr/>
                    <a:lstStyle/>
                    <a:p>
                      <a:pPr marL="0" marR="0">
                        <a:lnSpc>
                          <a:spcPts val="1300"/>
                        </a:lnSpc>
                        <a:spcBef>
                          <a:spcPts val="0"/>
                        </a:spcBef>
                        <a:spcAft>
                          <a:spcPts val="300"/>
                        </a:spcAft>
                      </a:pPr>
                      <a:r>
                        <a:rPr lang="en-US" sz="1050" dirty="0">
                          <a:effectLst/>
                        </a:rPr>
                        <a:t>No (already processed)</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extLst>
                  <a:ext uri="{0D108BD9-81ED-4DB2-BD59-A6C34878D82A}">
                    <a16:rowId xmlns:a16="http://schemas.microsoft.com/office/drawing/2014/main" val="1606849936"/>
                  </a:ext>
                </a:extLst>
              </a:tr>
              <a:tr h="264873">
                <a:tc>
                  <a:txBody>
                    <a:bodyPr/>
                    <a:lstStyle/>
                    <a:p>
                      <a:pPr marL="0" marR="0">
                        <a:lnSpc>
                          <a:spcPts val="1300"/>
                        </a:lnSpc>
                        <a:spcBef>
                          <a:spcPts val="0"/>
                        </a:spcBef>
                        <a:spcAft>
                          <a:spcPts val="300"/>
                        </a:spcAft>
                      </a:pPr>
                      <a:r>
                        <a:rPr lang="en-US" sz="1050" dirty="0">
                          <a:solidFill>
                            <a:srgbClr val="0000FF"/>
                          </a:solidFill>
                          <a:effectLst/>
                        </a:rPr>
                        <a:t>Natural (Bio, etc.)</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WRAP-2014v2</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tc>
                  <a:txBody>
                    <a:bodyPr/>
                    <a:lstStyle/>
                    <a:p>
                      <a:pPr marL="0" marR="0" algn="ctr">
                        <a:lnSpc>
                          <a:spcPts val="1300"/>
                        </a:lnSpc>
                        <a:spcBef>
                          <a:spcPts val="0"/>
                        </a:spcBef>
                        <a:spcAft>
                          <a:spcPts val="300"/>
                        </a:spcAft>
                      </a:pPr>
                      <a:r>
                        <a:rPr lang="en-US" sz="1050" dirty="0">
                          <a:effectLst/>
                        </a:rPr>
                        <a:t>WRAP-2014v2</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tc>
                  <a:txBody>
                    <a:bodyPr/>
                    <a:lstStyle/>
                    <a:p>
                      <a:pPr marL="0" marR="0">
                        <a:lnSpc>
                          <a:spcPts val="1300"/>
                        </a:lnSpc>
                        <a:spcBef>
                          <a:spcPts val="0"/>
                        </a:spcBef>
                        <a:spcAft>
                          <a:spcPts val="300"/>
                        </a:spcAft>
                      </a:pPr>
                      <a:r>
                        <a:rPr lang="en-US" sz="1050" dirty="0">
                          <a:effectLst/>
                        </a:rPr>
                        <a:t>No (2014v2)</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extLst>
                  <a:ext uri="{0D108BD9-81ED-4DB2-BD59-A6C34878D82A}">
                    <a16:rowId xmlns:a16="http://schemas.microsoft.com/office/drawing/2014/main" val="304767049"/>
                  </a:ext>
                </a:extLst>
              </a:tr>
              <a:tr h="264873">
                <a:tc>
                  <a:txBody>
                    <a:bodyPr/>
                    <a:lstStyle/>
                    <a:p>
                      <a:pPr marL="0" marR="0">
                        <a:lnSpc>
                          <a:spcPts val="1300"/>
                        </a:lnSpc>
                        <a:spcBef>
                          <a:spcPts val="0"/>
                        </a:spcBef>
                        <a:spcAft>
                          <a:spcPts val="300"/>
                        </a:spcAft>
                      </a:pPr>
                      <a:r>
                        <a:rPr lang="en-US" sz="1050" dirty="0">
                          <a:solidFill>
                            <a:srgbClr val="0000FF"/>
                          </a:solidFill>
                          <a:effectLst/>
                        </a:rPr>
                        <a:t>Boundary Conditions (BCs)</a:t>
                      </a:r>
                      <a:endParaRPr lang="en-US" sz="105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tc>
                <a:tc>
                  <a:txBody>
                    <a:bodyPr/>
                    <a:lstStyle/>
                    <a:p>
                      <a:pPr marL="0" marR="0" algn="ctr">
                        <a:lnSpc>
                          <a:spcPts val="1300"/>
                        </a:lnSpc>
                        <a:spcBef>
                          <a:spcPts val="0"/>
                        </a:spcBef>
                        <a:spcAft>
                          <a:spcPts val="300"/>
                        </a:spcAft>
                      </a:pPr>
                      <a:r>
                        <a:rPr lang="en-US" sz="1050" dirty="0">
                          <a:effectLst/>
                        </a:rPr>
                        <a:t>WRAP-2014-GEOS</a:t>
                      </a:r>
                      <a:r>
                        <a:rPr lang="en-US" sz="1050" baseline="30000" dirty="0">
                          <a:effectLst/>
                        </a:rPr>
                        <a:t>5</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tc>
                  <a:txBody>
                    <a:bodyPr/>
                    <a:lstStyle/>
                    <a:p>
                      <a:pPr marL="0" marR="0" algn="ctr">
                        <a:lnSpc>
                          <a:spcPts val="1300"/>
                        </a:lnSpc>
                        <a:spcBef>
                          <a:spcPts val="0"/>
                        </a:spcBef>
                        <a:spcAft>
                          <a:spcPts val="300"/>
                        </a:spcAft>
                      </a:pPr>
                      <a:r>
                        <a:rPr lang="en-US" sz="1050" dirty="0">
                          <a:effectLst/>
                        </a:rPr>
                        <a:t>WRAP-2014-GEOS</a:t>
                      </a:r>
                      <a:r>
                        <a:rPr lang="en-US" sz="1050" baseline="30000" dirty="0">
                          <a:effectLst/>
                        </a:rPr>
                        <a:t>5</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tc>
                  <a:txBody>
                    <a:bodyPr/>
                    <a:lstStyle/>
                    <a:p>
                      <a:pPr marL="0" marR="0">
                        <a:lnSpc>
                          <a:spcPts val="1300"/>
                        </a:lnSpc>
                        <a:spcBef>
                          <a:spcPts val="0"/>
                        </a:spcBef>
                        <a:spcAft>
                          <a:spcPts val="300"/>
                        </a:spcAft>
                      </a:pPr>
                      <a:r>
                        <a:rPr lang="en-US" sz="1050" dirty="0">
                          <a:effectLst/>
                        </a:rPr>
                        <a:t>Hold BCs Constant?</a:t>
                      </a:r>
                      <a:endParaRPr lang="en-US"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solidFill>
                      <a:srgbClr val="FFFF00"/>
                    </a:solidFill>
                  </a:tcPr>
                </a:tc>
                <a:extLst>
                  <a:ext uri="{0D108BD9-81ED-4DB2-BD59-A6C34878D82A}">
                    <a16:rowId xmlns:a16="http://schemas.microsoft.com/office/drawing/2014/main" val="152567575"/>
                  </a:ext>
                </a:extLst>
              </a:tr>
            </a:tbl>
          </a:graphicData>
        </a:graphic>
      </p:graphicFrame>
      <p:sp>
        <p:nvSpPr>
          <p:cNvPr id="5" name="Slide Number Placeholder 4">
            <a:extLst>
              <a:ext uri="{FF2B5EF4-FFF2-40B4-BE49-F238E27FC236}">
                <a16:creationId xmlns:a16="http://schemas.microsoft.com/office/drawing/2014/main" id="{B7E7467E-2605-4827-840E-02CD6CFAA52E}"/>
              </a:ext>
            </a:extLst>
          </p:cNvPr>
          <p:cNvSpPr>
            <a:spLocks noGrp="1"/>
          </p:cNvSpPr>
          <p:nvPr>
            <p:ph type="sldNum" sz="quarter" idx="10"/>
          </p:nvPr>
        </p:nvSpPr>
        <p:spPr/>
        <p:txBody>
          <a:bodyPr/>
          <a:lstStyle/>
          <a:p>
            <a:fld id="{31421AFA-3AE7-4CEA-BC9B-447859BED57B}" type="slidenum">
              <a:rPr lang="en-GB" smtClean="0"/>
              <a:pPr/>
              <a:t>20</a:t>
            </a:fld>
            <a:endParaRPr lang="en-GB" dirty="0"/>
          </a:p>
        </p:txBody>
      </p:sp>
      <p:sp>
        <p:nvSpPr>
          <p:cNvPr id="11" name="TextBox 10">
            <a:extLst>
              <a:ext uri="{FF2B5EF4-FFF2-40B4-BE49-F238E27FC236}">
                <a16:creationId xmlns:a16="http://schemas.microsoft.com/office/drawing/2014/main" id="{1FC5416A-9EE9-4CAB-9157-91F6680B19F7}"/>
              </a:ext>
            </a:extLst>
          </p:cNvPr>
          <p:cNvSpPr txBox="1"/>
          <p:nvPr/>
        </p:nvSpPr>
        <p:spPr bwMode="auto">
          <a:xfrm>
            <a:off x="655608" y="1327638"/>
            <a:ext cx="3717984" cy="470898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buNone/>
              <a:tabLst/>
            </a:pPr>
            <a:r>
              <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California ARB provided complete anthropogenic emissions for 2014v2 and 2028</a:t>
            </a:r>
          </a:p>
          <a:p>
            <a:pPr marL="285750" marR="0" indent="-285750" algn="l" defTabSz="457200" rtl="0" eaLnBrk="0" fontAlgn="base" latinLnBrk="0" hangingPunct="0">
              <a:spcBef>
                <a:spcPct val="0"/>
              </a:spcBef>
              <a:buClrTx/>
              <a:buSzTx/>
              <a:buFont typeface="Courier New" panose="02070309020205020404" pitchFamily="49" charset="0"/>
              <a:buChar char="o"/>
              <a:tabLst/>
            </a:pPr>
            <a:r>
              <a:rPr lang="en-US" sz="1600" spc="0" dirty="0"/>
              <a:t>CA 2014v2 used in Representative Baseline (RB)</a:t>
            </a:r>
          </a:p>
          <a:p>
            <a:pPr marL="285750" marR="0" indent="-285750" algn="l" defTabSz="457200" rtl="0" eaLnBrk="0" fontAlgn="base" latinLnBrk="0" hangingPunct="0">
              <a:spcBef>
                <a:spcPct val="0"/>
              </a:spcBef>
              <a:buClrTx/>
              <a:buSzTx/>
              <a:buFont typeface="Courier New" panose="02070309020205020404" pitchFamily="49" charset="0"/>
              <a:buChar char="o"/>
              <a:tabLst/>
            </a:pPr>
            <a:r>
              <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Natural emissions held constant at 2014v2 levels for RB and 2028</a:t>
            </a:r>
          </a:p>
          <a:p>
            <a:pPr marL="285750" marR="0" indent="-285750" algn="l" defTabSz="457200" rtl="0" eaLnBrk="0" fontAlgn="base" latinLnBrk="0" hangingPunct="0">
              <a:spcBef>
                <a:spcPct val="0"/>
              </a:spcBef>
              <a:buClrTx/>
              <a:buSzTx/>
              <a:buFont typeface="Courier New" panose="02070309020205020404" pitchFamily="49" charset="0"/>
              <a:buChar char="o"/>
              <a:tabLst/>
            </a:pPr>
            <a:r>
              <a:rPr lang="en-US" sz="1600" spc="0" dirty="0"/>
              <a:t>WRAP-RB-Fires also constant between RB and 2028</a:t>
            </a:r>
          </a:p>
          <a:p>
            <a:pPr marL="285750" marR="0" indent="-285750" algn="l" defTabSz="457200" rtl="0" eaLnBrk="0" fontAlgn="base" latinLnBrk="0" hangingPunct="0">
              <a:spcBef>
                <a:spcPct val="0"/>
              </a:spcBef>
              <a:buClrTx/>
              <a:buSzTx/>
              <a:buFont typeface="Courier New" panose="02070309020205020404" pitchFamily="49" charset="0"/>
              <a:buChar char="o"/>
              <a:tabLst/>
            </a:pPr>
            <a:r>
              <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Currently 2014v2 BCs based on WRAP 2014 GEOS-Chem held constant for RB and 2028 modeling</a:t>
            </a:r>
          </a:p>
          <a:p>
            <a:pPr marL="537750" lvl="1" indent="-285750" defTabSz="457200" eaLnBrk="0" hangingPunct="0">
              <a:buFont typeface="Wingdings" panose="05000000000000000000" pitchFamily="2" charset="2"/>
              <a:buChar char="§"/>
            </a:pPr>
            <a:r>
              <a:rPr lang="en-US" sz="1400" spc="0" dirty="0">
                <a:cs typeface="Verdana" pitchFamily="34" charset="0"/>
              </a:rPr>
              <a:t>Optional task to conduct GEOS-Chem with 2028 emissions and 2014 met</a:t>
            </a:r>
            <a:endParaRPr kumimoji="0" lang="en-US" sz="14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75794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1CAAE8-4442-42AF-AAC7-2D5B190085A7}"/>
              </a:ext>
            </a:extLst>
          </p:cNvPr>
          <p:cNvSpPr>
            <a:spLocks noGrp="1"/>
          </p:cNvSpPr>
          <p:nvPr>
            <p:ph type="title"/>
          </p:nvPr>
        </p:nvSpPr>
        <p:spPr>
          <a:xfrm>
            <a:off x="813253" y="421977"/>
            <a:ext cx="10588625" cy="748800"/>
          </a:xfrm>
        </p:spPr>
        <p:txBody>
          <a:bodyPr/>
          <a:lstStyle/>
          <a:p>
            <a:r>
              <a:rPr lang="en-US" dirty="0"/>
              <a:t>R</a:t>
            </a:r>
            <a:r>
              <a:rPr lang="en-US" cap="none" dirty="0"/>
              <a:t>ep</a:t>
            </a:r>
            <a:r>
              <a:rPr lang="en-US" dirty="0"/>
              <a:t>B</a:t>
            </a:r>
            <a:r>
              <a:rPr lang="en-US" cap="none" dirty="0"/>
              <a:t>ase</a:t>
            </a:r>
            <a:r>
              <a:rPr lang="en-US" dirty="0"/>
              <a:t> &amp; 2028 Electrical Generating Unit Emissions</a:t>
            </a:r>
          </a:p>
        </p:txBody>
      </p:sp>
      <p:graphicFrame>
        <p:nvGraphicFramePr>
          <p:cNvPr id="5" name="Content Placeholder 4">
            <a:extLst>
              <a:ext uri="{FF2B5EF4-FFF2-40B4-BE49-F238E27FC236}">
                <a16:creationId xmlns:a16="http://schemas.microsoft.com/office/drawing/2014/main" id="{EE40D681-A022-4E0C-AEFD-E88FD31762F9}"/>
              </a:ext>
            </a:extLst>
          </p:cNvPr>
          <p:cNvGraphicFramePr>
            <a:graphicFrameLocks noGrp="1"/>
          </p:cNvGraphicFramePr>
          <p:nvPr>
            <p:ph idx="12"/>
            <p:extLst>
              <p:ext uri="{D42A27DB-BD31-4B8C-83A1-F6EECF244321}">
                <p14:modId xmlns:p14="http://schemas.microsoft.com/office/powerpoint/2010/main" val="2256752641"/>
              </p:ext>
            </p:extLst>
          </p:nvPr>
        </p:nvGraphicFramePr>
        <p:xfrm>
          <a:off x="879894" y="3408658"/>
          <a:ext cx="9109484" cy="2366251"/>
        </p:xfrm>
        <a:graphic>
          <a:graphicData uri="http://schemas.openxmlformats.org/drawingml/2006/table">
            <a:tbl>
              <a:tblPr firstRow="1" firstCol="1" bandRow="1">
                <a:tableStyleId>{5C22544A-7EE6-4342-B048-85BDC9FD1C3A}</a:tableStyleId>
              </a:tblPr>
              <a:tblGrid>
                <a:gridCol w="2839830">
                  <a:extLst>
                    <a:ext uri="{9D8B030D-6E8A-4147-A177-3AD203B41FA5}">
                      <a16:colId xmlns:a16="http://schemas.microsoft.com/office/drawing/2014/main" val="1920043294"/>
                    </a:ext>
                  </a:extLst>
                </a:gridCol>
                <a:gridCol w="1896412">
                  <a:extLst>
                    <a:ext uri="{9D8B030D-6E8A-4147-A177-3AD203B41FA5}">
                      <a16:colId xmlns:a16="http://schemas.microsoft.com/office/drawing/2014/main" val="3714452492"/>
                    </a:ext>
                  </a:extLst>
                </a:gridCol>
                <a:gridCol w="1896412">
                  <a:extLst>
                    <a:ext uri="{9D8B030D-6E8A-4147-A177-3AD203B41FA5}">
                      <a16:colId xmlns:a16="http://schemas.microsoft.com/office/drawing/2014/main" val="2522082536"/>
                    </a:ext>
                  </a:extLst>
                </a:gridCol>
                <a:gridCol w="2476830">
                  <a:extLst>
                    <a:ext uri="{9D8B030D-6E8A-4147-A177-3AD203B41FA5}">
                      <a16:colId xmlns:a16="http://schemas.microsoft.com/office/drawing/2014/main" val="3595330350"/>
                    </a:ext>
                  </a:extLst>
                </a:gridCol>
              </a:tblGrid>
              <a:tr h="858819">
                <a:tc>
                  <a:txBody>
                    <a:bodyPr/>
                    <a:lstStyle/>
                    <a:p>
                      <a:pPr marL="0" marR="0" algn="ctr">
                        <a:lnSpc>
                          <a:spcPts val="1300"/>
                        </a:lnSpc>
                        <a:spcBef>
                          <a:spcPts val="0"/>
                        </a:spcBef>
                        <a:spcAft>
                          <a:spcPts val="300"/>
                        </a:spcAft>
                      </a:pPr>
                      <a:endParaRPr lang="en-US" sz="1600" dirty="0">
                        <a:solidFill>
                          <a:srgbClr val="0000FF"/>
                        </a:solidFill>
                        <a:effectLst/>
                      </a:endParaRPr>
                    </a:p>
                    <a:p>
                      <a:pPr marL="0" marR="0" algn="ctr">
                        <a:lnSpc>
                          <a:spcPts val="1300"/>
                        </a:lnSpc>
                        <a:spcBef>
                          <a:spcPts val="0"/>
                        </a:spcBef>
                        <a:spcAft>
                          <a:spcPts val="300"/>
                        </a:spcAft>
                      </a:pPr>
                      <a:r>
                        <a:rPr lang="en-US" sz="1600" dirty="0">
                          <a:solidFill>
                            <a:srgbClr val="0000FF"/>
                          </a:solidFill>
                          <a:effectLst/>
                        </a:rPr>
                        <a:t>Source Sector</a:t>
                      </a:r>
                      <a:endParaRPr lang="en-US"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tc>
                <a:tc>
                  <a:txBody>
                    <a:bodyPr/>
                    <a:lstStyle/>
                    <a:p>
                      <a:pPr marL="0" marR="0" algn="ctr">
                        <a:lnSpc>
                          <a:spcPts val="1300"/>
                        </a:lnSpc>
                        <a:spcBef>
                          <a:spcPts val="0"/>
                        </a:spcBef>
                        <a:spcAft>
                          <a:spcPts val="0"/>
                        </a:spcAft>
                      </a:pPr>
                      <a:endParaRPr lang="en-US" sz="1600" dirty="0">
                        <a:solidFill>
                          <a:srgbClr val="0000FF"/>
                        </a:solidFill>
                        <a:effectLst/>
                      </a:endParaRPr>
                    </a:p>
                    <a:p>
                      <a:pPr marL="0" marR="0" algn="ctr">
                        <a:lnSpc>
                          <a:spcPts val="1300"/>
                        </a:lnSpc>
                        <a:spcBef>
                          <a:spcPts val="0"/>
                        </a:spcBef>
                        <a:spcAft>
                          <a:spcPts val="600"/>
                        </a:spcAft>
                      </a:pPr>
                      <a:r>
                        <a:rPr lang="en-US" sz="1600" dirty="0">
                          <a:solidFill>
                            <a:srgbClr val="0000FF"/>
                          </a:solidFill>
                          <a:effectLst/>
                        </a:rPr>
                        <a:t>Representative</a:t>
                      </a:r>
                    </a:p>
                    <a:p>
                      <a:pPr marL="0" marR="0" algn="ctr">
                        <a:lnSpc>
                          <a:spcPts val="1300"/>
                        </a:lnSpc>
                        <a:spcBef>
                          <a:spcPts val="0"/>
                        </a:spcBef>
                        <a:spcAft>
                          <a:spcPts val="300"/>
                        </a:spcAft>
                      </a:pPr>
                      <a:r>
                        <a:rPr lang="en-US" sz="1600" dirty="0">
                          <a:solidFill>
                            <a:srgbClr val="0000FF"/>
                          </a:solidFill>
                          <a:effectLst/>
                        </a:rPr>
                        <a:t>Baseline</a:t>
                      </a:r>
                      <a:endParaRPr lang="en-US"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tc>
                <a:tc>
                  <a:txBody>
                    <a:bodyPr/>
                    <a:lstStyle/>
                    <a:p>
                      <a:pPr marL="0" marR="0" algn="ctr">
                        <a:lnSpc>
                          <a:spcPts val="1300"/>
                        </a:lnSpc>
                        <a:spcBef>
                          <a:spcPts val="0"/>
                        </a:spcBef>
                        <a:spcAft>
                          <a:spcPts val="300"/>
                        </a:spcAft>
                      </a:pPr>
                      <a:endParaRPr lang="en-US" sz="1600" dirty="0">
                        <a:solidFill>
                          <a:srgbClr val="0000FF"/>
                        </a:solidFill>
                        <a:effectLst/>
                      </a:endParaRPr>
                    </a:p>
                    <a:p>
                      <a:pPr marL="0" marR="0" algn="ctr">
                        <a:lnSpc>
                          <a:spcPts val="1300"/>
                        </a:lnSpc>
                        <a:spcBef>
                          <a:spcPts val="0"/>
                        </a:spcBef>
                        <a:spcAft>
                          <a:spcPts val="300"/>
                        </a:spcAft>
                      </a:pPr>
                      <a:r>
                        <a:rPr lang="en-US" sz="1600" dirty="0">
                          <a:solidFill>
                            <a:srgbClr val="0000FF"/>
                          </a:solidFill>
                          <a:effectLst/>
                        </a:rPr>
                        <a:t>2028 OTB</a:t>
                      </a:r>
                      <a:endParaRPr lang="en-US"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tc>
                <a:tc>
                  <a:txBody>
                    <a:bodyPr/>
                    <a:lstStyle/>
                    <a:p>
                      <a:pPr marL="0" marR="0" algn="ctr">
                        <a:lnSpc>
                          <a:spcPts val="1300"/>
                        </a:lnSpc>
                        <a:spcBef>
                          <a:spcPts val="0"/>
                        </a:spcBef>
                        <a:spcAft>
                          <a:spcPts val="300"/>
                        </a:spcAft>
                      </a:pPr>
                      <a:endParaRPr lang="en-US" sz="1600" dirty="0">
                        <a:solidFill>
                          <a:srgbClr val="0000FF"/>
                        </a:solidFill>
                        <a:effectLst/>
                      </a:endParaRPr>
                    </a:p>
                    <a:p>
                      <a:pPr marL="0" marR="0" algn="ctr">
                        <a:lnSpc>
                          <a:spcPts val="1300"/>
                        </a:lnSpc>
                        <a:spcBef>
                          <a:spcPts val="0"/>
                        </a:spcBef>
                        <a:spcAft>
                          <a:spcPts val="600"/>
                        </a:spcAft>
                      </a:pPr>
                      <a:r>
                        <a:rPr lang="en-US" sz="1600" dirty="0">
                          <a:solidFill>
                            <a:srgbClr val="0000FF"/>
                          </a:solidFill>
                          <a:effectLst/>
                        </a:rPr>
                        <a:t>2028 SMOKE</a:t>
                      </a:r>
                    </a:p>
                    <a:p>
                      <a:pPr marL="0" marR="0" algn="ctr">
                        <a:lnSpc>
                          <a:spcPts val="1300"/>
                        </a:lnSpc>
                        <a:spcBef>
                          <a:spcPts val="0"/>
                        </a:spcBef>
                        <a:spcAft>
                          <a:spcPts val="600"/>
                        </a:spcAft>
                      </a:pPr>
                      <a:r>
                        <a:rPr lang="en-US" sz="1600" dirty="0">
                          <a:solidFill>
                            <a:srgbClr val="0000FF"/>
                          </a:solidFill>
                          <a:effectLst/>
                        </a:rPr>
                        <a:t>Required?</a:t>
                      </a:r>
                      <a:endParaRPr lang="en-US" sz="16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tc>
                <a:extLst>
                  <a:ext uri="{0D108BD9-81ED-4DB2-BD59-A6C34878D82A}">
                    <a16:rowId xmlns:a16="http://schemas.microsoft.com/office/drawing/2014/main" val="914630915"/>
                  </a:ext>
                </a:extLst>
              </a:tr>
              <a:tr h="376858">
                <a:tc>
                  <a:txBody>
                    <a:bodyPr/>
                    <a:lstStyle/>
                    <a:p>
                      <a:pPr marL="0" marR="0">
                        <a:lnSpc>
                          <a:spcPts val="1300"/>
                        </a:lnSpc>
                        <a:spcBef>
                          <a:spcPts val="0"/>
                        </a:spcBef>
                        <a:spcAft>
                          <a:spcPts val="300"/>
                        </a:spcAft>
                      </a:pPr>
                      <a:r>
                        <a:rPr lang="en-US" sz="1400" dirty="0">
                          <a:solidFill>
                            <a:srgbClr val="0000FF"/>
                          </a:solidFill>
                          <a:effectLst/>
                        </a:rPr>
                        <a:t>WRAP Fossil EGU w/ CEM</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WRAP-RB-EGU</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WRAP-2028-EGU</a:t>
                      </a:r>
                      <a:r>
                        <a:rPr lang="en-US" sz="1400" baseline="30000" dirty="0">
                          <a:effectLst/>
                        </a:rPr>
                        <a:t>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Yes-Ramboll (T4.2)</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extLst>
                  <a:ext uri="{0D108BD9-81ED-4DB2-BD59-A6C34878D82A}">
                    <a16:rowId xmlns:a16="http://schemas.microsoft.com/office/drawing/2014/main" val="1404961581"/>
                  </a:ext>
                </a:extLst>
              </a:tr>
              <a:tr h="376858">
                <a:tc>
                  <a:txBody>
                    <a:bodyPr/>
                    <a:lstStyle/>
                    <a:p>
                      <a:pPr marL="0" marR="0">
                        <a:lnSpc>
                          <a:spcPts val="1300"/>
                        </a:lnSpc>
                        <a:spcBef>
                          <a:spcPts val="0"/>
                        </a:spcBef>
                        <a:spcAft>
                          <a:spcPts val="300"/>
                        </a:spcAft>
                      </a:pPr>
                      <a:r>
                        <a:rPr lang="en-US" sz="1400" dirty="0">
                          <a:solidFill>
                            <a:srgbClr val="0000FF"/>
                          </a:solidFill>
                          <a:effectLst/>
                        </a:rPr>
                        <a:t>WRAP Fossil EGU w/o CEM</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WRAP-RB-EGU</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WRAP-2028-EGU</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Yes-Ramboll (T4.2)</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extLst>
                  <a:ext uri="{0D108BD9-81ED-4DB2-BD59-A6C34878D82A}">
                    <a16:rowId xmlns:a16="http://schemas.microsoft.com/office/drawing/2014/main" val="3062828359"/>
                  </a:ext>
                </a:extLst>
              </a:tr>
              <a:tr h="376858">
                <a:tc>
                  <a:txBody>
                    <a:bodyPr/>
                    <a:lstStyle/>
                    <a:p>
                      <a:pPr marL="0" marR="0">
                        <a:lnSpc>
                          <a:spcPts val="1300"/>
                        </a:lnSpc>
                        <a:spcBef>
                          <a:spcPts val="0"/>
                        </a:spcBef>
                        <a:spcAft>
                          <a:spcPts val="300"/>
                        </a:spcAft>
                      </a:pPr>
                      <a:r>
                        <a:rPr lang="en-US" sz="1400" dirty="0">
                          <a:solidFill>
                            <a:srgbClr val="0000FF"/>
                          </a:solidFill>
                          <a:effectLst/>
                        </a:rPr>
                        <a:t>WRAP Non-Fossil EGU</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EPA-2016v1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EPA-2028v1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Yes-Ramboll (T4.2)</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extLst>
                  <a:ext uri="{0D108BD9-81ED-4DB2-BD59-A6C34878D82A}">
                    <a16:rowId xmlns:a16="http://schemas.microsoft.com/office/drawing/2014/main" val="2481649511"/>
                  </a:ext>
                </a:extLst>
              </a:tr>
              <a:tr h="376858">
                <a:tc>
                  <a:txBody>
                    <a:bodyPr/>
                    <a:lstStyle/>
                    <a:p>
                      <a:pPr marL="0" marR="0">
                        <a:lnSpc>
                          <a:spcPts val="1300"/>
                        </a:lnSpc>
                        <a:spcBef>
                          <a:spcPts val="0"/>
                        </a:spcBef>
                        <a:spcAft>
                          <a:spcPts val="300"/>
                        </a:spcAft>
                      </a:pPr>
                      <a:r>
                        <a:rPr lang="en-US" sz="1400" dirty="0">
                          <a:solidFill>
                            <a:srgbClr val="0000FF"/>
                          </a:solidFill>
                          <a:effectLst/>
                        </a:rPr>
                        <a:t>Non-WRAP EGU</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EPA-2016v1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EPA-2028v1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tc>
                  <a:txBody>
                    <a:bodyPr/>
                    <a:lstStyle/>
                    <a:p>
                      <a:pPr marL="0" marR="0" algn="ctr">
                        <a:lnSpc>
                          <a:spcPts val="1300"/>
                        </a:lnSpc>
                        <a:spcBef>
                          <a:spcPts val="0"/>
                        </a:spcBef>
                        <a:spcAft>
                          <a:spcPts val="300"/>
                        </a:spcAft>
                      </a:pPr>
                      <a:r>
                        <a:rPr lang="en-US" sz="1400" dirty="0">
                          <a:effectLst/>
                        </a:rPr>
                        <a:t>No (EPA Platform)</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1994" marR="11994" marT="0" marB="0" anchor="ctr"/>
                </a:tc>
                <a:extLst>
                  <a:ext uri="{0D108BD9-81ED-4DB2-BD59-A6C34878D82A}">
                    <a16:rowId xmlns:a16="http://schemas.microsoft.com/office/drawing/2014/main" val="1761182164"/>
                  </a:ext>
                </a:extLst>
              </a:tr>
            </a:tbl>
          </a:graphicData>
        </a:graphic>
      </p:graphicFrame>
      <p:sp>
        <p:nvSpPr>
          <p:cNvPr id="7" name="Content Placeholder 6">
            <a:extLst>
              <a:ext uri="{FF2B5EF4-FFF2-40B4-BE49-F238E27FC236}">
                <a16:creationId xmlns:a16="http://schemas.microsoft.com/office/drawing/2014/main" id="{37D843E1-055F-4EF0-B989-D00123F15A30}"/>
              </a:ext>
            </a:extLst>
          </p:cNvPr>
          <p:cNvSpPr>
            <a:spLocks noGrp="1"/>
          </p:cNvSpPr>
          <p:nvPr>
            <p:ph sz="quarter" idx="16"/>
          </p:nvPr>
        </p:nvSpPr>
        <p:spPr>
          <a:xfrm>
            <a:off x="798512" y="1561382"/>
            <a:ext cx="10588625" cy="2449902"/>
          </a:xfrm>
        </p:spPr>
        <p:txBody>
          <a:bodyPr/>
          <a:lstStyle/>
          <a:p>
            <a:r>
              <a:rPr lang="en-US" dirty="0"/>
              <a:t>WRAP Fossil-Fuel EGUs with CEM (CAMD)  and w/o CEM data from WRAP EGU Emissions Analysis Project (CNEE) [WRAP-EB_EGU &amp; WRAP-2028-EGU]</a:t>
            </a:r>
          </a:p>
          <a:p>
            <a:r>
              <a:rPr lang="en-US" dirty="0"/>
              <a:t>WRAP Non-Fossil-Fuel EGUS from EPA-2016v1 (RB) and EPA-2028v1 (2028)</a:t>
            </a:r>
          </a:p>
          <a:p>
            <a:r>
              <a:rPr lang="en-US" dirty="0"/>
              <a:t>EGU from non-WRAP states from EPA-2016v1 (RB) and EPA-2028v1 (2028)</a:t>
            </a:r>
          </a:p>
        </p:txBody>
      </p:sp>
      <p:sp>
        <p:nvSpPr>
          <p:cNvPr id="4" name="Slide Number Placeholder 3">
            <a:extLst>
              <a:ext uri="{FF2B5EF4-FFF2-40B4-BE49-F238E27FC236}">
                <a16:creationId xmlns:a16="http://schemas.microsoft.com/office/drawing/2014/main" id="{C8FE3D14-647C-4A66-92AC-ABAB7753A325}"/>
              </a:ext>
            </a:extLst>
          </p:cNvPr>
          <p:cNvSpPr>
            <a:spLocks noGrp="1"/>
          </p:cNvSpPr>
          <p:nvPr>
            <p:ph type="sldNum" sz="quarter" idx="10"/>
          </p:nvPr>
        </p:nvSpPr>
        <p:spPr/>
        <p:txBody>
          <a:bodyPr/>
          <a:lstStyle/>
          <a:p>
            <a:fld id="{31421AFA-3AE7-4CEA-BC9B-447859BED57B}" type="slidenum">
              <a:rPr lang="en-GB" smtClean="0"/>
              <a:pPr/>
              <a:t>21</a:t>
            </a:fld>
            <a:endParaRPr lang="en-GB" dirty="0"/>
          </a:p>
        </p:txBody>
      </p:sp>
    </p:spTree>
    <p:extLst>
      <p:ext uri="{BB962C8B-B14F-4D97-AF65-F5344CB8AC3E}">
        <p14:creationId xmlns:p14="http://schemas.microsoft.com/office/powerpoint/2010/main" val="90011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F6E8-4FF4-4552-BE4D-30C7142548DE}"/>
              </a:ext>
            </a:extLst>
          </p:cNvPr>
          <p:cNvSpPr>
            <a:spLocks noGrp="1"/>
          </p:cNvSpPr>
          <p:nvPr>
            <p:ph type="title"/>
          </p:nvPr>
        </p:nvSpPr>
        <p:spPr/>
        <p:txBody>
          <a:bodyPr/>
          <a:lstStyle/>
          <a:p>
            <a:r>
              <a:rPr lang="en-US" dirty="0"/>
              <a:t>R</a:t>
            </a:r>
            <a:r>
              <a:rPr lang="en-US" cap="none" dirty="0"/>
              <a:t>ep</a:t>
            </a:r>
            <a:r>
              <a:rPr lang="en-US" dirty="0"/>
              <a:t>B</a:t>
            </a:r>
            <a:r>
              <a:rPr lang="en-US" cap="none" dirty="0"/>
              <a:t>ase</a:t>
            </a:r>
            <a:r>
              <a:rPr lang="en-US" dirty="0"/>
              <a:t> and 2028 Oil and Gas and Non-EGU Point</a:t>
            </a:r>
          </a:p>
        </p:txBody>
      </p:sp>
      <p:graphicFrame>
        <p:nvGraphicFramePr>
          <p:cNvPr id="6" name="Content Placeholder 5">
            <a:extLst>
              <a:ext uri="{FF2B5EF4-FFF2-40B4-BE49-F238E27FC236}">
                <a16:creationId xmlns:a16="http://schemas.microsoft.com/office/drawing/2014/main" id="{B61893F3-5AE2-4049-AA98-5F060DFD6D99}"/>
              </a:ext>
            </a:extLst>
          </p:cNvPr>
          <p:cNvGraphicFramePr>
            <a:graphicFrameLocks noGrp="1"/>
          </p:cNvGraphicFramePr>
          <p:nvPr>
            <p:ph idx="12"/>
            <p:extLst>
              <p:ext uri="{D42A27DB-BD31-4B8C-83A1-F6EECF244321}">
                <p14:modId xmlns:p14="http://schemas.microsoft.com/office/powerpoint/2010/main" val="1509338391"/>
              </p:ext>
            </p:extLst>
          </p:nvPr>
        </p:nvGraphicFramePr>
        <p:xfrm>
          <a:off x="798512" y="3930648"/>
          <a:ext cx="8811315" cy="1927982"/>
        </p:xfrm>
        <a:graphic>
          <a:graphicData uri="http://schemas.openxmlformats.org/drawingml/2006/table">
            <a:tbl>
              <a:tblPr firstRow="1" firstCol="1" bandRow="1">
                <a:tableStyleId>{5C22544A-7EE6-4342-B048-85BDC9FD1C3A}</a:tableStyleId>
              </a:tblPr>
              <a:tblGrid>
                <a:gridCol w="2688036">
                  <a:extLst>
                    <a:ext uri="{9D8B030D-6E8A-4147-A177-3AD203B41FA5}">
                      <a16:colId xmlns:a16="http://schemas.microsoft.com/office/drawing/2014/main" val="849522280"/>
                    </a:ext>
                  </a:extLst>
                </a:gridCol>
                <a:gridCol w="1852138">
                  <a:extLst>
                    <a:ext uri="{9D8B030D-6E8A-4147-A177-3AD203B41FA5}">
                      <a16:colId xmlns:a16="http://schemas.microsoft.com/office/drawing/2014/main" val="1055770387"/>
                    </a:ext>
                  </a:extLst>
                </a:gridCol>
                <a:gridCol w="1933382">
                  <a:extLst>
                    <a:ext uri="{9D8B030D-6E8A-4147-A177-3AD203B41FA5}">
                      <a16:colId xmlns:a16="http://schemas.microsoft.com/office/drawing/2014/main" val="2728191436"/>
                    </a:ext>
                  </a:extLst>
                </a:gridCol>
                <a:gridCol w="2337759">
                  <a:extLst>
                    <a:ext uri="{9D8B030D-6E8A-4147-A177-3AD203B41FA5}">
                      <a16:colId xmlns:a16="http://schemas.microsoft.com/office/drawing/2014/main" val="2877639419"/>
                    </a:ext>
                  </a:extLst>
                </a:gridCol>
              </a:tblGrid>
              <a:tr h="603617">
                <a:tc>
                  <a:txBody>
                    <a:bodyPr/>
                    <a:lstStyle/>
                    <a:p>
                      <a:pPr marL="0" marR="0" algn="ctr">
                        <a:lnSpc>
                          <a:spcPts val="1300"/>
                        </a:lnSpc>
                        <a:spcBef>
                          <a:spcPts val="0"/>
                        </a:spcBef>
                        <a:spcAft>
                          <a:spcPts val="300"/>
                        </a:spcAft>
                      </a:pPr>
                      <a:r>
                        <a:rPr lang="en-US" sz="1400" dirty="0">
                          <a:solidFill>
                            <a:srgbClr val="0000FF"/>
                          </a:solidFill>
                          <a:effectLst/>
                        </a:rPr>
                        <a:t>Source Sector</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600"/>
                        </a:spcAft>
                      </a:pPr>
                      <a:r>
                        <a:rPr lang="en-US" sz="1400" dirty="0">
                          <a:solidFill>
                            <a:srgbClr val="0000FF"/>
                          </a:solidFill>
                          <a:effectLst/>
                        </a:rPr>
                        <a:t>Representative</a:t>
                      </a:r>
                    </a:p>
                    <a:p>
                      <a:pPr marL="0" marR="0" algn="ctr">
                        <a:lnSpc>
                          <a:spcPts val="1300"/>
                        </a:lnSpc>
                        <a:spcBef>
                          <a:spcPts val="0"/>
                        </a:spcBef>
                        <a:spcAft>
                          <a:spcPts val="300"/>
                        </a:spcAft>
                      </a:pPr>
                      <a:r>
                        <a:rPr lang="en-US" sz="1400" dirty="0">
                          <a:solidFill>
                            <a:srgbClr val="0000FF"/>
                          </a:solidFill>
                          <a:effectLst/>
                        </a:rPr>
                        <a:t>Baseline</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solidFill>
                            <a:srgbClr val="0000FF"/>
                          </a:solidFill>
                          <a:effectLst/>
                        </a:rPr>
                        <a:t>2028 OTB</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600"/>
                        </a:spcAft>
                      </a:pPr>
                      <a:r>
                        <a:rPr lang="en-US" sz="1400" dirty="0">
                          <a:solidFill>
                            <a:srgbClr val="0000FF"/>
                          </a:solidFill>
                          <a:effectLst/>
                        </a:rPr>
                        <a:t>2028 SMOKE</a:t>
                      </a:r>
                    </a:p>
                    <a:p>
                      <a:pPr marL="0" marR="0" algn="ctr">
                        <a:lnSpc>
                          <a:spcPts val="1300"/>
                        </a:lnSpc>
                        <a:spcBef>
                          <a:spcPts val="0"/>
                        </a:spcBef>
                        <a:spcAft>
                          <a:spcPts val="300"/>
                        </a:spcAft>
                      </a:pPr>
                      <a:r>
                        <a:rPr lang="en-US" sz="1400" dirty="0">
                          <a:solidFill>
                            <a:srgbClr val="0000FF"/>
                          </a:solidFill>
                          <a:effectLst/>
                        </a:rPr>
                        <a:t>Required?</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2502070422"/>
                  </a:ext>
                </a:extLst>
              </a:tr>
              <a:tr h="264873">
                <a:tc>
                  <a:txBody>
                    <a:bodyPr/>
                    <a:lstStyle/>
                    <a:p>
                      <a:pPr marL="0" marR="0">
                        <a:lnSpc>
                          <a:spcPts val="1300"/>
                        </a:lnSpc>
                        <a:spcBef>
                          <a:spcPts val="0"/>
                        </a:spcBef>
                        <a:spcAft>
                          <a:spcPts val="300"/>
                        </a:spcAft>
                      </a:pPr>
                      <a:r>
                        <a:rPr lang="en-US" sz="1400" dirty="0">
                          <a:solidFill>
                            <a:srgbClr val="0000FF"/>
                          </a:solidFill>
                          <a:effectLst/>
                        </a:rPr>
                        <a:t>O&amp;G WRAP O&amp;G States</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WRAP-RB-O&amp;G</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WRAP-2028-O&amp;G</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Yes-UNC (T4.3)</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3780731156"/>
                  </a:ext>
                </a:extLst>
              </a:tr>
              <a:tr h="264873">
                <a:tc>
                  <a:txBody>
                    <a:bodyPr/>
                    <a:lstStyle/>
                    <a:p>
                      <a:pPr marL="0" marR="0">
                        <a:lnSpc>
                          <a:spcPts val="1300"/>
                        </a:lnSpc>
                        <a:spcBef>
                          <a:spcPts val="0"/>
                        </a:spcBef>
                        <a:spcAft>
                          <a:spcPts val="300"/>
                        </a:spcAft>
                      </a:pPr>
                      <a:r>
                        <a:rPr lang="en-US" sz="1400" dirty="0">
                          <a:solidFill>
                            <a:srgbClr val="0000FF"/>
                          </a:solidFill>
                          <a:effectLst/>
                        </a:rPr>
                        <a:t>O&amp;G WRAP Other States</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EPA-2016v1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EPA-2028v1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Yes-UNC (T4.3)</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3620920121"/>
                  </a:ext>
                </a:extLst>
              </a:tr>
              <a:tr h="264873">
                <a:tc>
                  <a:txBody>
                    <a:bodyPr/>
                    <a:lstStyle/>
                    <a:p>
                      <a:pPr marL="0" marR="0">
                        <a:lnSpc>
                          <a:spcPts val="1300"/>
                        </a:lnSpc>
                        <a:spcBef>
                          <a:spcPts val="0"/>
                        </a:spcBef>
                        <a:spcAft>
                          <a:spcPts val="300"/>
                        </a:spcAft>
                      </a:pPr>
                      <a:r>
                        <a:rPr lang="en-US" sz="1400" dirty="0">
                          <a:solidFill>
                            <a:srgbClr val="0000FF"/>
                          </a:solidFill>
                          <a:effectLst/>
                        </a:rPr>
                        <a:t>O&amp;G non-WRAP States</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EPA-2016v1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EPA-2028v1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Yes-UNC (T4.3)</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2493944873"/>
                  </a:ext>
                </a:extLst>
              </a:tr>
              <a:tr h="264873">
                <a:tc>
                  <a:txBody>
                    <a:bodyPr/>
                    <a:lstStyle/>
                    <a:p>
                      <a:pPr marL="0" marR="0">
                        <a:lnSpc>
                          <a:spcPts val="1300"/>
                        </a:lnSpc>
                        <a:spcBef>
                          <a:spcPts val="0"/>
                        </a:spcBef>
                        <a:spcAft>
                          <a:spcPts val="300"/>
                        </a:spcAft>
                      </a:pPr>
                      <a:r>
                        <a:rPr lang="en-US" sz="1400" dirty="0">
                          <a:solidFill>
                            <a:srgbClr val="0000FF"/>
                          </a:solidFill>
                          <a:effectLst/>
                        </a:rPr>
                        <a:t>WRAP Non-EGU Point</a:t>
                      </a:r>
                      <a:r>
                        <a:rPr lang="en-US" sz="1400" baseline="30000" dirty="0">
                          <a:solidFill>
                            <a:srgbClr val="0000FF"/>
                          </a:solidFill>
                          <a:effectLst/>
                        </a:rPr>
                        <a:t>2</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EPA-2016v1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EPA-2028v1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Yes-Ramboll</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1854533795"/>
                  </a:ext>
                </a:extLst>
              </a:tr>
              <a:tr h="264873">
                <a:tc>
                  <a:txBody>
                    <a:bodyPr/>
                    <a:lstStyle/>
                    <a:p>
                      <a:pPr marL="0" marR="0">
                        <a:lnSpc>
                          <a:spcPts val="1300"/>
                        </a:lnSpc>
                        <a:spcBef>
                          <a:spcPts val="0"/>
                        </a:spcBef>
                        <a:spcAft>
                          <a:spcPts val="300"/>
                        </a:spcAft>
                      </a:pPr>
                      <a:r>
                        <a:rPr lang="en-US" sz="1400" dirty="0">
                          <a:solidFill>
                            <a:srgbClr val="0000FF"/>
                          </a:solidFill>
                          <a:effectLst/>
                        </a:rPr>
                        <a:t>Non-WRAP non-EGU Point</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EPA-2016v1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EPA-2028v1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Yes-Ramboll</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2709107271"/>
                  </a:ext>
                </a:extLst>
              </a:tr>
            </a:tbl>
          </a:graphicData>
        </a:graphic>
      </p:graphicFrame>
      <p:sp>
        <p:nvSpPr>
          <p:cNvPr id="4" name="Content Placeholder 3">
            <a:extLst>
              <a:ext uri="{FF2B5EF4-FFF2-40B4-BE49-F238E27FC236}">
                <a16:creationId xmlns:a16="http://schemas.microsoft.com/office/drawing/2014/main" id="{8C36CC34-2444-4C5A-96AB-9BAEF908C7E4}"/>
              </a:ext>
            </a:extLst>
          </p:cNvPr>
          <p:cNvSpPr>
            <a:spLocks noGrp="1"/>
          </p:cNvSpPr>
          <p:nvPr>
            <p:ph sz="quarter" idx="16"/>
          </p:nvPr>
        </p:nvSpPr>
        <p:spPr>
          <a:xfrm>
            <a:off x="543464" y="1201343"/>
            <a:ext cx="10843673" cy="1205427"/>
          </a:xfrm>
        </p:spPr>
        <p:txBody>
          <a:bodyPr/>
          <a:lstStyle/>
          <a:p>
            <a:r>
              <a:rPr lang="en-US" dirty="0"/>
              <a:t>O&amp;G in 7 of 8 O&amp;G WRAP states  (CO, MT, ND, NM, SD, UT, WY) from WRAP OGWG Study </a:t>
            </a:r>
          </a:p>
          <a:p>
            <a:pPr lvl="1">
              <a:buFont typeface="Courier New" panose="02070309020205020404" pitchFamily="49" charset="0"/>
              <a:buChar char="o"/>
            </a:pPr>
            <a:r>
              <a:rPr lang="en-US" dirty="0"/>
              <a:t>O&amp;G for CA (8</a:t>
            </a:r>
            <a:r>
              <a:rPr lang="en-US" baseline="30000" dirty="0"/>
              <a:t>th</a:t>
            </a:r>
            <a:r>
              <a:rPr lang="en-US" dirty="0"/>
              <a:t> WRAP state) from CARB</a:t>
            </a:r>
          </a:p>
          <a:p>
            <a:r>
              <a:rPr lang="en-US" dirty="0"/>
              <a:t>O&amp;G in remainder non-O&amp;G WRAP states from EPA 2016v1 platform</a:t>
            </a:r>
          </a:p>
          <a:p>
            <a:r>
              <a:rPr lang="en-US" dirty="0"/>
              <a:t>Non-EGU Point from EPA 2016v1 platform (EPA-2016v1 &amp; EPA-2028v1)</a:t>
            </a:r>
          </a:p>
          <a:p>
            <a:pPr lvl="1">
              <a:buFont typeface="Courier New" panose="02070309020205020404" pitchFamily="49" charset="0"/>
              <a:buChar char="o"/>
            </a:pPr>
            <a:r>
              <a:rPr lang="en-US" dirty="0"/>
              <a:t>WRAP state updates as available</a:t>
            </a:r>
          </a:p>
          <a:p>
            <a:pPr lvl="1">
              <a:buFont typeface="Courier New" panose="02070309020205020404" pitchFamily="49" charset="0"/>
              <a:buChar char="o"/>
            </a:pPr>
            <a:r>
              <a:rPr lang="en-US" dirty="0"/>
              <a:t>Consideration of using WRAP-2014v2 for both RB and 2028</a:t>
            </a:r>
          </a:p>
        </p:txBody>
      </p:sp>
      <p:sp>
        <p:nvSpPr>
          <p:cNvPr id="5" name="Slide Number Placeholder 4">
            <a:extLst>
              <a:ext uri="{FF2B5EF4-FFF2-40B4-BE49-F238E27FC236}">
                <a16:creationId xmlns:a16="http://schemas.microsoft.com/office/drawing/2014/main" id="{7E5910A2-7AE7-4521-B10B-C31780FB4C02}"/>
              </a:ext>
            </a:extLst>
          </p:cNvPr>
          <p:cNvSpPr>
            <a:spLocks noGrp="1"/>
          </p:cNvSpPr>
          <p:nvPr>
            <p:ph type="sldNum" sz="quarter" idx="10"/>
          </p:nvPr>
        </p:nvSpPr>
        <p:spPr/>
        <p:txBody>
          <a:bodyPr/>
          <a:lstStyle/>
          <a:p>
            <a:fld id="{31421AFA-3AE7-4CEA-BC9B-447859BED57B}" type="slidenum">
              <a:rPr lang="en-GB" smtClean="0"/>
              <a:pPr/>
              <a:t>22</a:t>
            </a:fld>
            <a:endParaRPr lang="en-GB" dirty="0"/>
          </a:p>
        </p:txBody>
      </p:sp>
    </p:spTree>
    <p:extLst>
      <p:ext uri="{BB962C8B-B14F-4D97-AF65-F5344CB8AC3E}">
        <p14:creationId xmlns:p14="http://schemas.microsoft.com/office/powerpoint/2010/main" val="3278324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93DCD-0D9E-4146-9AE9-EB4BA44DF337}"/>
              </a:ext>
            </a:extLst>
          </p:cNvPr>
          <p:cNvSpPr>
            <a:spLocks noGrp="1"/>
          </p:cNvSpPr>
          <p:nvPr>
            <p:ph type="title"/>
          </p:nvPr>
        </p:nvSpPr>
        <p:spPr/>
        <p:txBody>
          <a:bodyPr/>
          <a:lstStyle/>
          <a:p>
            <a:r>
              <a:rPr lang="en-US" dirty="0"/>
              <a:t>Mobile, Other (Non-POINT) and Mex/Can</a:t>
            </a:r>
          </a:p>
        </p:txBody>
      </p:sp>
      <p:graphicFrame>
        <p:nvGraphicFramePr>
          <p:cNvPr id="6" name="Content Placeholder 5">
            <a:extLst>
              <a:ext uri="{FF2B5EF4-FFF2-40B4-BE49-F238E27FC236}">
                <a16:creationId xmlns:a16="http://schemas.microsoft.com/office/drawing/2014/main" id="{7CD2CD70-E8E1-4ADC-BC54-1504B383E962}"/>
              </a:ext>
            </a:extLst>
          </p:cNvPr>
          <p:cNvGraphicFramePr>
            <a:graphicFrameLocks noGrp="1"/>
          </p:cNvGraphicFramePr>
          <p:nvPr>
            <p:ph idx="12"/>
            <p:extLst>
              <p:ext uri="{D42A27DB-BD31-4B8C-83A1-F6EECF244321}">
                <p14:modId xmlns:p14="http://schemas.microsoft.com/office/powerpoint/2010/main" val="2785534003"/>
              </p:ext>
            </p:extLst>
          </p:nvPr>
        </p:nvGraphicFramePr>
        <p:xfrm>
          <a:off x="914400" y="3597216"/>
          <a:ext cx="9295520" cy="2465608"/>
        </p:xfrm>
        <a:graphic>
          <a:graphicData uri="http://schemas.openxmlformats.org/drawingml/2006/table">
            <a:tbl>
              <a:tblPr firstRow="1" firstCol="1" bandRow="1">
                <a:tableStyleId>{5C22544A-7EE6-4342-B048-85BDC9FD1C3A}</a:tableStyleId>
              </a:tblPr>
              <a:tblGrid>
                <a:gridCol w="3001992">
                  <a:extLst>
                    <a:ext uri="{9D8B030D-6E8A-4147-A177-3AD203B41FA5}">
                      <a16:colId xmlns:a16="http://schemas.microsoft.com/office/drawing/2014/main" val="1670713836"/>
                    </a:ext>
                  </a:extLst>
                </a:gridCol>
                <a:gridCol w="1830975">
                  <a:extLst>
                    <a:ext uri="{9D8B030D-6E8A-4147-A177-3AD203B41FA5}">
                      <a16:colId xmlns:a16="http://schemas.microsoft.com/office/drawing/2014/main" val="2847025987"/>
                    </a:ext>
                  </a:extLst>
                </a:gridCol>
                <a:gridCol w="1935142">
                  <a:extLst>
                    <a:ext uri="{9D8B030D-6E8A-4147-A177-3AD203B41FA5}">
                      <a16:colId xmlns:a16="http://schemas.microsoft.com/office/drawing/2014/main" val="2774433044"/>
                    </a:ext>
                  </a:extLst>
                </a:gridCol>
                <a:gridCol w="2527411">
                  <a:extLst>
                    <a:ext uri="{9D8B030D-6E8A-4147-A177-3AD203B41FA5}">
                      <a16:colId xmlns:a16="http://schemas.microsoft.com/office/drawing/2014/main" val="2953661876"/>
                    </a:ext>
                  </a:extLst>
                </a:gridCol>
              </a:tblGrid>
              <a:tr h="663071">
                <a:tc>
                  <a:txBody>
                    <a:bodyPr/>
                    <a:lstStyle/>
                    <a:p>
                      <a:pPr marL="0" marR="0" algn="ctr">
                        <a:lnSpc>
                          <a:spcPts val="1300"/>
                        </a:lnSpc>
                        <a:spcBef>
                          <a:spcPts val="0"/>
                        </a:spcBef>
                        <a:spcAft>
                          <a:spcPts val="300"/>
                        </a:spcAft>
                      </a:pPr>
                      <a:r>
                        <a:rPr lang="en-US" sz="1400" dirty="0">
                          <a:solidFill>
                            <a:srgbClr val="0000FF"/>
                          </a:solidFill>
                          <a:effectLst/>
                        </a:rPr>
                        <a:t>Source Sector</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0"/>
                        </a:spcAft>
                      </a:pPr>
                      <a:r>
                        <a:rPr lang="en-US" sz="1400" dirty="0">
                          <a:solidFill>
                            <a:srgbClr val="0000FF"/>
                          </a:solidFill>
                          <a:effectLst/>
                        </a:rPr>
                        <a:t>Representative</a:t>
                      </a:r>
                    </a:p>
                    <a:p>
                      <a:pPr marL="0" marR="0" algn="ctr">
                        <a:lnSpc>
                          <a:spcPts val="1300"/>
                        </a:lnSpc>
                        <a:spcBef>
                          <a:spcPts val="0"/>
                        </a:spcBef>
                        <a:spcAft>
                          <a:spcPts val="300"/>
                        </a:spcAft>
                      </a:pPr>
                      <a:r>
                        <a:rPr lang="en-US" sz="1400" dirty="0">
                          <a:solidFill>
                            <a:srgbClr val="0000FF"/>
                          </a:solidFill>
                          <a:effectLst/>
                        </a:rPr>
                        <a:t>Baseline</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solidFill>
                            <a:srgbClr val="0000FF"/>
                          </a:solidFill>
                          <a:effectLst/>
                        </a:rPr>
                        <a:t>2028 OTB</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solidFill>
                            <a:srgbClr val="0000FF"/>
                          </a:solidFill>
                          <a:effectLst/>
                        </a:rPr>
                        <a:t>2028 SMOKE</a:t>
                      </a:r>
                    </a:p>
                    <a:p>
                      <a:pPr marL="0" marR="0" algn="ctr">
                        <a:lnSpc>
                          <a:spcPts val="1300"/>
                        </a:lnSpc>
                        <a:spcBef>
                          <a:spcPts val="0"/>
                        </a:spcBef>
                        <a:spcAft>
                          <a:spcPts val="300"/>
                        </a:spcAft>
                      </a:pPr>
                      <a:r>
                        <a:rPr lang="en-US" sz="1400" dirty="0">
                          <a:solidFill>
                            <a:srgbClr val="0000FF"/>
                          </a:solidFill>
                          <a:effectLst/>
                        </a:rPr>
                        <a:t>Required?</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783316504"/>
                  </a:ext>
                </a:extLst>
              </a:tr>
              <a:tr h="290962">
                <a:tc>
                  <a:txBody>
                    <a:bodyPr/>
                    <a:lstStyle/>
                    <a:p>
                      <a:pPr marL="0" marR="0">
                        <a:lnSpc>
                          <a:spcPts val="1300"/>
                        </a:lnSpc>
                        <a:spcBef>
                          <a:spcPts val="0"/>
                        </a:spcBef>
                        <a:spcAft>
                          <a:spcPts val="300"/>
                        </a:spcAft>
                      </a:pPr>
                      <a:r>
                        <a:rPr lang="en-US" sz="1400" dirty="0">
                          <a:solidFill>
                            <a:srgbClr val="0000FF"/>
                          </a:solidFill>
                          <a:effectLst/>
                        </a:rPr>
                        <a:t>On-Road Mobile 12WUS2</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WRAP-2014v2</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WRAP-2028-Mobile</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No (WRAP MS study)</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477109935"/>
                  </a:ext>
                </a:extLst>
              </a:tr>
              <a:tr h="290962">
                <a:tc>
                  <a:txBody>
                    <a:bodyPr/>
                    <a:lstStyle/>
                    <a:p>
                      <a:pPr marL="0" marR="0">
                        <a:lnSpc>
                          <a:spcPts val="1300"/>
                        </a:lnSpc>
                        <a:spcBef>
                          <a:spcPts val="0"/>
                        </a:spcBef>
                        <a:spcAft>
                          <a:spcPts val="300"/>
                        </a:spcAft>
                      </a:pPr>
                      <a:r>
                        <a:rPr lang="en-US" sz="1400" dirty="0">
                          <a:solidFill>
                            <a:srgbClr val="0000FF"/>
                          </a:solidFill>
                          <a:effectLst/>
                        </a:rPr>
                        <a:t>On-Road Mobile 36US</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EPA-2016v1</a:t>
                      </a:r>
                      <a:r>
                        <a:rPr lang="en-US" sz="1400" baseline="30000" dirty="0">
                          <a:effectLst/>
                        </a:rPr>
                        <a:t>4</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EPA-2028v1</a:t>
                      </a:r>
                      <a:r>
                        <a:rPr lang="en-US" sz="1400" baseline="30000" dirty="0">
                          <a:effectLst/>
                        </a:rPr>
                        <a:t>4</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No (EPA Platform)</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3255582257"/>
                  </a:ext>
                </a:extLst>
              </a:tr>
              <a:tr h="290962">
                <a:tc>
                  <a:txBody>
                    <a:bodyPr/>
                    <a:lstStyle/>
                    <a:p>
                      <a:pPr marL="0" marR="0">
                        <a:lnSpc>
                          <a:spcPts val="1300"/>
                        </a:lnSpc>
                        <a:spcBef>
                          <a:spcPts val="0"/>
                        </a:spcBef>
                        <a:spcAft>
                          <a:spcPts val="300"/>
                        </a:spcAft>
                      </a:pPr>
                      <a:r>
                        <a:rPr lang="en-US" sz="1400" dirty="0">
                          <a:solidFill>
                            <a:srgbClr val="0000FF"/>
                          </a:solidFill>
                          <a:effectLst/>
                        </a:rPr>
                        <a:t>Non-Road 12WUS2</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EPA-2016v1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WRAP-2028-Mobile</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No (WRAP MS study)</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3271272699"/>
                  </a:ext>
                </a:extLst>
              </a:tr>
              <a:tr h="290962">
                <a:tc>
                  <a:txBody>
                    <a:bodyPr/>
                    <a:lstStyle/>
                    <a:p>
                      <a:pPr marL="0" marR="0">
                        <a:lnSpc>
                          <a:spcPts val="1300"/>
                        </a:lnSpc>
                        <a:spcBef>
                          <a:spcPts val="0"/>
                        </a:spcBef>
                        <a:spcAft>
                          <a:spcPts val="300"/>
                        </a:spcAft>
                      </a:pPr>
                      <a:r>
                        <a:rPr lang="en-US" sz="1400" dirty="0">
                          <a:solidFill>
                            <a:srgbClr val="0000FF"/>
                          </a:solidFill>
                          <a:effectLst/>
                        </a:rPr>
                        <a:t>Non-Road non-WRAP 36US</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EPA-2016v1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EPA-2028v1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No</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3185155018"/>
                  </a:ext>
                </a:extLst>
              </a:tr>
              <a:tr h="290962">
                <a:tc>
                  <a:txBody>
                    <a:bodyPr/>
                    <a:lstStyle/>
                    <a:p>
                      <a:pPr marL="0" marR="0">
                        <a:lnSpc>
                          <a:spcPts val="1300"/>
                        </a:lnSpc>
                        <a:spcBef>
                          <a:spcPts val="0"/>
                        </a:spcBef>
                        <a:spcAft>
                          <a:spcPts val="300"/>
                        </a:spcAft>
                      </a:pPr>
                      <a:r>
                        <a:rPr lang="en-US" sz="1400" dirty="0">
                          <a:solidFill>
                            <a:srgbClr val="0000FF"/>
                          </a:solidFill>
                          <a:effectLst/>
                        </a:rPr>
                        <a:t>Other (Non-Point) 12WUS2</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EPA-2016v1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EPA-2028v1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Yes-UNC (T4.5)</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3594516875"/>
                  </a:ext>
                </a:extLst>
              </a:tr>
              <a:tr h="347727">
                <a:tc>
                  <a:txBody>
                    <a:bodyPr/>
                    <a:lstStyle/>
                    <a:p>
                      <a:pPr marL="0" marR="0">
                        <a:lnSpc>
                          <a:spcPts val="1300"/>
                        </a:lnSpc>
                        <a:spcBef>
                          <a:spcPts val="0"/>
                        </a:spcBef>
                        <a:spcAft>
                          <a:spcPts val="300"/>
                        </a:spcAft>
                      </a:pPr>
                      <a:r>
                        <a:rPr lang="en-US" sz="1400" dirty="0">
                          <a:solidFill>
                            <a:srgbClr val="0000FF"/>
                          </a:solidFill>
                          <a:effectLst/>
                        </a:rPr>
                        <a:t>Can/Mex/Offshore 12WUS2</a:t>
                      </a:r>
                      <a:endParaRPr lang="en-US" sz="1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EPA-2016v1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EPA-2028v1</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tc>
                  <a:txBody>
                    <a:bodyPr/>
                    <a:lstStyle/>
                    <a:p>
                      <a:pPr marL="0" marR="0" algn="ctr">
                        <a:lnSpc>
                          <a:spcPts val="1300"/>
                        </a:lnSpc>
                        <a:spcBef>
                          <a:spcPts val="0"/>
                        </a:spcBef>
                        <a:spcAft>
                          <a:spcPts val="300"/>
                        </a:spcAft>
                      </a:pPr>
                      <a:r>
                        <a:rPr lang="en-US" sz="1400" dirty="0">
                          <a:effectLst/>
                        </a:rPr>
                        <a:t>Yes-UNC (T4.6)</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16495" marR="16495" marT="0" marB="0" anchor="ctr"/>
                </a:tc>
                <a:extLst>
                  <a:ext uri="{0D108BD9-81ED-4DB2-BD59-A6C34878D82A}">
                    <a16:rowId xmlns:a16="http://schemas.microsoft.com/office/drawing/2014/main" val="2590827848"/>
                  </a:ext>
                </a:extLst>
              </a:tr>
            </a:tbl>
          </a:graphicData>
        </a:graphic>
      </p:graphicFrame>
      <p:sp>
        <p:nvSpPr>
          <p:cNvPr id="4" name="Content Placeholder 3">
            <a:extLst>
              <a:ext uri="{FF2B5EF4-FFF2-40B4-BE49-F238E27FC236}">
                <a16:creationId xmlns:a16="http://schemas.microsoft.com/office/drawing/2014/main" id="{186FDA6B-EBC4-4272-963F-A0216406F57F}"/>
              </a:ext>
            </a:extLst>
          </p:cNvPr>
          <p:cNvSpPr>
            <a:spLocks noGrp="1"/>
          </p:cNvSpPr>
          <p:nvPr>
            <p:ph sz="quarter" idx="16"/>
          </p:nvPr>
        </p:nvSpPr>
        <p:spPr>
          <a:xfrm>
            <a:off x="798512" y="1201343"/>
            <a:ext cx="10588625" cy="2068069"/>
          </a:xfrm>
        </p:spPr>
        <p:txBody>
          <a:bodyPr/>
          <a:lstStyle/>
          <a:p>
            <a:r>
              <a:rPr lang="en-US" dirty="0"/>
              <a:t>WRAP Mobile Study for on-road and non-road in 12WUS2 domain</a:t>
            </a:r>
          </a:p>
          <a:p>
            <a:pPr lvl="1">
              <a:buFont typeface="Courier New" panose="02070309020205020404" pitchFamily="49" charset="0"/>
              <a:buChar char="o"/>
            </a:pPr>
            <a:r>
              <a:rPr lang="en-US" dirty="0"/>
              <a:t>Includes SMOKE-MOVES with 2028 MOVES EF and 2014 WRF Met</a:t>
            </a:r>
          </a:p>
          <a:p>
            <a:r>
              <a:rPr lang="en-US" dirty="0"/>
              <a:t>For EUSA 36US domain, EPA 2016v1 and 2028v1 for RB and 2028</a:t>
            </a:r>
          </a:p>
          <a:p>
            <a:pPr lvl="1">
              <a:buFont typeface="Courier New" panose="02070309020205020404" pitchFamily="49" charset="0"/>
              <a:buChar char="o"/>
            </a:pPr>
            <a:r>
              <a:rPr lang="en-US" dirty="0"/>
              <a:t>Means using 2016 met-adjusted on-road mobile in EUSA with 2014 modeling platform</a:t>
            </a:r>
          </a:p>
          <a:p>
            <a:r>
              <a:rPr lang="en-US" dirty="0"/>
              <a:t>EPA 2016v1 and 2028v1 for Other (non-Point) and Mex/Can</a:t>
            </a:r>
          </a:p>
        </p:txBody>
      </p:sp>
      <p:sp>
        <p:nvSpPr>
          <p:cNvPr id="5" name="Slide Number Placeholder 4">
            <a:extLst>
              <a:ext uri="{FF2B5EF4-FFF2-40B4-BE49-F238E27FC236}">
                <a16:creationId xmlns:a16="http://schemas.microsoft.com/office/drawing/2014/main" id="{B161E07E-3485-44F2-AFBC-704462444451}"/>
              </a:ext>
            </a:extLst>
          </p:cNvPr>
          <p:cNvSpPr>
            <a:spLocks noGrp="1"/>
          </p:cNvSpPr>
          <p:nvPr>
            <p:ph type="sldNum" sz="quarter" idx="10"/>
          </p:nvPr>
        </p:nvSpPr>
        <p:spPr/>
        <p:txBody>
          <a:bodyPr/>
          <a:lstStyle/>
          <a:p>
            <a:fld id="{31421AFA-3AE7-4CEA-BC9B-447859BED57B}" type="slidenum">
              <a:rPr lang="en-GB" smtClean="0"/>
              <a:pPr/>
              <a:t>23</a:t>
            </a:fld>
            <a:endParaRPr lang="en-GB" dirty="0"/>
          </a:p>
        </p:txBody>
      </p:sp>
    </p:spTree>
    <p:extLst>
      <p:ext uri="{BB962C8B-B14F-4D97-AF65-F5344CB8AC3E}">
        <p14:creationId xmlns:p14="http://schemas.microsoft.com/office/powerpoint/2010/main" val="76994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B8CAD-882D-4776-BEE6-068B2D612FC0}"/>
              </a:ext>
            </a:extLst>
          </p:cNvPr>
          <p:cNvSpPr>
            <a:spLocks noGrp="1"/>
          </p:cNvSpPr>
          <p:nvPr>
            <p:ph type="title"/>
          </p:nvPr>
        </p:nvSpPr>
        <p:spPr/>
        <p:txBody>
          <a:bodyPr/>
          <a:lstStyle/>
          <a:p>
            <a:r>
              <a:rPr lang="en-US" dirty="0"/>
              <a:t>Task 6:  Verification of 2014v2 Platform on IWDW   </a:t>
            </a:r>
          </a:p>
        </p:txBody>
      </p:sp>
      <p:sp>
        <p:nvSpPr>
          <p:cNvPr id="6" name="Content Placeholder 5">
            <a:extLst>
              <a:ext uri="{FF2B5EF4-FFF2-40B4-BE49-F238E27FC236}">
                <a16:creationId xmlns:a16="http://schemas.microsoft.com/office/drawing/2014/main" id="{AF1B5BED-01A2-4B9A-97DC-8094B39F14B7}"/>
              </a:ext>
            </a:extLst>
          </p:cNvPr>
          <p:cNvSpPr>
            <a:spLocks noGrp="1"/>
          </p:cNvSpPr>
          <p:nvPr>
            <p:ph idx="1"/>
          </p:nvPr>
        </p:nvSpPr>
        <p:spPr>
          <a:xfrm>
            <a:off x="798512" y="1509623"/>
            <a:ext cx="10588625" cy="4198764"/>
          </a:xfrm>
        </p:spPr>
        <p:txBody>
          <a:bodyPr/>
          <a:lstStyle/>
          <a:p>
            <a:pPr marL="0" indent="0">
              <a:buNone/>
            </a:pPr>
            <a:r>
              <a:rPr lang="en-US" u="sng" dirty="0"/>
              <a:t>Objective</a:t>
            </a:r>
            <a:r>
              <a:rPr lang="en-US" dirty="0"/>
              <a:t>:  Test to verify/set-up of 2014v2 and subsequent modeling scenarios’ file data transfers to IWDW to be available for distribution.</a:t>
            </a:r>
          </a:p>
          <a:p>
            <a:pPr lvl="1"/>
            <a:r>
              <a:rPr lang="en-US" dirty="0"/>
              <a:t>Transfer of WRAP 2014v2 modeling files (and subsequent scenarios) to IWDW</a:t>
            </a:r>
          </a:p>
          <a:p>
            <a:pPr lvl="1"/>
            <a:r>
              <a:rPr lang="en-US" dirty="0"/>
              <a:t>IWDW set up server with sufficient memory and cores (24+) to replicate PGM modeling</a:t>
            </a:r>
          </a:p>
          <a:p>
            <a:pPr lvl="1"/>
            <a:r>
              <a:rPr lang="en-US" dirty="0"/>
              <a:t>Ramboll remotely accesses IWDW server and re-run PGM modeling form portions of modeling period</a:t>
            </a:r>
          </a:p>
          <a:p>
            <a:pPr lvl="1"/>
            <a:r>
              <a:rPr lang="en-US" dirty="0"/>
              <a:t>Compare results with PGM results from Ramboll Linux Farm to make sure achieves acceptable level of differences</a:t>
            </a:r>
          </a:p>
          <a:p>
            <a:pPr lvl="1"/>
            <a:r>
              <a:rPr lang="en-US" dirty="0"/>
              <a:t>Make available 2014v2 modeling platform files for distribution on the IWDW</a:t>
            </a:r>
          </a:p>
          <a:p>
            <a:pPr lvl="1"/>
            <a:endParaRPr lang="en-US" dirty="0"/>
          </a:p>
        </p:txBody>
      </p:sp>
      <p:sp>
        <p:nvSpPr>
          <p:cNvPr id="5" name="Slide Number Placeholder 4">
            <a:extLst>
              <a:ext uri="{FF2B5EF4-FFF2-40B4-BE49-F238E27FC236}">
                <a16:creationId xmlns:a16="http://schemas.microsoft.com/office/drawing/2014/main" id="{E0FFA9C4-8ECC-4B84-8ADD-F1A77A64CB6C}"/>
              </a:ext>
            </a:extLst>
          </p:cNvPr>
          <p:cNvSpPr>
            <a:spLocks noGrp="1"/>
          </p:cNvSpPr>
          <p:nvPr>
            <p:ph type="sldNum" sz="quarter" idx="10"/>
          </p:nvPr>
        </p:nvSpPr>
        <p:spPr/>
        <p:txBody>
          <a:bodyPr/>
          <a:lstStyle/>
          <a:p>
            <a:fld id="{31421AFA-3AE7-4CEA-BC9B-447859BED57B}" type="slidenum">
              <a:rPr lang="en-GB" smtClean="0"/>
              <a:pPr/>
              <a:t>24</a:t>
            </a:fld>
            <a:endParaRPr lang="en-GB" dirty="0"/>
          </a:p>
        </p:txBody>
      </p:sp>
    </p:spTree>
    <p:extLst>
      <p:ext uri="{BB962C8B-B14F-4D97-AF65-F5344CB8AC3E}">
        <p14:creationId xmlns:p14="http://schemas.microsoft.com/office/powerpoint/2010/main" val="3382865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3AEE-F32A-45BD-BE56-38BF936D1CA7}"/>
              </a:ext>
            </a:extLst>
          </p:cNvPr>
          <p:cNvSpPr>
            <a:spLocks noGrp="1"/>
          </p:cNvSpPr>
          <p:nvPr>
            <p:ph type="title"/>
          </p:nvPr>
        </p:nvSpPr>
        <p:spPr/>
        <p:txBody>
          <a:bodyPr/>
          <a:lstStyle/>
          <a:p>
            <a:r>
              <a:rPr lang="en-US" dirty="0"/>
              <a:t>Next steps:  WRAP 2014 Shake-out Phase IV SOW</a:t>
            </a:r>
          </a:p>
        </p:txBody>
      </p:sp>
      <p:sp>
        <p:nvSpPr>
          <p:cNvPr id="3" name="Content Placeholder 2">
            <a:extLst>
              <a:ext uri="{FF2B5EF4-FFF2-40B4-BE49-F238E27FC236}">
                <a16:creationId xmlns:a16="http://schemas.microsoft.com/office/drawing/2014/main" id="{93F63CA0-CCF7-4FE3-9CA5-583228BAFB2C}"/>
              </a:ext>
            </a:extLst>
          </p:cNvPr>
          <p:cNvSpPr>
            <a:spLocks noGrp="1"/>
          </p:cNvSpPr>
          <p:nvPr>
            <p:ph idx="1"/>
          </p:nvPr>
        </p:nvSpPr>
        <p:spPr>
          <a:xfrm>
            <a:off x="798512" y="1423358"/>
            <a:ext cx="10588625" cy="4285029"/>
          </a:xfrm>
        </p:spPr>
        <p:txBody>
          <a:bodyPr/>
          <a:lstStyle/>
          <a:p>
            <a:r>
              <a:rPr lang="en-US" sz="2400" dirty="0"/>
              <a:t>Update WRAP 2014 Shake-Out Phase IV Scope-of-Work (SOW)</a:t>
            </a:r>
          </a:p>
          <a:p>
            <a:pPr lvl="1">
              <a:buFont typeface="Courier New" panose="02070309020205020404" pitchFamily="49" charset="0"/>
              <a:buChar char="o"/>
            </a:pPr>
            <a:r>
              <a:rPr lang="en-US" sz="2000" dirty="0"/>
              <a:t>Refine SOW for 3 New Tasks:</a:t>
            </a:r>
          </a:p>
          <a:p>
            <a:pPr lvl="2">
              <a:buFont typeface="Wingdings" panose="05000000000000000000" pitchFamily="2" charset="2"/>
              <a:buChar char="§"/>
            </a:pPr>
            <a:r>
              <a:rPr lang="en-US" sz="1800" dirty="0"/>
              <a:t>Task 4:  Dynamic Evaluation Modeling</a:t>
            </a:r>
          </a:p>
          <a:p>
            <a:pPr lvl="2">
              <a:buFont typeface="Wingdings" panose="05000000000000000000" pitchFamily="2" charset="2"/>
              <a:buChar char="§"/>
            </a:pPr>
            <a:r>
              <a:rPr lang="en-US" sz="1800" dirty="0"/>
              <a:t>Task 5:  2028 OTB/OTW Emissions and CAMx Modeling</a:t>
            </a:r>
          </a:p>
          <a:p>
            <a:pPr lvl="2">
              <a:buFont typeface="Wingdings" panose="05000000000000000000" pitchFamily="2" charset="2"/>
              <a:buChar char="§"/>
            </a:pPr>
            <a:r>
              <a:rPr lang="en-US" sz="1800" dirty="0"/>
              <a:t>Task 6:  2014v2, RepBase and 2028OTB Verification on IWDW Servers and IWDW Support</a:t>
            </a:r>
          </a:p>
          <a:p>
            <a:pPr lvl="1">
              <a:buFont typeface="Courier New" panose="02070309020205020404" pitchFamily="49" charset="0"/>
              <a:buChar char="o"/>
            </a:pPr>
            <a:r>
              <a:rPr lang="en-US" sz="2000" dirty="0"/>
              <a:t>Add costs and schedule for WRAP Phase IV work effort</a:t>
            </a:r>
          </a:p>
        </p:txBody>
      </p:sp>
      <p:sp>
        <p:nvSpPr>
          <p:cNvPr id="4" name="Slide Number Placeholder 3">
            <a:extLst>
              <a:ext uri="{FF2B5EF4-FFF2-40B4-BE49-F238E27FC236}">
                <a16:creationId xmlns:a16="http://schemas.microsoft.com/office/drawing/2014/main" id="{F425F72D-FCC7-48E9-9298-0A400B0FF0BB}"/>
              </a:ext>
            </a:extLst>
          </p:cNvPr>
          <p:cNvSpPr>
            <a:spLocks noGrp="1"/>
          </p:cNvSpPr>
          <p:nvPr>
            <p:ph type="sldNum" sz="quarter" idx="10"/>
          </p:nvPr>
        </p:nvSpPr>
        <p:spPr/>
        <p:txBody>
          <a:bodyPr/>
          <a:lstStyle/>
          <a:p>
            <a:fld id="{31421AFA-3AE7-4CEA-BC9B-447859BED57B}" type="slidenum">
              <a:rPr lang="en-GB" smtClean="0"/>
              <a:pPr/>
              <a:t>25</a:t>
            </a:fld>
            <a:endParaRPr lang="en-GB" dirty="0"/>
          </a:p>
        </p:txBody>
      </p:sp>
    </p:spTree>
    <p:extLst>
      <p:ext uri="{BB962C8B-B14F-4D97-AF65-F5344CB8AC3E}">
        <p14:creationId xmlns:p14="http://schemas.microsoft.com/office/powerpoint/2010/main" val="844944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6EB9-FCE4-406D-A39B-2B5165053F7A}"/>
              </a:ext>
            </a:extLst>
          </p:cNvPr>
          <p:cNvSpPr>
            <a:spLocks noGrp="1"/>
          </p:cNvSpPr>
          <p:nvPr>
            <p:ph type="title"/>
          </p:nvPr>
        </p:nvSpPr>
        <p:spPr/>
        <p:txBody>
          <a:bodyPr/>
          <a:lstStyle/>
          <a:p>
            <a:r>
              <a:rPr lang="en-US" dirty="0"/>
              <a:t>WRAP 2014 Shake-Out Phase III and IV Schedule</a:t>
            </a:r>
          </a:p>
        </p:txBody>
      </p:sp>
      <p:sp>
        <p:nvSpPr>
          <p:cNvPr id="4" name="Slide Number Placeholder 3">
            <a:extLst>
              <a:ext uri="{FF2B5EF4-FFF2-40B4-BE49-F238E27FC236}">
                <a16:creationId xmlns:a16="http://schemas.microsoft.com/office/drawing/2014/main" id="{FCCC54A0-A63A-4CD4-AF48-87B97A371EFF}"/>
              </a:ext>
            </a:extLst>
          </p:cNvPr>
          <p:cNvSpPr>
            <a:spLocks noGrp="1"/>
          </p:cNvSpPr>
          <p:nvPr>
            <p:ph type="sldNum" sz="quarter" idx="10"/>
          </p:nvPr>
        </p:nvSpPr>
        <p:spPr/>
        <p:txBody>
          <a:bodyPr/>
          <a:lstStyle/>
          <a:p>
            <a:fld id="{31421AFA-3AE7-4CEA-BC9B-447859BED57B}" type="slidenum">
              <a:rPr lang="en-GB" smtClean="0"/>
              <a:pPr/>
              <a:t>26</a:t>
            </a:fld>
            <a:endParaRPr lang="en-GB" dirty="0"/>
          </a:p>
        </p:txBody>
      </p:sp>
      <p:pic>
        <p:nvPicPr>
          <p:cNvPr id="6" name="Picture 5">
            <a:extLst>
              <a:ext uri="{FF2B5EF4-FFF2-40B4-BE49-F238E27FC236}">
                <a16:creationId xmlns:a16="http://schemas.microsoft.com/office/drawing/2014/main" id="{16731462-BFDE-4FE8-9935-BC64CFDD471F}"/>
              </a:ext>
            </a:extLst>
          </p:cNvPr>
          <p:cNvPicPr>
            <a:picLocks noChangeAspect="1"/>
          </p:cNvPicPr>
          <p:nvPr/>
        </p:nvPicPr>
        <p:blipFill>
          <a:blip r:embed="rId2"/>
          <a:stretch>
            <a:fillRect/>
          </a:stretch>
        </p:blipFill>
        <p:spPr>
          <a:xfrm>
            <a:off x="1190134" y="1202400"/>
            <a:ext cx="9957035" cy="4865891"/>
          </a:xfrm>
          <a:prstGeom prst="rect">
            <a:avLst/>
          </a:prstGeom>
        </p:spPr>
      </p:pic>
    </p:spTree>
    <p:extLst>
      <p:ext uri="{BB962C8B-B14F-4D97-AF65-F5344CB8AC3E}">
        <p14:creationId xmlns:p14="http://schemas.microsoft.com/office/powerpoint/2010/main" val="247627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D6AC-6B80-4CEF-9612-EF9AF50C8C02}"/>
              </a:ext>
            </a:extLst>
          </p:cNvPr>
          <p:cNvSpPr>
            <a:spLocks noGrp="1"/>
          </p:cNvSpPr>
          <p:nvPr>
            <p:ph type="title"/>
          </p:nvPr>
        </p:nvSpPr>
        <p:spPr/>
        <p:txBody>
          <a:bodyPr/>
          <a:lstStyle/>
          <a:p>
            <a:r>
              <a:rPr lang="en-US" dirty="0"/>
              <a:t>2014</a:t>
            </a:r>
            <a:r>
              <a:rPr lang="en-US" cap="none" dirty="0"/>
              <a:t>v</a:t>
            </a:r>
            <a:r>
              <a:rPr lang="en-US" dirty="0"/>
              <a:t>1 Shake-out final configuration</a:t>
            </a:r>
          </a:p>
        </p:txBody>
      </p:sp>
      <p:sp>
        <p:nvSpPr>
          <p:cNvPr id="4" name="Slide Number Placeholder 3">
            <a:extLst>
              <a:ext uri="{FF2B5EF4-FFF2-40B4-BE49-F238E27FC236}">
                <a16:creationId xmlns:a16="http://schemas.microsoft.com/office/drawing/2014/main" id="{31E2C6F6-A189-438F-9E7A-2C1121319630}"/>
              </a:ext>
            </a:extLst>
          </p:cNvPr>
          <p:cNvSpPr>
            <a:spLocks noGrp="1"/>
          </p:cNvSpPr>
          <p:nvPr>
            <p:ph type="sldNum" sz="quarter" idx="10"/>
          </p:nvPr>
        </p:nvSpPr>
        <p:spPr/>
        <p:txBody>
          <a:bodyPr/>
          <a:lstStyle/>
          <a:p>
            <a:fld id="{31421AFA-3AE7-4CEA-BC9B-447859BED57B}" type="slidenum">
              <a:rPr lang="en-GB" smtClean="0"/>
              <a:pPr/>
              <a:t>3</a:t>
            </a:fld>
            <a:endParaRPr lang="en-GB" dirty="0"/>
          </a:p>
        </p:txBody>
      </p:sp>
      <p:sp>
        <p:nvSpPr>
          <p:cNvPr id="7" name="Content Placeholder 6">
            <a:extLst>
              <a:ext uri="{FF2B5EF4-FFF2-40B4-BE49-F238E27FC236}">
                <a16:creationId xmlns:a16="http://schemas.microsoft.com/office/drawing/2014/main" id="{1502AF54-1038-4738-ABBB-B32808F8AA2B}"/>
              </a:ext>
            </a:extLst>
          </p:cNvPr>
          <p:cNvSpPr>
            <a:spLocks noGrp="1"/>
          </p:cNvSpPr>
          <p:nvPr>
            <p:ph idx="1"/>
          </p:nvPr>
        </p:nvSpPr>
        <p:spPr>
          <a:xfrm>
            <a:off x="622852" y="1202400"/>
            <a:ext cx="6665844" cy="4571477"/>
          </a:xfrm>
        </p:spPr>
        <p:txBody>
          <a:bodyPr/>
          <a:lstStyle/>
          <a:p>
            <a:r>
              <a:rPr lang="en-US" dirty="0"/>
              <a:t>CAMx v6.5 and CMAQ v5.2.1 (April 2018 releases)</a:t>
            </a:r>
          </a:p>
          <a:p>
            <a:pPr>
              <a:spcAft>
                <a:spcPts val="600"/>
              </a:spcAft>
            </a:pPr>
            <a:r>
              <a:rPr lang="en-US" dirty="0"/>
              <a:t>WAQS WRF Meteorology -- 36US and 12-km 12WUS2 domains (one-way grid nesting)</a:t>
            </a:r>
          </a:p>
          <a:p>
            <a:pPr lvl="1">
              <a:buFont typeface="Courier New" panose="02070309020205020404" pitchFamily="49" charset="0"/>
              <a:buChar char="o"/>
            </a:pPr>
            <a:r>
              <a:rPr lang="en-US" dirty="0"/>
              <a:t>Better precipitation than EPA 12-km 12US2</a:t>
            </a:r>
          </a:p>
          <a:p>
            <a:r>
              <a:rPr lang="en-US" dirty="0"/>
              <a:t>25 vertical layers (collapse from WRF 36 layers)</a:t>
            </a:r>
          </a:p>
          <a:p>
            <a:pPr>
              <a:spcAft>
                <a:spcPts val="600"/>
              </a:spcAft>
            </a:pPr>
            <a:r>
              <a:rPr lang="en-US" dirty="0"/>
              <a:t>WRAP Shake-Out 2014v1 emissions</a:t>
            </a:r>
          </a:p>
          <a:p>
            <a:pPr lvl="1">
              <a:buFont typeface="Courier New" panose="02070309020205020404" pitchFamily="49" charset="0"/>
              <a:buChar char="o"/>
            </a:pPr>
            <a:r>
              <a:rPr lang="en-US" dirty="0"/>
              <a:t>2014NEIv2 with western state updates for Point/Non-Point</a:t>
            </a:r>
          </a:p>
          <a:p>
            <a:pPr>
              <a:spcAft>
                <a:spcPts val="600"/>
              </a:spcAft>
            </a:pPr>
            <a:r>
              <a:rPr lang="en-US" dirty="0"/>
              <a:t>BEIS biogenic emissions</a:t>
            </a:r>
          </a:p>
          <a:p>
            <a:pPr lvl="1">
              <a:spcAft>
                <a:spcPts val="600"/>
              </a:spcAft>
              <a:buFont typeface="Courier New" panose="02070309020205020404" pitchFamily="49" charset="0"/>
              <a:buChar char="o"/>
            </a:pPr>
            <a:r>
              <a:rPr lang="en-US" dirty="0"/>
              <a:t>Better OA model performance than MEGAN v3.0</a:t>
            </a:r>
          </a:p>
          <a:p>
            <a:pPr lvl="1">
              <a:buFont typeface="Courier New" panose="02070309020205020404" pitchFamily="49" charset="0"/>
              <a:buChar char="o"/>
            </a:pPr>
            <a:r>
              <a:rPr lang="en-US" dirty="0"/>
              <a:t>Some MPE issues in final 2014v1 annual runs </a:t>
            </a:r>
          </a:p>
          <a:p>
            <a:pPr>
              <a:spcAft>
                <a:spcPts val="600"/>
              </a:spcAft>
            </a:pPr>
            <a:r>
              <a:rPr lang="en-US" dirty="0"/>
              <a:t>Boundary Conditions based on EPA’s 2014 GEOS-Chem simulation with corrected volcano emissions for Jun/Jul3</a:t>
            </a:r>
          </a:p>
          <a:p>
            <a:pPr lvl="1">
              <a:buFont typeface="Courier New" panose="02070309020205020404" pitchFamily="49" charset="0"/>
              <a:buChar char="o"/>
            </a:pPr>
            <a:r>
              <a:rPr lang="en-US" dirty="0"/>
              <a:t>EPA GCBCs produced overstated ozone</a:t>
            </a:r>
          </a:p>
          <a:p>
            <a:pPr lvl="1"/>
            <a:endParaRPr lang="en-US" dirty="0"/>
          </a:p>
        </p:txBody>
      </p:sp>
      <p:pic>
        <p:nvPicPr>
          <p:cNvPr id="9" name="Picture 8">
            <a:extLst>
              <a:ext uri="{FF2B5EF4-FFF2-40B4-BE49-F238E27FC236}">
                <a16:creationId xmlns:a16="http://schemas.microsoft.com/office/drawing/2014/main" id="{884789EE-FA2F-4C62-852A-57A0AE3C51AB}"/>
              </a:ext>
            </a:extLst>
          </p:cNvPr>
          <p:cNvPicPr/>
          <p:nvPr/>
        </p:nvPicPr>
        <p:blipFill rotWithShape="1">
          <a:blip r:embed="rId2"/>
          <a:srcRect l="21698" t="12777" r="24514" b="55808"/>
          <a:stretch/>
        </p:blipFill>
        <p:spPr bwMode="auto">
          <a:xfrm>
            <a:off x="7144246" y="1352221"/>
            <a:ext cx="4690530" cy="3583764"/>
          </a:xfrm>
          <a:prstGeom prst="rect">
            <a:avLst/>
          </a:prstGeom>
          <a:ln>
            <a:noFill/>
          </a:ln>
          <a:extLst>
            <a:ext uri="{53640926-AAD7-44D8-BBD7-CCE9431645EC}">
              <a14:shadowObscured xmlns:a14="http://schemas.microsoft.com/office/drawing/2010/main"/>
            </a:ext>
          </a:extLst>
        </p:spPr>
      </p:pic>
      <p:sp>
        <p:nvSpPr>
          <p:cNvPr id="3" name="Multiplication Sign 2">
            <a:extLst>
              <a:ext uri="{FF2B5EF4-FFF2-40B4-BE49-F238E27FC236}">
                <a16:creationId xmlns:a16="http://schemas.microsoft.com/office/drawing/2014/main" id="{6C02A8C7-0FDA-4E48-BBD6-382A6E72A7CD}"/>
              </a:ext>
            </a:extLst>
          </p:cNvPr>
          <p:cNvSpPr/>
          <p:nvPr/>
        </p:nvSpPr>
        <p:spPr>
          <a:xfrm>
            <a:off x="10098157" y="2686903"/>
            <a:ext cx="914400" cy="914400"/>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256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3E52A-69E3-4421-A803-34E59E3B797C}"/>
              </a:ext>
            </a:extLst>
          </p:cNvPr>
          <p:cNvSpPr>
            <a:spLocks noGrp="1"/>
          </p:cNvSpPr>
          <p:nvPr>
            <p:ph type="title"/>
          </p:nvPr>
        </p:nvSpPr>
        <p:spPr/>
        <p:txBody>
          <a:bodyPr/>
          <a:lstStyle/>
          <a:p>
            <a:r>
              <a:rPr lang="en-US" dirty="0"/>
              <a:t>Current Phase III 2014 Shake-Out Tasks (Oct 31, 2019)</a:t>
            </a:r>
          </a:p>
        </p:txBody>
      </p:sp>
      <p:graphicFrame>
        <p:nvGraphicFramePr>
          <p:cNvPr id="4" name="Table 3">
            <a:extLst>
              <a:ext uri="{FF2B5EF4-FFF2-40B4-BE49-F238E27FC236}">
                <a16:creationId xmlns:a16="http://schemas.microsoft.com/office/drawing/2014/main" id="{BD476027-5F6A-4A12-A13D-BD838076F32D}"/>
              </a:ext>
            </a:extLst>
          </p:cNvPr>
          <p:cNvGraphicFramePr>
            <a:graphicFrameLocks noGrp="1"/>
          </p:cNvGraphicFramePr>
          <p:nvPr>
            <p:extLst>
              <p:ext uri="{D42A27DB-BD31-4B8C-83A1-F6EECF244321}">
                <p14:modId xmlns:p14="http://schemas.microsoft.com/office/powerpoint/2010/main" val="93644825"/>
              </p:ext>
            </p:extLst>
          </p:nvPr>
        </p:nvGraphicFramePr>
        <p:xfrm>
          <a:off x="1457739" y="1092232"/>
          <a:ext cx="8070574" cy="4920099"/>
        </p:xfrm>
        <a:graphic>
          <a:graphicData uri="http://schemas.openxmlformats.org/drawingml/2006/table">
            <a:tbl>
              <a:tblPr firstRow="1" firstCol="1" bandRow="1">
                <a:tableStyleId>{5C22544A-7EE6-4342-B048-85BDC9FD1C3A}</a:tableStyleId>
              </a:tblPr>
              <a:tblGrid>
                <a:gridCol w="1236981">
                  <a:extLst>
                    <a:ext uri="{9D8B030D-6E8A-4147-A177-3AD203B41FA5}">
                      <a16:colId xmlns:a16="http://schemas.microsoft.com/office/drawing/2014/main" val="580379859"/>
                    </a:ext>
                  </a:extLst>
                </a:gridCol>
                <a:gridCol w="6833593">
                  <a:extLst>
                    <a:ext uri="{9D8B030D-6E8A-4147-A177-3AD203B41FA5}">
                      <a16:colId xmlns:a16="http://schemas.microsoft.com/office/drawing/2014/main" val="1746334459"/>
                    </a:ext>
                  </a:extLst>
                </a:gridCol>
              </a:tblGrid>
              <a:tr h="326506">
                <a:tc>
                  <a:txBody>
                    <a:bodyPr/>
                    <a:lstStyle/>
                    <a:p>
                      <a:pPr marL="0" marR="0" algn="ctr">
                        <a:spcBef>
                          <a:spcPts val="0"/>
                        </a:spcBef>
                        <a:spcAft>
                          <a:spcPts val="0"/>
                        </a:spcAft>
                      </a:pPr>
                      <a:r>
                        <a:rPr lang="en-GB" sz="1800" dirty="0">
                          <a:solidFill>
                            <a:schemeClr val="tx1"/>
                          </a:solidFill>
                          <a:effectLst/>
                        </a:rPr>
                        <a:t>Task</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dirty="0">
                          <a:solidFill>
                            <a:schemeClr val="tx1"/>
                          </a:solidFill>
                          <a:effectLst/>
                        </a:rPr>
                        <a:t>Description</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7905297"/>
                  </a:ext>
                </a:extLst>
              </a:tr>
              <a:tr h="326506">
                <a:tc>
                  <a:txBody>
                    <a:bodyPr/>
                    <a:lstStyle/>
                    <a:p>
                      <a:pPr marL="0" marR="0" algn="ctr">
                        <a:spcBef>
                          <a:spcPts val="0"/>
                        </a:spcBef>
                        <a:spcAft>
                          <a:spcPts val="0"/>
                        </a:spcAft>
                      </a:pPr>
                      <a:r>
                        <a:rPr lang="en-GB" sz="1600" dirty="0">
                          <a:solidFill>
                            <a:schemeClr val="tx1"/>
                          </a:solidFill>
                          <a:effectLst/>
                        </a:rPr>
                        <a:t>1.1</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b="1" dirty="0">
                          <a:solidFill>
                            <a:srgbClr val="FF0000"/>
                          </a:solidFill>
                          <a:effectLst/>
                        </a:rPr>
                        <a:t>2014v1 Additional PGM Sensitivity Tests</a:t>
                      </a:r>
                      <a:endPar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2191135"/>
                  </a:ext>
                </a:extLst>
              </a:tr>
              <a:tr h="326506">
                <a:tc>
                  <a:txBody>
                    <a:bodyPr/>
                    <a:lstStyle/>
                    <a:p>
                      <a:pPr marL="0" marR="0" algn="ctr">
                        <a:spcBef>
                          <a:spcPts val="0"/>
                        </a:spcBef>
                        <a:spcAft>
                          <a:spcPts val="0"/>
                        </a:spcAft>
                      </a:pPr>
                      <a:r>
                        <a:rPr lang="en-GB" sz="1600" dirty="0">
                          <a:solidFill>
                            <a:schemeClr val="tx1"/>
                          </a:solidFill>
                          <a:effectLst/>
                        </a:rPr>
                        <a:t>1.2</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b="1" dirty="0">
                          <a:solidFill>
                            <a:srgbClr val="FF0000"/>
                          </a:solidFill>
                          <a:effectLst/>
                        </a:rPr>
                        <a:t>Revised 2014 GEOS-Chem Modeling</a:t>
                      </a:r>
                      <a:endPar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1753963"/>
                  </a:ext>
                </a:extLst>
              </a:tr>
              <a:tr h="326506">
                <a:tc>
                  <a:txBody>
                    <a:bodyPr/>
                    <a:lstStyle/>
                    <a:p>
                      <a:pPr marL="0" marR="0" algn="ctr">
                        <a:spcBef>
                          <a:spcPts val="0"/>
                        </a:spcBef>
                        <a:spcAft>
                          <a:spcPts val="0"/>
                        </a:spcAft>
                      </a:pPr>
                      <a:r>
                        <a:rPr lang="en-GB" sz="1600" dirty="0">
                          <a:solidFill>
                            <a:schemeClr val="tx1"/>
                          </a:solidFill>
                          <a:effectLst/>
                        </a:rPr>
                        <a:t>1.3</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b="1" dirty="0">
                          <a:solidFill>
                            <a:srgbClr val="FF0000"/>
                          </a:solidFill>
                          <a:effectLst/>
                        </a:rPr>
                        <a:t>2014v2 Emissions Modeling Updates</a:t>
                      </a:r>
                      <a:endPar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5164274"/>
                  </a:ext>
                </a:extLst>
              </a:tr>
              <a:tr h="326506">
                <a:tc>
                  <a:txBody>
                    <a:bodyPr/>
                    <a:lstStyle/>
                    <a:p>
                      <a:pPr marL="0" marR="0" algn="ctr">
                        <a:spcBef>
                          <a:spcPts val="0"/>
                        </a:spcBef>
                        <a:spcAft>
                          <a:spcPts val="0"/>
                        </a:spcAft>
                      </a:pPr>
                      <a:r>
                        <a:rPr lang="en-GB" sz="1600" dirty="0">
                          <a:solidFill>
                            <a:schemeClr val="tx1"/>
                          </a:solidFill>
                          <a:effectLst/>
                        </a:rPr>
                        <a:t>1.4</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b="1" dirty="0">
                          <a:solidFill>
                            <a:srgbClr val="FF0000"/>
                          </a:solidFill>
                          <a:effectLst/>
                        </a:rPr>
                        <a:t>Fire Plume Rise Sensitivity Modeling</a:t>
                      </a:r>
                      <a:endParaRPr lang="en-US"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9802726"/>
                  </a:ext>
                </a:extLst>
              </a:tr>
              <a:tr h="326506">
                <a:tc>
                  <a:txBody>
                    <a:bodyPr/>
                    <a:lstStyle/>
                    <a:p>
                      <a:pPr marL="0" marR="0" algn="ctr">
                        <a:spcBef>
                          <a:spcPts val="0"/>
                        </a:spcBef>
                        <a:spcAft>
                          <a:spcPts val="0"/>
                        </a:spcAft>
                      </a:pPr>
                      <a:r>
                        <a:rPr lang="en-GB" sz="1600" dirty="0">
                          <a:solidFill>
                            <a:schemeClr val="tx1"/>
                          </a:solidFill>
                          <a:effectLst/>
                        </a:rPr>
                        <a:t>1.5</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strike="sngStrike" dirty="0">
                          <a:effectLst/>
                        </a:rPr>
                        <a:t>Additional PGM Sensitivity Tests</a:t>
                      </a:r>
                      <a:endParaRPr lang="en-US" sz="1600" strike="sng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6821103"/>
                  </a:ext>
                </a:extLst>
              </a:tr>
              <a:tr h="336790">
                <a:tc>
                  <a:txBody>
                    <a:bodyPr/>
                    <a:lstStyle/>
                    <a:p>
                      <a:pPr marL="0" marR="0" algn="ctr">
                        <a:spcBef>
                          <a:spcPts val="0"/>
                        </a:spcBef>
                        <a:spcAft>
                          <a:spcPts val="0"/>
                        </a:spcAft>
                      </a:pPr>
                      <a:r>
                        <a:rPr lang="en-GB" sz="1600" dirty="0">
                          <a:solidFill>
                            <a:schemeClr val="tx1"/>
                          </a:solidFill>
                          <a:effectLst/>
                        </a:rPr>
                        <a:t>1.6</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b="1" dirty="0">
                          <a:solidFill>
                            <a:srgbClr val="FF9900"/>
                          </a:solidFill>
                          <a:effectLst/>
                        </a:rPr>
                        <a:t>Annual CMAQ/CAMx 2014v2 Shake-Out MPE</a:t>
                      </a:r>
                      <a:endParaRPr lang="en-US" sz="1600" b="1" dirty="0">
                        <a:solidFill>
                          <a:srgbClr val="FF99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5523610"/>
                  </a:ext>
                </a:extLst>
              </a:tr>
              <a:tr h="326506">
                <a:tc>
                  <a:txBody>
                    <a:bodyPr/>
                    <a:lstStyle/>
                    <a:p>
                      <a:pPr marL="0" marR="0" algn="ctr">
                        <a:spcBef>
                          <a:spcPts val="0"/>
                        </a:spcBef>
                        <a:spcAft>
                          <a:spcPts val="0"/>
                        </a:spcAft>
                      </a:pPr>
                      <a:r>
                        <a:rPr lang="en-GB" sz="1600" dirty="0">
                          <a:solidFill>
                            <a:schemeClr val="tx1"/>
                          </a:solidFill>
                          <a:effectLst/>
                        </a:rPr>
                        <a:t>1.7</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b="1" dirty="0">
                          <a:solidFill>
                            <a:srgbClr val="FF9900"/>
                          </a:solidFill>
                          <a:effectLst/>
                        </a:rPr>
                        <a:t>2014 GEOS-Chem/PGM NAT and ZROW </a:t>
                      </a:r>
                      <a:endParaRPr lang="en-US" sz="1600" b="1" dirty="0">
                        <a:solidFill>
                          <a:srgbClr val="FF99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0744428"/>
                  </a:ext>
                </a:extLst>
              </a:tr>
              <a:tr h="319539">
                <a:tc>
                  <a:txBody>
                    <a:bodyPr/>
                    <a:lstStyle/>
                    <a:p>
                      <a:pPr marL="0" marR="0" algn="ctr">
                        <a:spcBef>
                          <a:spcPts val="0"/>
                        </a:spcBef>
                        <a:spcAft>
                          <a:spcPts val="0"/>
                        </a:spcAft>
                      </a:pPr>
                      <a:r>
                        <a:rPr lang="en-GB" sz="1600" dirty="0">
                          <a:solidFill>
                            <a:schemeClr val="tx1"/>
                          </a:solidFill>
                          <a:effectLst/>
                        </a:rPr>
                        <a:t>1.8</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rPr>
                        <a:t>Anthropogenic/Natural PM Source Apportionment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9562371"/>
                  </a:ext>
                </a:extLst>
              </a:tr>
              <a:tr h="326506">
                <a:tc>
                  <a:txBody>
                    <a:bodyPr/>
                    <a:lstStyle/>
                    <a:p>
                      <a:pPr marL="0" marR="0" algn="ctr">
                        <a:spcBef>
                          <a:spcPts val="0"/>
                        </a:spcBef>
                        <a:spcAft>
                          <a:spcPts val="0"/>
                        </a:spcAft>
                      </a:pPr>
                      <a:r>
                        <a:rPr lang="en-GB" sz="1600" dirty="0">
                          <a:solidFill>
                            <a:schemeClr val="tx1"/>
                          </a:solidFill>
                          <a:effectLst/>
                        </a:rPr>
                        <a:t>2.1</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b="1" dirty="0">
                          <a:solidFill>
                            <a:srgbClr val="FF9900"/>
                          </a:solidFill>
                          <a:effectLst/>
                        </a:rPr>
                        <a:t>Representative Baseline EGU Profiles</a:t>
                      </a:r>
                      <a:endParaRPr lang="en-US" sz="1600" b="1" dirty="0">
                        <a:solidFill>
                          <a:srgbClr val="FF99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7072662"/>
                  </a:ext>
                </a:extLst>
              </a:tr>
              <a:tr h="369233">
                <a:tc>
                  <a:txBody>
                    <a:bodyPr/>
                    <a:lstStyle/>
                    <a:p>
                      <a:pPr marL="0" marR="0" algn="ctr">
                        <a:spcBef>
                          <a:spcPts val="0"/>
                        </a:spcBef>
                        <a:spcAft>
                          <a:spcPts val="0"/>
                        </a:spcAft>
                      </a:pPr>
                      <a:r>
                        <a:rPr lang="en-GB" sz="1600" dirty="0">
                          <a:solidFill>
                            <a:schemeClr val="tx1"/>
                          </a:solidFill>
                          <a:effectLst/>
                        </a:rPr>
                        <a:t>2.2</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rPr>
                        <a:t>Rep. Baseline SMOKE fire, O&amp;G and EGUs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2787017"/>
                  </a:ext>
                </a:extLst>
              </a:tr>
              <a:tr h="326506">
                <a:tc>
                  <a:txBody>
                    <a:bodyPr/>
                    <a:lstStyle/>
                    <a:p>
                      <a:pPr marL="0" marR="0" algn="ctr">
                        <a:spcBef>
                          <a:spcPts val="0"/>
                        </a:spcBef>
                        <a:spcAft>
                          <a:spcPts val="0"/>
                        </a:spcAft>
                      </a:pPr>
                      <a:r>
                        <a:rPr lang="en-GB" sz="1600" dirty="0">
                          <a:solidFill>
                            <a:schemeClr val="tx1"/>
                          </a:solidFill>
                          <a:effectLst/>
                        </a:rPr>
                        <a:t>2.3</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rPr>
                        <a:t>Rep. Baseline PGM Modeling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7439694"/>
                  </a:ext>
                </a:extLst>
              </a:tr>
              <a:tr h="302973">
                <a:tc>
                  <a:txBody>
                    <a:bodyPr/>
                    <a:lstStyle/>
                    <a:p>
                      <a:pPr marL="0" marR="0" algn="ctr">
                        <a:spcBef>
                          <a:spcPts val="0"/>
                        </a:spcBef>
                        <a:spcAft>
                          <a:spcPts val="0"/>
                        </a:spcAft>
                      </a:pPr>
                      <a:r>
                        <a:rPr lang="en-GB" sz="1600" dirty="0">
                          <a:solidFill>
                            <a:schemeClr val="tx1"/>
                          </a:solidFill>
                          <a:effectLst/>
                        </a:rPr>
                        <a:t>3.1</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b="1" dirty="0">
                          <a:solidFill>
                            <a:srgbClr val="FF9900"/>
                          </a:solidFill>
                          <a:effectLst/>
                        </a:rPr>
                        <a:t>Dynamic Model Evaluation Scoping Study</a:t>
                      </a:r>
                      <a:endParaRPr lang="en-US" sz="1600" b="1" dirty="0">
                        <a:solidFill>
                          <a:srgbClr val="FF99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8171382"/>
                  </a:ext>
                </a:extLst>
              </a:tr>
              <a:tr h="653010">
                <a:tc>
                  <a:txBody>
                    <a:bodyPr/>
                    <a:lstStyle/>
                    <a:p>
                      <a:pPr marL="0" marR="0" algn="ctr">
                        <a:spcBef>
                          <a:spcPts val="0"/>
                        </a:spcBef>
                        <a:spcAft>
                          <a:spcPts val="0"/>
                        </a:spcAft>
                      </a:pPr>
                      <a:r>
                        <a:rPr lang="en-GB" sz="1600" dirty="0">
                          <a:solidFill>
                            <a:schemeClr val="tx1"/>
                          </a:solidFill>
                          <a:effectLst/>
                        </a:rPr>
                        <a:t>5.1</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600" b="1" dirty="0">
                          <a:solidFill>
                            <a:srgbClr val="FF9900"/>
                          </a:solidFill>
                          <a:effectLst/>
                        </a:rPr>
                        <a:t>Management for Phase III Shake-Out Study </a:t>
                      </a:r>
                      <a:endParaRPr lang="en-US" sz="1600" b="1" dirty="0">
                        <a:solidFill>
                          <a:srgbClr val="FF99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668339"/>
                  </a:ext>
                </a:extLst>
              </a:tr>
            </a:tbl>
          </a:graphicData>
        </a:graphic>
      </p:graphicFrame>
      <p:sp>
        <p:nvSpPr>
          <p:cNvPr id="3" name="TextBox 2">
            <a:extLst>
              <a:ext uri="{FF2B5EF4-FFF2-40B4-BE49-F238E27FC236}">
                <a16:creationId xmlns:a16="http://schemas.microsoft.com/office/drawing/2014/main" id="{91DCCEC7-3CD9-4A02-B4B2-E45DD0881145}"/>
              </a:ext>
            </a:extLst>
          </p:cNvPr>
          <p:cNvSpPr txBox="1"/>
          <p:nvPr/>
        </p:nvSpPr>
        <p:spPr bwMode="auto">
          <a:xfrm>
            <a:off x="2842352" y="6114360"/>
            <a:ext cx="4847421"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spcAft>
                <a:spcPts val="0"/>
              </a:spcAft>
              <a:buClrTx/>
              <a:buSzTx/>
              <a:tabLst/>
            </a:pPr>
            <a:r>
              <a:rPr kumimoji="0" lang="en-US" sz="1800" b="1" i="0" u="none" strike="noStrike" kern="1200" cap="none" spc="0" normalizeH="0" baseline="0" noProof="0" dirty="0">
                <a:ln>
                  <a:noFill/>
                </a:ln>
                <a:solidFill>
                  <a:srgbClr val="FF3300"/>
                </a:solidFill>
                <a:effectLst/>
                <a:uLnTx/>
                <a:uFillTx/>
                <a:latin typeface="Verdana"/>
                <a:ea typeface="Verdana" pitchFamily="34" charset="0"/>
                <a:cs typeface="Verdana" pitchFamily="34" charset="0"/>
              </a:rPr>
              <a:t>Completed            </a:t>
            </a:r>
            <a:r>
              <a:rPr lang="en-US" b="1" spc="0" dirty="0">
                <a:solidFill>
                  <a:srgbClr val="FF9900"/>
                </a:solidFill>
              </a:rPr>
              <a:t>Partially Completed</a:t>
            </a:r>
            <a:endParaRPr kumimoji="0" lang="en-US" sz="1800" b="1" i="0" u="none" strike="noStrike" kern="1200" cap="none" spc="0" normalizeH="0" baseline="0" noProof="0" dirty="0">
              <a:ln>
                <a:noFill/>
              </a:ln>
              <a:solidFill>
                <a:srgbClr val="FF9900"/>
              </a:solidFill>
              <a:effectLst/>
              <a:uLnTx/>
              <a:uFillTx/>
            </a:endParaRPr>
          </a:p>
        </p:txBody>
      </p:sp>
      <p:sp>
        <p:nvSpPr>
          <p:cNvPr id="5" name="Slide Number Placeholder 4">
            <a:extLst>
              <a:ext uri="{FF2B5EF4-FFF2-40B4-BE49-F238E27FC236}">
                <a16:creationId xmlns:a16="http://schemas.microsoft.com/office/drawing/2014/main" id="{44FF62F1-5A69-422E-8A15-6F68511183DC}"/>
              </a:ext>
            </a:extLst>
          </p:cNvPr>
          <p:cNvSpPr>
            <a:spLocks noGrp="1"/>
          </p:cNvSpPr>
          <p:nvPr>
            <p:ph type="sldNum" sz="quarter" idx="10"/>
          </p:nvPr>
        </p:nvSpPr>
        <p:spPr/>
        <p:txBody>
          <a:bodyPr/>
          <a:lstStyle/>
          <a:p>
            <a:fld id="{31421AFA-3AE7-4CEA-BC9B-447859BED57B}" type="slidenum">
              <a:rPr lang="en-GB" smtClean="0"/>
              <a:pPr/>
              <a:t>4</a:t>
            </a:fld>
            <a:endParaRPr lang="en-GB" dirty="0"/>
          </a:p>
        </p:txBody>
      </p:sp>
      <p:sp>
        <p:nvSpPr>
          <p:cNvPr id="7" name="Right Brace 6">
            <a:extLst>
              <a:ext uri="{FF2B5EF4-FFF2-40B4-BE49-F238E27FC236}">
                <a16:creationId xmlns:a16="http://schemas.microsoft.com/office/drawing/2014/main" id="{4FFDA670-D814-4054-B032-3DF941C2AA38}"/>
              </a:ext>
            </a:extLst>
          </p:cNvPr>
          <p:cNvSpPr/>
          <p:nvPr/>
        </p:nvSpPr>
        <p:spPr>
          <a:xfrm>
            <a:off x="7818782" y="1457739"/>
            <a:ext cx="155448" cy="914400"/>
          </a:xfrm>
          <a:prstGeom prst="rightBrace">
            <a:avLst/>
          </a:prstGeom>
          <a:ln w="28575">
            <a:solidFill>
              <a:srgbClr val="3333C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033757F5-B1E0-49F8-9B99-D1A95EF60E4E}"/>
              </a:ext>
            </a:extLst>
          </p:cNvPr>
          <p:cNvSpPr txBox="1"/>
          <p:nvPr/>
        </p:nvSpPr>
        <p:spPr bwMode="auto">
          <a:xfrm>
            <a:off x="8203096" y="1656523"/>
            <a:ext cx="2704104" cy="55399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0000FF"/>
                </a:solidFill>
                <a:effectLst/>
                <a:uLnTx/>
                <a:uFillTx/>
                <a:latin typeface="Verdana"/>
                <a:ea typeface="Verdana" pitchFamily="34" charset="0"/>
                <a:cs typeface="Verdana" pitchFamily="34" charset="0"/>
              </a:rPr>
              <a:t>Discussed on Sep 10 RTOWG Call</a:t>
            </a:r>
          </a:p>
        </p:txBody>
      </p:sp>
      <p:sp>
        <p:nvSpPr>
          <p:cNvPr id="6" name="Arrow: Right 5">
            <a:extLst>
              <a:ext uri="{FF2B5EF4-FFF2-40B4-BE49-F238E27FC236}">
                <a16:creationId xmlns:a16="http://schemas.microsoft.com/office/drawing/2014/main" id="{575D4354-9629-403F-92AB-3BEDBBA98F4D}"/>
              </a:ext>
            </a:extLst>
          </p:cNvPr>
          <p:cNvSpPr/>
          <p:nvPr/>
        </p:nvSpPr>
        <p:spPr>
          <a:xfrm>
            <a:off x="7165200" y="2434412"/>
            <a:ext cx="731306" cy="250495"/>
          </a:xfrm>
          <a:prstGeom prst="rightArrow">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A7A9E78-67B6-4942-B0A2-1DC920DFFE21}"/>
              </a:ext>
            </a:extLst>
          </p:cNvPr>
          <p:cNvSpPr txBox="1"/>
          <p:nvPr/>
        </p:nvSpPr>
        <p:spPr bwMode="auto">
          <a:xfrm>
            <a:off x="8216349" y="2421160"/>
            <a:ext cx="3193774"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0000FF"/>
                </a:solidFill>
                <a:effectLst/>
                <a:uLnTx/>
                <a:uFillTx/>
                <a:latin typeface="Verdana"/>
                <a:ea typeface="Verdana" pitchFamily="34" charset="0"/>
                <a:cs typeface="Verdana" pitchFamily="34" charset="0"/>
              </a:rPr>
              <a:t>Reduce Scope</a:t>
            </a:r>
          </a:p>
        </p:txBody>
      </p:sp>
      <p:sp>
        <p:nvSpPr>
          <p:cNvPr id="10" name="Arrow: Right 9">
            <a:extLst>
              <a:ext uri="{FF2B5EF4-FFF2-40B4-BE49-F238E27FC236}">
                <a16:creationId xmlns:a16="http://schemas.microsoft.com/office/drawing/2014/main" id="{D6CF4066-6B02-4DAF-8453-33C8823ADE41}"/>
              </a:ext>
            </a:extLst>
          </p:cNvPr>
          <p:cNvSpPr/>
          <p:nvPr/>
        </p:nvSpPr>
        <p:spPr>
          <a:xfrm>
            <a:off x="7171827" y="2745836"/>
            <a:ext cx="731306" cy="250495"/>
          </a:xfrm>
          <a:prstGeom prst="rightArrow">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8EDAA14-5E20-4A47-84AD-A9AAFC673E4F}"/>
              </a:ext>
            </a:extLst>
          </p:cNvPr>
          <p:cNvSpPr txBox="1"/>
          <p:nvPr/>
        </p:nvSpPr>
        <p:spPr bwMode="auto">
          <a:xfrm>
            <a:off x="8216349" y="2745836"/>
            <a:ext cx="2516325"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0000FF"/>
                </a:solidFill>
                <a:effectLst/>
                <a:uLnTx/>
                <a:uFillTx/>
                <a:latin typeface="Verdana"/>
                <a:ea typeface="Verdana" pitchFamily="34" charset="0"/>
                <a:cs typeface="Verdana" pitchFamily="34" charset="0"/>
              </a:rPr>
              <a:t>Eliminate Task</a:t>
            </a:r>
          </a:p>
        </p:txBody>
      </p:sp>
      <p:sp>
        <p:nvSpPr>
          <p:cNvPr id="12" name="Arrow: Right 11">
            <a:extLst>
              <a:ext uri="{FF2B5EF4-FFF2-40B4-BE49-F238E27FC236}">
                <a16:creationId xmlns:a16="http://schemas.microsoft.com/office/drawing/2014/main" id="{8BC50802-C522-457A-AD0C-A2A6DE7A1EAB}"/>
              </a:ext>
            </a:extLst>
          </p:cNvPr>
          <p:cNvSpPr/>
          <p:nvPr/>
        </p:nvSpPr>
        <p:spPr>
          <a:xfrm>
            <a:off x="7933828" y="3057261"/>
            <a:ext cx="731306" cy="250495"/>
          </a:xfrm>
          <a:prstGeom prst="rightArrow">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568440C-79AB-4CC0-A0EE-A71E067A5873}"/>
              </a:ext>
            </a:extLst>
          </p:cNvPr>
          <p:cNvSpPr txBox="1"/>
          <p:nvPr/>
        </p:nvSpPr>
        <p:spPr bwMode="auto">
          <a:xfrm>
            <a:off x="8865704" y="3057261"/>
            <a:ext cx="290222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b="1" spc="0" dirty="0">
                <a:solidFill>
                  <a:srgbClr val="0000FF"/>
                </a:solidFill>
              </a:rPr>
              <a:t>Initial CAMx 2014v2a</a:t>
            </a:r>
            <a:endParaRPr kumimoji="0" lang="en-US" sz="1800" b="1" i="0" u="none" strike="noStrike" kern="1200" cap="none" spc="0" normalizeH="0" baseline="0" noProof="0" dirty="0">
              <a:ln>
                <a:noFill/>
              </a:ln>
              <a:solidFill>
                <a:srgbClr val="0000FF"/>
              </a:solidFill>
              <a:effectLst/>
              <a:uLnTx/>
              <a:uFillTx/>
            </a:endParaRPr>
          </a:p>
        </p:txBody>
      </p:sp>
      <p:sp>
        <p:nvSpPr>
          <p:cNvPr id="14" name="Arrow: Right 13">
            <a:extLst>
              <a:ext uri="{FF2B5EF4-FFF2-40B4-BE49-F238E27FC236}">
                <a16:creationId xmlns:a16="http://schemas.microsoft.com/office/drawing/2014/main" id="{17DF13A3-2D9C-4CF8-ACEA-3FC953261733}"/>
              </a:ext>
            </a:extLst>
          </p:cNvPr>
          <p:cNvSpPr/>
          <p:nvPr/>
        </p:nvSpPr>
        <p:spPr>
          <a:xfrm>
            <a:off x="7317601" y="3408441"/>
            <a:ext cx="731306" cy="250495"/>
          </a:xfrm>
          <a:prstGeom prst="rightArrow">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9E40C88-0026-4D8C-830F-C939E8549DB7}"/>
              </a:ext>
            </a:extLst>
          </p:cNvPr>
          <p:cNvSpPr txBox="1"/>
          <p:nvPr/>
        </p:nvSpPr>
        <p:spPr bwMode="auto">
          <a:xfrm>
            <a:off x="8322364" y="3408441"/>
            <a:ext cx="2986865"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0000FF"/>
                </a:solidFill>
                <a:effectLst/>
                <a:uLnTx/>
                <a:uFillTx/>
                <a:latin typeface="Verdana"/>
                <a:ea typeface="Verdana" pitchFamily="34" charset="0"/>
                <a:cs typeface="Verdana" pitchFamily="34" charset="0"/>
              </a:rPr>
              <a:t>GEOS-Chem Part Done</a:t>
            </a:r>
          </a:p>
        </p:txBody>
      </p:sp>
      <p:sp>
        <p:nvSpPr>
          <p:cNvPr id="16" name="Arrow: Right 15">
            <a:extLst>
              <a:ext uri="{FF2B5EF4-FFF2-40B4-BE49-F238E27FC236}">
                <a16:creationId xmlns:a16="http://schemas.microsoft.com/office/drawing/2014/main" id="{D11375A5-3AED-4131-8352-B79B02508C87}"/>
              </a:ext>
            </a:extLst>
          </p:cNvPr>
          <p:cNvSpPr/>
          <p:nvPr/>
        </p:nvSpPr>
        <p:spPr>
          <a:xfrm>
            <a:off x="7337481" y="4051171"/>
            <a:ext cx="731306" cy="250495"/>
          </a:xfrm>
          <a:prstGeom prst="rightArrow">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CA68418-EBDC-44A6-B5E3-0965490111C5}"/>
              </a:ext>
            </a:extLst>
          </p:cNvPr>
          <p:cNvSpPr txBox="1"/>
          <p:nvPr/>
        </p:nvSpPr>
        <p:spPr bwMode="auto">
          <a:xfrm>
            <a:off x="8441635" y="4037919"/>
            <a:ext cx="2067339"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0000FF"/>
                </a:solidFill>
                <a:effectLst/>
                <a:uLnTx/>
                <a:uFillTx/>
                <a:latin typeface="Verdana"/>
                <a:ea typeface="Verdana" pitchFamily="34" charset="0"/>
                <a:cs typeface="Verdana" pitchFamily="34" charset="0"/>
              </a:rPr>
              <a:t>Completed</a:t>
            </a:r>
          </a:p>
        </p:txBody>
      </p:sp>
      <p:sp>
        <p:nvSpPr>
          <p:cNvPr id="18" name="Arrow: Right 17">
            <a:extLst>
              <a:ext uri="{FF2B5EF4-FFF2-40B4-BE49-F238E27FC236}">
                <a16:creationId xmlns:a16="http://schemas.microsoft.com/office/drawing/2014/main" id="{BE5A0237-DFAD-492F-8F5D-21D88EDEC734}"/>
              </a:ext>
            </a:extLst>
          </p:cNvPr>
          <p:cNvSpPr/>
          <p:nvPr/>
        </p:nvSpPr>
        <p:spPr>
          <a:xfrm>
            <a:off x="8019967" y="5064962"/>
            <a:ext cx="731306" cy="250495"/>
          </a:xfrm>
          <a:prstGeom prst="rightArrow">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D1FAAE45-6F05-4670-A1E6-20D35CAADEDA}"/>
              </a:ext>
            </a:extLst>
          </p:cNvPr>
          <p:cNvSpPr/>
          <p:nvPr/>
        </p:nvSpPr>
        <p:spPr>
          <a:xfrm>
            <a:off x="8042704" y="5416142"/>
            <a:ext cx="731306" cy="250495"/>
          </a:xfrm>
          <a:prstGeom prst="rightArrow">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5A12916-B90B-4E0D-AF6C-8335709C3B9B}"/>
              </a:ext>
            </a:extLst>
          </p:cNvPr>
          <p:cNvSpPr/>
          <p:nvPr/>
        </p:nvSpPr>
        <p:spPr>
          <a:xfrm>
            <a:off x="8847913" y="4993622"/>
            <a:ext cx="1569660" cy="369332"/>
          </a:xfrm>
          <a:prstGeom prst="rect">
            <a:avLst/>
          </a:prstGeom>
        </p:spPr>
        <p:txBody>
          <a:bodyPr wrap="none">
            <a:spAutoFit/>
          </a:bodyPr>
          <a:lstStyle/>
          <a:p>
            <a:r>
              <a:rPr lang="en-US" b="1" spc="0" dirty="0">
                <a:solidFill>
                  <a:srgbClr val="0000FF"/>
                </a:solidFill>
              </a:rPr>
              <a:t>Completed</a:t>
            </a:r>
            <a:endParaRPr lang="en-US" dirty="0"/>
          </a:p>
        </p:txBody>
      </p:sp>
      <p:sp>
        <p:nvSpPr>
          <p:cNvPr id="22" name="TextBox 21">
            <a:extLst>
              <a:ext uri="{FF2B5EF4-FFF2-40B4-BE49-F238E27FC236}">
                <a16:creationId xmlns:a16="http://schemas.microsoft.com/office/drawing/2014/main" id="{74070FEB-E9A6-400B-835E-948C326B2EAF}"/>
              </a:ext>
            </a:extLst>
          </p:cNvPr>
          <p:cNvSpPr txBox="1"/>
          <p:nvPr/>
        </p:nvSpPr>
        <p:spPr bwMode="auto">
          <a:xfrm>
            <a:off x="8931964" y="5389641"/>
            <a:ext cx="1321834"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0000FF"/>
                </a:solidFill>
                <a:effectLst/>
                <a:uLnTx/>
                <a:uFillTx/>
                <a:latin typeface="Verdana"/>
                <a:ea typeface="Verdana" pitchFamily="34" charset="0"/>
                <a:cs typeface="Verdana" pitchFamily="34" charset="0"/>
              </a:rPr>
              <a:t>Ongoing</a:t>
            </a:r>
          </a:p>
        </p:txBody>
      </p:sp>
      <p:sp>
        <p:nvSpPr>
          <p:cNvPr id="23" name="Arrow: Right 22">
            <a:extLst>
              <a:ext uri="{FF2B5EF4-FFF2-40B4-BE49-F238E27FC236}">
                <a16:creationId xmlns:a16="http://schemas.microsoft.com/office/drawing/2014/main" id="{B693A9E8-C164-4D70-9922-0D1495C9ACC0}"/>
              </a:ext>
            </a:extLst>
          </p:cNvPr>
          <p:cNvSpPr/>
          <p:nvPr/>
        </p:nvSpPr>
        <p:spPr>
          <a:xfrm>
            <a:off x="7366975" y="4429860"/>
            <a:ext cx="731306" cy="250495"/>
          </a:xfrm>
          <a:prstGeom prst="rightArrow">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221EFB7-F7DD-4D3C-BF32-7DCAFE9E0483}"/>
              </a:ext>
            </a:extLst>
          </p:cNvPr>
          <p:cNvSpPr/>
          <p:nvPr/>
        </p:nvSpPr>
        <p:spPr>
          <a:xfrm>
            <a:off x="8339873" y="4339868"/>
            <a:ext cx="1271502" cy="369332"/>
          </a:xfrm>
          <a:prstGeom prst="rect">
            <a:avLst/>
          </a:prstGeom>
        </p:spPr>
        <p:txBody>
          <a:bodyPr wrap="none">
            <a:spAutoFit/>
          </a:bodyPr>
          <a:lstStyle/>
          <a:p>
            <a:pPr defTabSz="457200" eaLnBrk="0" hangingPunct="0"/>
            <a:r>
              <a:rPr lang="en-US" b="1" spc="0" dirty="0">
                <a:solidFill>
                  <a:srgbClr val="0000FF"/>
                </a:solidFill>
              </a:rPr>
              <a:t>Ongoing</a:t>
            </a:r>
          </a:p>
        </p:txBody>
      </p:sp>
    </p:spTree>
    <p:extLst>
      <p:ext uri="{BB962C8B-B14F-4D97-AF65-F5344CB8AC3E}">
        <p14:creationId xmlns:p14="http://schemas.microsoft.com/office/powerpoint/2010/main" val="196118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0EA1-CAE6-4E94-A485-B84BF8DD325D}"/>
              </a:ext>
            </a:extLst>
          </p:cNvPr>
          <p:cNvSpPr>
            <a:spLocks noGrp="1"/>
          </p:cNvSpPr>
          <p:nvPr>
            <p:ph type="title"/>
          </p:nvPr>
        </p:nvSpPr>
        <p:spPr/>
        <p:txBody>
          <a:bodyPr/>
          <a:lstStyle/>
          <a:p>
            <a:r>
              <a:rPr lang="en-US" dirty="0"/>
              <a:t>Content:  WRAP 2014 Shake-Out Oct 31, 2019 Update</a:t>
            </a:r>
          </a:p>
        </p:txBody>
      </p:sp>
      <p:sp>
        <p:nvSpPr>
          <p:cNvPr id="3" name="Content Placeholder 2">
            <a:extLst>
              <a:ext uri="{FF2B5EF4-FFF2-40B4-BE49-F238E27FC236}">
                <a16:creationId xmlns:a16="http://schemas.microsoft.com/office/drawing/2014/main" id="{B3800C65-82A2-46A4-BFE4-121CB5594638}"/>
              </a:ext>
            </a:extLst>
          </p:cNvPr>
          <p:cNvSpPr>
            <a:spLocks noGrp="1"/>
          </p:cNvSpPr>
          <p:nvPr>
            <p:ph idx="1"/>
          </p:nvPr>
        </p:nvSpPr>
        <p:spPr>
          <a:xfrm>
            <a:off x="798512" y="1354347"/>
            <a:ext cx="10588625" cy="4354040"/>
          </a:xfrm>
        </p:spPr>
        <p:txBody>
          <a:bodyPr/>
          <a:lstStyle/>
          <a:p>
            <a:r>
              <a:rPr lang="en-US" dirty="0"/>
              <a:t>Phase I &amp; II Tasks 1.1 (2014v1 Sens), 1.2 (2014 GEOS-Chem) and 1.3 (2014v2 EI)</a:t>
            </a:r>
          </a:p>
          <a:p>
            <a:r>
              <a:rPr lang="en-US" dirty="0"/>
              <a:t>Reduction in Scope for Tasks 1.4 (Fire Plume Rise) and 1.5 (Additional Sens)</a:t>
            </a:r>
          </a:p>
          <a:p>
            <a:r>
              <a:rPr lang="en-US" dirty="0"/>
              <a:t>Initial CAMx 2014v2a 36/12-km under Task 1.6 (Annual 2014v2 Shake-Out Runs)</a:t>
            </a:r>
          </a:p>
          <a:p>
            <a:r>
              <a:rPr lang="en-US" dirty="0"/>
              <a:t>Re-mapping of emissions to take advantage of new CAMx v7.0</a:t>
            </a:r>
          </a:p>
          <a:p>
            <a:pPr lvl="1">
              <a:buFont typeface="Courier New" panose="02070309020205020404" pitchFamily="49" charset="0"/>
              <a:buChar char="o"/>
            </a:pPr>
            <a:r>
              <a:rPr lang="en-US" dirty="0"/>
              <a:t>Highlights from EPA’s national regional haze modeling released Sep 19, 2019</a:t>
            </a:r>
          </a:p>
          <a:p>
            <a:pPr lvl="1">
              <a:buFont typeface="Courier New" panose="02070309020205020404" pitchFamily="49" charset="0"/>
              <a:buChar char="o"/>
            </a:pPr>
            <a:r>
              <a:rPr lang="en-US" dirty="0"/>
              <a:t>Advantages of explicit treatment of elements in CAMx v7.0</a:t>
            </a:r>
          </a:p>
          <a:p>
            <a:r>
              <a:rPr lang="en-US" dirty="0"/>
              <a:t>Next Steps for WRAP 2014 Shake-Out Phase III 2014v2 Base Case and Representative Baseline modeling</a:t>
            </a:r>
          </a:p>
          <a:p>
            <a:r>
              <a:rPr lang="en-US" dirty="0"/>
              <a:t>Path Forward for WRAP 2014 Shake-out Phase IV:</a:t>
            </a:r>
          </a:p>
          <a:p>
            <a:pPr lvl="1">
              <a:buFont typeface="Courier New" panose="02070309020205020404" pitchFamily="49" charset="0"/>
              <a:buChar char="o"/>
            </a:pPr>
            <a:r>
              <a:rPr lang="en-US" dirty="0"/>
              <a:t>Dynamic Evaluation</a:t>
            </a:r>
          </a:p>
          <a:p>
            <a:pPr lvl="1">
              <a:buFont typeface="Courier New" panose="02070309020205020404" pitchFamily="49" charset="0"/>
              <a:buChar char="o"/>
            </a:pPr>
            <a:r>
              <a:rPr lang="en-US" dirty="0"/>
              <a:t>2028 Modeling</a:t>
            </a:r>
          </a:p>
          <a:p>
            <a:pPr lvl="1">
              <a:buFont typeface="Courier New" panose="02070309020205020404" pitchFamily="49" charset="0"/>
              <a:buChar char="o"/>
            </a:pPr>
            <a:r>
              <a:rPr lang="en-US" dirty="0"/>
              <a:t>Model Verification on IWDW Servers</a:t>
            </a:r>
          </a:p>
        </p:txBody>
      </p:sp>
      <p:sp>
        <p:nvSpPr>
          <p:cNvPr id="4" name="Slide Number Placeholder 3">
            <a:extLst>
              <a:ext uri="{FF2B5EF4-FFF2-40B4-BE49-F238E27FC236}">
                <a16:creationId xmlns:a16="http://schemas.microsoft.com/office/drawing/2014/main" id="{DA83612B-0D18-4851-802C-9645831A99D1}"/>
              </a:ext>
            </a:extLst>
          </p:cNvPr>
          <p:cNvSpPr>
            <a:spLocks noGrp="1"/>
          </p:cNvSpPr>
          <p:nvPr>
            <p:ph type="sldNum" sz="quarter" idx="10"/>
          </p:nvPr>
        </p:nvSpPr>
        <p:spPr/>
        <p:txBody>
          <a:bodyPr/>
          <a:lstStyle/>
          <a:p>
            <a:fld id="{31421AFA-3AE7-4CEA-BC9B-447859BED57B}" type="slidenum">
              <a:rPr lang="en-GB" smtClean="0"/>
              <a:pPr/>
              <a:t>5</a:t>
            </a:fld>
            <a:endParaRPr lang="en-GB" dirty="0"/>
          </a:p>
        </p:txBody>
      </p:sp>
    </p:spTree>
    <p:extLst>
      <p:ext uri="{BB962C8B-B14F-4D97-AF65-F5344CB8AC3E}">
        <p14:creationId xmlns:p14="http://schemas.microsoft.com/office/powerpoint/2010/main" val="218070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B38D-8C8B-41A4-B785-C87256A42609}"/>
              </a:ext>
            </a:extLst>
          </p:cNvPr>
          <p:cNvSpPr>
            <a:spLocks noGrp="1"/>
          </p:cNvSpPr>
          <p:nvPr>
            <p:ph type="title"/>
          </p:nvPr>
        </p:nvSpPr>
        <p:spPr/>
        <p:txBody>
          <a:bodyPr/>
          <a:lstStyle/>
          <a:p>
            <a:r>
              <a:rPr lang="en-US" u="sng" dirty="0"/>
              <a:t>Task 1.1: Preliminary 2014v1 PGM Sensitivity Tests</a:t>
            </a:r>
            <a:br>
              <a:rPr lang="en-US" dirty="0"/>
            </a:br>
            <a:endParaRPr lang="en-US" dirty="0"/>
          </a:p>
        </p:txBody>
      </p:sp>
      <p:sp>
        <p:nvSpPr>
          <p:cNvPr id="3" name="Content Placeholder 2">
            <a:extLst>
              <a:ext uri="{FF2B5EF4-FFF2-40B4-BE49-F238E27FC236}">
                <a16:creationId xmlns:a16="http://schemas.microsoft.com/office/drawing/2014/main" id="{61356513-1ED4-42B3-AEA4-A9601515113F}"/>
              </a:ext>
            </a:extLst>
          </p:cNvPr>
          <p:cNvSpPr>
            <a:spLocks noGrp="1"/>
          </p:cNvSpPr>
          <p:nvPr>
            <p:ph idx="1"/>
          </p:nvPr>
        </p:nvSpPr>
        <p:spPr>
          <a:xfrm>
            <a:off x="798512" y="1325218"/>
            <a:ext cx="10588625" cy="4383170"/>
          </a:xfrm>
        </p:spPr>
        <p:txBody>
          <a:bodyPr/>
          <a:lstStyle/>
          <a:p>
            <a:r>
              <a:rPr lang="en-US" sz="2400" u="sng" dirty="0"/>
              <a:t>Objective</a:t>
            </a:r>
            <a:r>
              <a:rPr lang="en-US" sz="2400" dirty="0"/>
              <a:t>:  Investigate model performance and other issues that can be performed using the 2014v1 platform before revised 2014 GEOS-Chem and 2014v2 emissions are available</a:t>
            </a:r>
          </a:p>
          <a:p>
            <a:pPr lvl="1">
              <a:buFont typeface="Courier New" panose="02070309020205020404" pitchFamily="49" charset="0"/>
              <a:buChar char="o"/>
            </a:pPr>
            <a:r>
              <a:rPr lang="en-US" sz="2000" dirty="0"/>
              <a:t>Coastal SO4 Overestimation;  Bi-Directional (BiDi) Ammonia Deposition; New Version of CAMx (v7.0) and CMAQ (v5.3)</a:t>
            </a:r>
          </a:p>
          <a:p>
            <a:pPr lvl="1">
              <a:buFont typeface="Courier New" panose="02070309020205020404" pitchFamily="49" charset="0"/>
              <a:buChar char="o"/>
            </a:pPr>
            <a:r>
              <a:rPr lang="en-US" sz="2000" dirty="0"/>
              <a:t>New CAMx 2014v2 Model Configuration (vs. 2014v1 Configuration):</a:t>
            </a:r>
          </a:p>
          <a:p>
            <a:pPr lvl="2">
              <a:buFont typeface="Wingdings" panose="05000000000000000000" pitchFamily="2" charset="2"/>
              <a:buChar char="§"/>
            </a:pPr>
            <a:r>
              <a:rPr lang="en-US" sz="1800" dirty="0"/>
              <a:t>CAMx v7.0 (vs. CAMx v6.5)</a:t>
            </a:r>
          </a:p>
          <a:p>
            <a:pPr lvl="2">
              <a:buFont typeface="Wingdings" panose="05000000000000000000" pitchFamily="2" charset="2"/>
              <a:buChar char="§"/>
            </a:pPr>
            <a:r>
              <a:rPr lang="en-US" sz="1800" dirty="0"/>
              <a:t>Explicit DMS Chemistry (vs. rename DMS as SO2)</a:t>
            </a:r>
          </a:p>
          <a:p>
            <a:pPr lvl="2">
              <a:buFont typeface="Wingdings" panose="05000000000000000000" pitchFamily="2" charset="2"/>
              <a:buChar char="§"/>
            </a:pPr>
            <a:r>
              <a:rPr lang="en-US" sz="1800" dirty="0"/>
              <a:t>BEIS Biogenic Emissions (vs. MEGAN v3.1 not ready in time)</a:t>
            </a:r>
          </a:p>
          <a:p>
            <a:pPr lvl="1">
              <a:buFont typeface="Courier New" panose="02070309020205020404" pitchFamily="49" charset="0"/>
              <a:buChar char="o"/>
            </a:pPr>
            <a:r>
              <a:rPr lang="en-US" sz="2000" dirty="0"/>
              <a:t>New CMAQ Version:</a:t>
            </a:r>
          </a:p>
          <a:p>
            <a:pPr lvl="2">
              <a:buFont typeface="Wingdings" panose="05000000000000000000" pitchFamily="2" charset="2"/>
              <a:buChar char="§"/>
            </a:pPr>
            <a:r>
              <a:rPr lang="en-US" sz="1800" dirty="0"/>
              <a:t>CMAQ v5.3 (released Aug 27, 2019)</a:t>
            </a:r>
          </a:p>
          <a:p>
            <a:pPr marL="0" indent="0">
              <a:buNone/>
            </a:pPr>
            <a:endParaRPr lang="en-US" dirty="0"/>
          </a:p>
        </p:txBody>
      </p:sp>
      <p:sp>
        <p:nvSpPr>
          <p:cNvPr id="4" name="Slide Number Placeholder 3">
            <a:extLst>
              <a:ext uri="{FF2B5EF4-FFF2-40B4-BE49-F238E27FC236}">
                <a16:creationId xmlns:a16="http://schemas.microsoft.com/office/drawing/2014/main" id="{2C3CA764-7F2E-4E88-BB3B-8DE08FA742F4}"/>
              </a:ext>
            </a:extLst>
          </p:cNvPr>
          <p:cNvSpPr>
            <a:spLocks noGrp="1"/>
          </p:cNvSpPr>
          <p:nvPr>
            <p:ph type="sldNum" sz="quarter" idx="10"/>
          </p:nvPr>
        </p:nvSpPr>
        <p:spPr/>
        <p:txBody>
          <a:bodyPr/>
          <a:lstStyle/>
          <a:p>
            <a:fld id="{31421AFA-3AE7-4CEA-BC9B-447859BED57B}" type="slidenum">
              <a:rPr lang="en-GB" smtClean="0"/>
              <a:pPr/>
              <a:t>6</a:t>
            </a:fld>
            <a:endParaRPr lang="en-GB" dirty="0"/>
          </a:p>
        </p:txBody>
      </p:sp>
    </p:spTree>
    <p:extLst>
      <p:ext uri="{BB962C8B-B14F-4D97-AF65-F5344CB8AC3E}">
        <p14:creationId xmlns:p14="http://schemas.microsoft.com/office/powerpoint/2010/main" val="313477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7C90-4F13-4AF4-8ECC-F4616F4E6C1B}"/>
              </a:ext>
            </a:extLst>
          </p:cNvPr>
          <p:cNvSpPr>
            <a:spLocks noGrp="1"/>
          </p:cNvSpPr>
          <p:nvPr>
            <p:ph type="title"/>
          </p:nvPr>
        </p:nvSpPr>
        <p:spPr>
          <a:xfrm>
            <a:off x="798514" y="453600"/>
            <a:ext cx="10588624" cy="748800"/>
          </a:xfrm>
        </p:spPr>
        <p:txBody>
          <a:bodyPr/>
          <a:lstStyle/>
          <a:p>
            <a:r>
              <a:rPr lang="en-US" dirty="0"/>
              <a:t>Task 1.2:  Revised 2014 GEOS-Chem Simulation</a:t>
            </a:r>
            <a:br>
              <a:rPr lang="en-US" dirty="0"/>
            </a:br>
            <a:endParaRPr lang="en-US" dirty="0"/>
          </a:p>
        </p:txBody>
      </p:sp>
      <p:sp>
        <p:nvSpPr>
          <p:cNvPr id="3" name="Content Placeholder 2">
            <a:extLst>
              <a:ext uri="{FF2B5EF4-FFF2-40B4-BE49-F238E27FC236}">
                <a16:creationId xmlns:a16="http://schemas.microsoft.com/office/drawing/2014/main" id="{0842D959-665E-4548-8102-82553657C35C}"/>
              </a:ext>
            </a:extLst>
          </p:cNvPr>
          <p:cNvSpPr>
            <a:spLocks noGrp="1"/>
          </p:cNvSpPr>
          <p:nvPr>
            <p:ph idx="1"/>
          </p:nvPr>
        </p:nvSpPr>
        <p:spPr>
          <a:xfrm>
            <a:off x="798512" y="993914"/>
            <a:ext cx="10588625" cy="1750874"/>
          </a:xfrm>
        </p:spPr>
        <p:txBody>
          <a:bodyPr/>
          <a:lstStyle/>
          <a:p>
            <a:pPr>
              <a:spcAft>
                <a:spcPts val="600"/>
              </a:spcAft>
            </a:pPr>
            <a:r>
              <a:rPr lang="en-US" sz="2000" u="sng" dirty="0"/>
              <a:t>Objective</a:t>
            </a:r>
            <a:r>
              <a:rPr lang="en-US" sz="2000" dirty="0"/>
              <a:t>:  Conduct 2014 GEOS-Chem using approach used in recent 2016 GEOS-Chem to generate new PGM 36-km GCBCs and perform Jan/Jul PGM sensitivity tests to evaluate new GCBCs that will hopefully reduce ozone overestimation bias.</a:t>
            </a:r>
          </a:p>
          <a:p>
            <a:pPr lvl="1">
              <a:spcAft>
                <a:spcPts val="600"/>
              </a:spcAft>
              <a:buFont typeface="Courier New" panose="02070309020205020404" pitchFamily="49" charset="0"/>
              <a:buChar char="o"/>
            </a:pPr>
            <a:r>
              <a:rPr lang="en-US" sz="1800" dirty="0"/>
              <a:t>2014 GEOS-Chem Simulation; CAMx BC-only inert; CAMx Jan/Jul GCBC Photochemistry</a:t>
            </a:r>
          </a:p>
          <a:p>
            <a:pPr lvl="2">
              <a:buFont typeface="Wingdings" panose="05000000000000000000" pitchFamily="2" charset="2"/>
              <a:buChar char="§"/>
            </a:pPr>
            <a:r>
              <a:rPr lang="en-US" sz="1600" dirty="0"/>
              <a:t>Corrected systematic ozone overestimation bias from EPA’s 2014 GEOS-Chem run</a:t>
            </a:r>
          </a:p>
          <a:p>
            <a:endParaRPr lang="en-US" dirty="0"/>
          </a:p>
        </p:txBody>
      </p:sp>
      <p:sp>
        <p:nvSpPr>
          <p:cNvPr id="4" name="Slide Number Placeholder 3">
            <a:extLst>
              <a:ext uri="{FF2B5EF4-FFF2-40B4-BE49-F238E27FC236}">
                <a16:creationId xmlns:a16="http://schemas.microsoft.com/office/drawing/2014/main" id="{70C53F04-5198-4665-87FF-3D6F9DF29B39}"/>
              </a:ext>
            </a:extLst>
          </p:cNvPr>
          <p:cNvSpPr>
            <a:spLocks noGrp="1"/>
          </p:cNvSpPr>
          <p:nvPr>
            <p:ph type="sldNum" sz="quarter" idx="10"/>
          </p:nvPr>
        </p:nvSpPr>
        <p:spPr>
          <a:xfrm>
            <a:off x="10907200" y="6282000"/>
            <a:ext cx="479938" cy="155611"/>
          </a:xfrm>
        </p:spPr>
        <p:txBody>
          <a:bodyPr/>
          <a:lstStyle/>
          <a:p>
            <a:fld id="{31421AFA-3AE7-4CEA-BC9B-447859BED57B}" type="slidenum">
              <a:rPr lang="en-GB" smtClean="0"/>
              <a:pPr/>
              <a:t>7</a:t>
            </a:fld>
            <a:endParaRPr lang="en-GB" dirty="0"/>
          </a:p>
        </p:txBody>
      </p:sp>
      <p:pic>
        <p:nvPicPr>
          <p:cNvPr id="5" name="Picture 4">
            <a:extLst>
              <a:ext uri="{FF2B5EF4-FFF2-40B4-BE49-F238E27FC236}">
                <a16:creationId xmlns:a16="http://schemas.microsoft.com/office/drawing/2014/main" id="{F3ED2CF1-D04D-4A72-A153-4569BD7F4015}"/>
              </a:ext>
            </a:extLst>
          </p:cNvPr>
          <p:cNvPicPr>
            <a:picLocks noChangeAspect="1"/>
          </p:cNvPicPr>
          <p:nvPr/>
        </p:nvPicPr>
        <p:blipFill>
          <a:blip r:embed="rId2"/>
          <a:stretch>
            <a:fillRect/>
          </a:stretch>
        </p:blipFill>
        <p:spPr>
          <a:xfrm>
            <a:off x="3767948" y="2744788"/>
            <a:ext cx="3689610" cy="4114800"/>
          </a:xfrm>
          <a:prstGeom prst="rect">
            <a:avLst/>
          </a:prstGeom>
        </p:spPr>
      </p:pic>
      <p:pic>
        <p:nvPicPr>
          <p:cNvPr id="6" name="Picture 5">
            <a:extLst>
              <a:ext uri="{FF2B5EF4-FFF2-40B4-BE49-F238E27FC236}">
                <a16:creationId xmlns:a16="http://schemas.microsoft.com/office/drawing/2014/main" id="{70AF2038-D2F1-424A-94B7-BF746B85DABB}"/>
              </a:ext>
            </a:extLst>
          </p:cNvPr>
          <p:cNvPicPr>
            <a:picLocks noChangeAspect="1"/>
          </p:cNvPicPr>
          <p:nvPr/>
        </p:nvPicPr>
        <p:blipFill>
          <a:blip r:embed="rId3"/>
          <a:stretch>
            <a:fillRect/>
          </a:stretch>
        </p:blipFill>
        <p:spPr>
          <a:xfrm>
            <a:off x="7457559" y="2744788"/>
            <a:ext cx="3689610" cy="4114800"/>
          </a:xfrm>
          <a:prstGeom prst="rect">
            <a:avLst/>
          </a:prstGeom>
        </p:spPr>
      </p:pic>
      <p:cxnSp>
        <p:nvCxnSpPr>
          <p:cNvPr id="8" name="Straight Connector 7">
            <a:extLst>
              <a:ext uri="{FF2B5EF4-FFF2-40B4-BE49-F238E27FC236}">
                <a16:creationId xmlns:a16="http://schemas.microsoft.com/office/drawing/2014/main" id="{888534E9-C3F1-4853-93CF-39DE77AC026A}"/>
              </a:ext>
            </a:extLst>
          </p:cNvPr>
          <p:cNvCxnSpPr/>
          <p:nvPr/>
        </p:nvCxnSpPr>
        <p:spPr>
          <a:xfrm flipV="1">
            <a:off x="4272820" y="3154017"/>
            <a:ext cx="2981739" cy="2955235"/>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23F10BA-BDBA-40AC-A5CE-51DE1106DA9C}"/>
              </a:ext>
            </a:extLst>
          </p:cNvPr>
          <p:cNvSpPr txBox="1"/>
          <p:nvPr/>
        </p:nvSpPr>
        <p:spPr bwMode="auto">
          <a:xfrm>
            <a:off x="162318" y="3141263"/>
            <a:ext cx="3144097" cy="2492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20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BC-Only Annual Inert CAMx Simulation</a:t>
            </a:r>
          </a:p>
          <a:p>
            <a:pPr marR="0" algn="ctr" defTabSz="457200" rtl="0" eaLnBrk="0" fontAlgn="base" latinLnBrk="0" hangingPunct="0">
              <a:spcBef>
                <a:spcPct val="0"/>
              </a:spcBef>
              <a:buClrTx/>
              <a:buSzTx/>
              <a:tabLst/>
            </a:pPr>
            <a:r>
              <a:rPr lang="en-US" spc="0" dirty="0"/>
              <a:t>Lava Beds (N-CA)</a:t>
            </a:r>
          </a:p>
          <a:p>
            <a:pPr marR="0" algn="ctr" defTabSz="457200" rtl="0" eaLnBrk="0" fontAlgn="base" latinLnBrk="0" hangingPunct="0">
              <a:spcBef>
                <a:spcPct val="0"/>
              </a:spcBef>
              <a:spcAft>
                <a:spcPts val="2400"/>
              </a:spcAft>
              <a:buClrTx/>
              <a:buSzTx/>
              <a:tabLst/>
            </a:pPr>
            <a:r>
              <a:rPr kumimoji="0" lang="en-US"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Ca</a:t>
            </a:r>
            <a:r>
              <a:rPr lang="en-US" spc="0" dirty="0"/>
              <a:t>nyonlands (SE-UT)</a:t>
            </a:r>
            <a:endParaRPr kumimoji="0" lang="en-US"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797766"/>
                </a:solidFill>
                <a:effectLst/>
                <a:uLnTx/>
                <a:uFillTx/>
                <a:latin typeface="Verdana"/>
                <a:ea typeface="Verdana" pitchFamily="34" charset="0"/>
                <a:cs typeface="Verdana" pitchFamily="34" charset="0"/>
              </a:rPr>
              <a:t>EPA 2014 GEOS-Chem</a:t>
            </a:r>
            <a:endParaRPr lang="en-US" spc="0" dirty="0"/>
          </a:p>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FF9900"/>
                </a:solidFill>
                <a:effectLst/>
                <a:uLnTx/>
                <a:uFillTx/>
                <a:latin typeface="Verdana"/>
                <a:ea typeface="Verdana" pitchFamily="34" charset="0"/>
                <a:cs typeface="Verdana" pitchFamily="34" charset="0"/>
              </a:rPr>
              <a:t>WRAP 2014 GEOS-Chem</a:t>
            </a:r>
          </a:p>
        </p:txBody>
      </p:sp>
      <p:cxnSp>
        <p:nvCxnSpPr>
          <p:cNvPr id="12" name="Straight Connector 11">
            <a:extLst>
              <a:ext uri="{FF2B5EF4-FFF2-40B4-BE49-F238E27FC236}">
                <a16:creationId xmlns:a16="http://schemas.microsoft.com/office/drawing/2014/main" id="{3E1304F6-185E-469B-AA41-B83579B72F59}"/>
              </a:ext>
            </a:extLst>
          </p:cNvPr>
          <p:cNvCxnSpPr/>
          <p:nvPr/>
        </p:nvCxnSpPr>
        <p:spPr>
          <a:xfrm flipV="1">
            <a:off x="7992813" y="3160645"/>
            <a:ext cx="2981739" cy="2955235"/>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AB157AE-178F-411E-9358-B1AD8DE49D42}"/>
              </a:ext>
            </a:extLst>
          </p:cNvPr>
          <p:cNvSpPr txBox="1"/>
          <p:nvPr/>
        </p:nvSpPr>
        <p:spPr bwMode="auto">
          <a:xfrm>
            <a:off x="5420139" y="5658678"/>
            <a:ext cx="902887"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N-CA</a:t>
            </a:r>
          </a:p>
        </p:txBody>
      </p:sp>
      <p:sp>
        <p:nvSpPr>
          <p:cNvPr id="14" name="TextBox 13">
            <a:extLst>
              <a:ext uri="{FF2B5EF4-FFF2-40B4-BE49-F238E27FC236}">
                <a16:creationId xmlns:a16="http://schemas.microsoft.com/office/drawing/2014/main" id="{A12D54E6-0D65-476D-8B7D-8C4AAB727BC5}"/>
              </a:ext>
            </a:extLst>
          </p:cNvPr>
          <p:cNvSpPr txBox="1"/>
          <p:nvPr/>
        </p:nvSpPr>
        <p:spPr bwMode="auto">
          <a:xfrm>
            <a:off x="8873636" y="5658678"/>
            <a:ext cx="1065494"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SE-UT</a:t>
            </a:r>
          </a:p>
        </p:txBody>
      </p:sp>
    </p:spTree>
    <p:extLst>
      <p:ext uri="{BB962C8B-B14F-4D97-AF65-F5344CB8AC3E}">
        <p14:creationId xmlns:p14="http://schemas.microsoft.com/office/powerpoint/2010/main" val="355632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4533-BA6D-4ED8-9786-6B8C2AF4A719}"/>
              </a:ext>
            </a:extLst>
          </p:cNvPr>
          <p:cNvSpPr>
            <a:spLocks noGrp="1"/>
          </p:cNvSpPr>
          <p:nvPr>
            <p:ph type="title"/>
          </p:nvPr>
        </p:nvSpPr>
        <p:spPr/>
        <p:txBody>
          <a:bodyPr/>
          <a:lstStyle/>
          <a:p>
            <a:r>
              <a:rPr lang="en-US" dirty="0"/>
              <a:t>Task 1.3:  2014v2 SMOKE Emissions Modeling</a:t>
            </a:r>
          </a:p>
        </p:txBody>
      </p:sp>
      <p:sp>
        <p:nvSpPr>
          <p:cNvPr id="3" name="Content Placeholder 2">
            <a:extLst>
              <a:ext uri="{FF2B5EF4-FFF2-40B4-BE49-F238E27FC236}">
                <a16:creationId xmlns:a16="http://schemas.microsoft.com/office/drawing/2014/main" id="{E392F727-D9D7-4285-9365-A12240033AEE}"/>
              </a:ext>
            </a:extLst>
          </p:cNvPr>
          <p:cNvSpPr>
            <a:spLocks noGrp="1"/>
          </p:cNvSpPr>
          <p:nvPr>
            <p:ph idx="1"/>
          </p:nvPr>
        </p:nvSpPr>
        <p:spPr>
          <a:xfrm>
            <a:off x="798512" y="1311965"/>
            <a:ext cx="10588625" cy="4396422"/>
          </a:xfrm>
        </p:spPr>
        <p:txBody>
          <a:bodyPr/>
          <a:lstStyle/>
          <a:p>
            <a:pPr lvl="0"/>
            <a:r>
              <a:rPr lang="en-US" u="sng" dirty="0"/>
              <a:t>Objective</a:t>
            </a:r>
            <a:r>
              <a:rPr lang="en-US" dirty="0"/>
              <a:t>:  Develop 2014v2 36/12-km emission inputs using SMOKE: all new California emissions (requires processing of all other states too); minor updates to other states; new 2014v2 O&amp;G emissions for WRAP states</a:t>
            </a:r>
          </a:p>
          <a:p>
            <a:pPr lvl="1">
              <a:buFont typeface="Courier New" panose="02070309020205020404" pitchFamily="49" charset="0"/>
              <a:buChar char="o"/>
            </a:pPr>
            <a:r>
              <a:rPr lang="en-US" dirty="0"/>
              <a:t>Reasonable agreement with 2014NEIv2 and 2014 CARB On-Road Mobile Emissions (&lt; ±10%)</a:t>
            </a:r>
          </a:p>
          <a:p>
            <a:pPr lvl="1">
              <a:buFont typeface="Courier New" panose="02070309020205020404" pitchFamily="49" charset="0"/>
              <a:buChar char="o"/>
            </a:pPr>
            <a:r>
              <a:rPr lang="en-US" dirty="0"/>
              <a:t>Reasonable agreement with total other source emissions, except for Ammonia with 2014NEIv2 73% higher than CARB 2014</a:t>
            </a:r>
          </a:p>
          <a:p>
            <a:endParaRPr lang="en-US" dirty="0"/>
          </a:p>
        </p:txBody>
      </p:sp>
      <p:sp>
        <p:nvSpPr>
          <p:cNvPr id="4" name="Slide Number Placeholder 3">
            <a:extLst>
              <a:ext uri="{FF2B5EF4-FFF2-40B4-BE49-F238E27FC236}">
                <a16:creationId xmlns:a16="http://schemas.microsoft.com/office/drawing/2014/main" id="{26771467-CD4A-470D-AE7A-BF447A4650A2}"/>
              </a:ext>
            </a:extLst>
          </p:cNvPr>
          <p:cNvSpPr>
            <a:spLocks noGrp="1"/>
          </p:cNvSpPr>
          <p:nvPr>
            <p:ph type="sldNum" sz="quarter" idx="10"/>
          </p:nvPr>
        </p:nvSpPr>
        <p:spPr/>
        <p:txBody>
          <a:bodyPr/>
          <a:lstStyle/>
          <a:p>
            <a:fld id="{31421AFA-3AE7-4CEA-BC9B-447859BED57B}" type="slidenum">
              <a:rPr lang="en-GB" smtClean="0"/>
              <a:pPr/>
              <a:t>8</a:t>
            </a:fld>
            <a:endParaRPr lang="en-GB" dirty="0"/>
          </a:p>
        </p:txBody>
      </p:sp>
      <p:pic>
        <p:nvPicPr>
          <p:cNvPr id="5" name="Picture 4">
            <a:extLst>
              <a:ext uri="{FF2B5EF4-FFF2-40B4-BE49-F238E27FC236}">
                <a16:creationId xmlns:a16="http://schemas.microsoft.com/office/drawing/2014/main" id="{4C2734C4-54DA-47C1-AA5D-F1926A2EA470}"/>
              </a:ext>
            </a:extLst>
          </p:cNvPr>
          <p:cNvPicPr>
            <a:picLocks noChangeAspect="1"/>
          </p:cNvPicPr>
          <p:nvPr/>
        </p:nvPicPr>
        <p:blipFill>
          <a:blip r:embed="rId2"/>
          <a:stretch>
            <a:fillRect/>
          </a:stretch>
        </p:blipFill>
        <p:spPr>
          <a:xfrm>
            <a:off x="1107529" y="3429794"/>
            <a:ext cx="9392259" cy="2100656"/>
          </a:xfrm>
          <a:prstGeom prst="rect">
            <a:avLst/>
          </a:prstGeom>
        </p:spPr>
      </p:pic>
    </p:spTree>
    <p:extLst>
      <p:ext uri="{BB962C8B-B14F-4D97-AF65-F5344CB8AC3E}">
        <p14:creationId xmlns:p14="http://schemas.microsoft.com/office/powerpoint/2010/main" val="315637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89DD-1993-4019-B107-C396A7F35C3F}"/>
              </a:ext>
            </a:extLst>
          </p:cNvPr>
          <p:cNvSpPr>
            <a:spLocks noGrp="1"/>
          </p:cNvSpPr>
          <p:nvPr>
            <p:ph type="title"/>
          </p:nvPr>
        </p:nvSpPr>
        <p:spPr/>
        <p:txBody>
          <a:bodyPr/>
          <a:lstStyle/>
          <a:p>
            <a:r>
              <a:rPr lang="en-US" dirty="0"/>
              <a:t>Task 1.4:  Fire Plume Rise Sensitivity</a:t>
            </a:r>
          </a:p>
        </p:txBody>
      </p:sp>
      <p:sp>
        <p:nvSpPr>
          <p:cNvPr id="3" name="Content Placeholder 2">
            <a:extLst>
              <a:ext uri="{FF2B5EF4-FFF2-40B4-BE49-F238E27FC236}">
                <a16:creationId xmlns:a16="http://schemas.microsoft.com/office/drawing/2014/main" id="{43A76E14-9045-421E-9791-6306C53E8313}"/>
              </a:ext>
            </a:extLst>
          </p:cNvPr>
          <p:cNvSpPr>
            <a:spLocks noGrp="1"/>
          </p:cNvSpPr>
          <p:nvPr>
            <p:ph idx="1"/>
          </p:nvPr>
        </p:nvSpPr>
        <p:spPr>
          <a:xfrm>
            <a:off x="798512" y="1060175"/>
            <a:ext cx="10588625" cy="2369620"/>
          </a:xfrm>
        </p:spPr>
        <p:txBody>
          <a:bodyPr/>
          <a:lstStyle/>
          <a:p>
            <a:r>
              <a:rPr lang="en-US" sz="2000" u="sng" dirty="0"/>
              <a:t>Objective</a:t>
            </a:r>
            <a:r>
              <a:rPr lang="en-US" sz="2000" dirty="0"/>
              <a:t>:  To evaluate WRAP vs. SMOKE-Briggs plume rise approaches for processing fires for input into CAMx (Reduced Scope).</a:t>
            </a:r>
          </a:p>
          <a:p>
            <a:pPr lvl="1">
              <a:buFont typeface="Courier New" panose="02070309020205020404" pitchFamily="49" charset="0"/>
              <a:buChar char="o"/>
            </a:pPr>
            <a:r>
              <a:rPr lang="en-US" sz="1800" dirty="0"/>
              <a:t>SMOKE-Briggs plume rise processing approach takes weeks to generate 3-D files of emissions (6 Tb) that need to be turned into thousands of virtual point sources for modeling in CAMx</a:t>
            </a:r>
          </a:p>
          <a:p>
            <a:pPr lvl="1">
              <a:spcAft>
                <a:spcPts val="600"/>
              </a:spcAft>
              <a:buFont typeface="Courier New" panose="02070309020205020404" pitchFamily="49" charset="0"/>
              <a:buChar char="o"/>
            </a:pPr>
            <a:r>
              <a:rPr lang="en-US" sz="1800" dirty="0"/>
              <a:t>Compare CAMx 2014 Q3 MPE using WRAP vs. SMOKE-Briggs Plume Rise:</a:t>
            </a:r>
          </a:p>
          <a:p>
            <a:pPr lvl="2">
              <a:spcAft>
                <a:spcPts val="600"/>
              </a:spcAft>
              <a:buFont typeface="Wingdings" panose="05000000000000000000" pitchFamily="2" charset="2"/>
              <a:buChar char="§"/>
            </a:pPr>
            <a:r>
              <a:rPr lang="en-US" sz="1600" dirty="0"/>
              <a:t>Comparable model performance (EC and OA)</a:t>
            </a:r>
          </a:p>
          <a:p>
            <a:pPr lvl="2">
              <a:buFont typeface="Wingdings" panose="05000000000000000000" pitchFamily="2" charset="2"/>
              <a:buChar char="§"/>
            </a:pPr>
            <a:r>
              <a:rPr lang="en-US" sz="1600" dirty="0"/>
              <a:t>WRAP plume rise higher primary near source, Briggs more widespread fire impacts</a:t>
            </a:r>
          </a:p>
          <a:p>
            <a:pPr lvl="1">
              <a:buFont typeface="Courier New" panose="02070309020205020404" pitchFamily="49" charset="0"/>
              <a:buChar char="o"/>
            </a:pPr>
            <a:r>
              <a:rPr lang="en-US" sz="1800" dirty="0"/>
              <a:t>Tentatively select WRAP plume rise due to more efficient and comparable MPE</a:t>
            </a:r>
          </a:p>
        </p:txBody>
      </p:sp>
      <p:sp>
        <p:nvSpPr>
          <p:cNvPr id="4" name="Slide Number Placeholder 3">
            <a:extLst>
              <a:ext uri="{FF2B5EF4-FFF2-40B4-BE49-F238E27FC236}">
                <a16:creationId xmlns:a16="http://schemas.microsoft.com/office/drawing/2014/main" id="{7207A426-3D78-4C3B-8DAD-3A6D0F14C190}"/>
              </a:ext>
            </a:extLst>
          </p:cNvPr>
          <p:cNvSpPr>
            <a:spLocks noGrp="1"/>
          </p:cNvSpPr>
          <p:nvPr>
            <p:ph type="sldNum" sz="quarter" idx="10"/>
          </p:nvPr>
        </p:nvSpPr>
        <p:spPr/>
        <p:txBody>
          <a:bodyPr/>
          <a:lstStyle/>
          <a:p>
            <a:fld id="{31421AFA-3AE7-4CEA-BC9B-447859BED57B}" type="slidenum">
              <a:rPr lang="en-GB" smtClean="0"/>
              <a:pPr/>
              <a:t>9</a:t>
            </a:fld>
            <a:endParaRPr lang="en-GB" dirty="0"/>
          </a:p>
        </p:txBody>
      </p:sp>
      <p:sp>
        <p:nvSpPr>
          <p:cNvPr id="5" name="Rectangle 4">
            <a:extLst>
              <a:ext uri="{FF2B5EF4-FFF2-40B4-BE49-F238E27FC236}">
                <a16:creationId xmlns:a16="http://schemas.microsoft.com/office/drawing/2014/main" id="{3F51BED0-29B0-47FB-8529-9DFF74171666}"/>
              </a:ext>
            </a:extLst>
          </p:cNvPr>
          <p:cNvSpPr/>
          <p:nvPr/>
        </p:nvSpPr>
        <p:spPr>
          <a:xfrm>
            <a:off x="731612" y="4317760"/>
            <a:ext cx="11070659" cy="461665"/>
          </a:xfrm>
          <a:prstGeom prst="rect">
            <a:avLst/>
          </a:prstGeom>
        </p:spPr>
        <p:txBody>
          <a:bodyPr wrap="none">
            <a:spAutoFit/>
          </a:bodyPr>
          <a:lstStyle/>
          <a:p>
            <a:r>
              <a:rPr lang="en-US" sz="2400" b="1" cap="all" dirty="0">
                <a:solidFill>
                  <a:srgbClr val="0099FF"/>
                </a:solidFill>
              </a:rPr>
              <a:t>Task 1.5:  Additional Sensitivity Modeling Using 2014v2</a:t>
            </a:r>
          </a:p>
        </p:txBody>
      </p:sp>
      <p:sp>
        <p:nvSpPr>
          <p:cNvPr id="6" name="Rectangle 5">
            <a:extLst>
              <a:ext uri="{FF2B5EF4-FFF2-40B4-BE49-F238E27FC236}">
                <a16:creationId xmlns:a16="http://schemas.microsoft.com/office/drawing/2014/main" id="{7B750072-455A-462D-A9AF-BBC33F5C0912}"/>
              </a:ext>
            </a:extLst>
          </p:cNvPr>
          <p:cNvSpPr/>
          <p:nvPr/>
        </p:nvSpPr>
        <p:spPr>
          <a:xfrm>
            <a:off x="742120" y="4809031"/>
            <a:ext cx="10645017" cy="1138773"/>
          </a:xfrm>
          <a:prstGeom prst="rect">
            <a:avLst/>
          </a:prstGeom>
        </p:spPr>
        <p:txBody>
          <a:bodyPr wrap="square">
            <a:spAutoFit/>
          </a:bodyPr>
          <a:lstStyle/>
          <a:p>
            <a:r>
              <a:rPr lang="en-US" sz="2000" u="sng" dirty="0"/>
              <a:t>Objective</a:t>
            </a:r>
            <a:r>
              <a:rPr lang="en-US" sz="2000" dirty="0"/>
              <a:t>:  Evaluate MEGAN v3.1 and other sensitivities that need corrected 2014 GEOS-Chem BCs.</a:t>
            </a:r>
          </a:p>
          <a:p>
            <a:pPr lvl="2">
              <a:buFont typeface="Courier New" panose="02070309020205020404" pitchFamily="49" charset="0"/>
              <a:buChar char="o"/>
            </a:pPr>
            <a:r>
              <a:rPr lang="en-US" sz="1800" dirty="0"/>
              <a:t>Cancel task and re-assign resources toward 2028 modeling</a:t>
            </a:r>
          </a:p>
        </p:txBody>
      </p:sp>
    </p:spTree>
    <p:extLst>
      <p:ext uri="{BB962C8B-B14F-4D97-AF65-F5344CB8AC3E}">
        <p14:creationId xmlns:p14="http://schemas.microsoft.com/office/powerpoint/2010/main" val="2445525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Blank.potx" id="{CC34BEB4-56BE-4C35-B3C1-ED2770E08490}" vid="{5E58AF69-3E00-4BE6-9424-5697BE04CE91}"/>
    </a:ext>
  </a:extLst>
</a:theme>
</file>

<file path=ppt/theme/theme2.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theme/theme3.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ABBF43-1DE5-401E-9E72-69994FE7A2B3}">
  <we:reference id="wa104380278" version="1.0.0.6" store="en-US" storeType="OMEX"/>
  <we:alternateReferences>
    <we:reference id="WA104380278" version="1.0.0.6" store="WA10438027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blank</Template>
  <TotalTime>7167</TotalTime>
  <Words>3070</Words>
  <Application>Microsoft Office PowerPoint</Application>
  <PresentationFormat>Custom</PresentationFormat>
  <Paragraphs>446</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Verdana</vt:lpstr>
      <vt:lpstr>Wingdings</vt:lpstr>
      <vt:lpstr>Blank</vt:lpstr>
      <vt:lpstr>WRAP 2014 Shake-Out Study</vt:lpstr>
      <vt:lpstr>WRAP 2014 Shake-Out Study Phase I &amp; II</vt:lpstr>
      <vt:lpstr>2014v1 Shake-out final configuration</vt:lpstr>
      <vt:lpstr>Current Phase III 2014 Shake-Out Tasks (Oct 31, 2019)</vt:lpstr>
      <vt:lpstr>Content:  WRAP 2014 Shake-Out Oct 31, 2019 Update</vt:lpstr>
      <vt:lpstr>Task 1.1: Preliminary 2014v1 PGM Sensitivity Tests </vt:lpstr>
      <vt:lpstr>Task 1.2:  Revised 2014 GEOS-Chem Simulation </vt:lpstr>
      <vt:lpstr>Task 1.3:  2014v2 SMOKE Emissions Modeling</vt:lpstr>
      <vt:lpstr>Task 1.4:  Fire Plume Rise Sensitivity</vt:lpstr>
      <vt:lpstr>Task 1.6:  CAMx/CMAQ 2014v2 Base Case Modeling</vt:lpstr>
      <vt:lpstr>Epa 2016 National Regional Haze modeling using camx v7.0</vt:lpstr>
      <vt:lpstr>Example EPA 2016 Model performance by Region</vt:lpstr>
      <vt:lpstr>EXAMPLE EPA 2016/2028 beta’ glideslopes (CAMx v7.0)</vt:lpstr>
      <vt:lpstr>Path forward with WRAP 2014v2 modeling (Task 1.6)</vt:lpstr>
      <vt:lpstr>Status of remainder phase III Shake-Out Tasks (1 OF 2)</vt:lpstr>
      <vt:lpstr>Status of remainder phase III Shake-Out Tasks (2 OF 2)</vt:lpstr>
      <vt:lpstr>Wrap 2014 Shake-Out study Phase IV Work Effort</vt:lpstr>
      <vt:lpstr>Representative Baseline (RB) and 2028 emissions</vt:lpstr>
      <vt:lpstr>Sources of Rep Baseline (RB) and 2028 emissions</vt:lpstr>
      <vt:lpstr>Source of RB and 2028 emissions by Source Category</vt:lpstr>
      <vt:lpstr>RepBase &amp; 2028 Electrical Generating Unit Emissions</vt:lpstr>
      <vt:lpstr>RepBase and 2028 Oil and Gas and Non-EGU Point</vt:lpstr>
      <vt:lpstr>Mobile, Other (Non-POINT) and Mex/Can</vt:lpstr>
      <vt:lpstr>Task 6:  Verification of 2014v2 Platform on IWDW   </vt:lpstr>
      <vt:lpstr>Next steps:  WRAP 2014 Shake-out Phase IV SOW</vt:lpstr>
      <vt:lpstr>WRAP 2014 Shake-Out Phase III and IV Schedule</vt:lpstr>
    </vt:vector>
  </TitlesOfParts>
  <Company>Ramboll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 2014 SHake-Out Study</dc:title>
  <dc:creator>Ralph Morris</dc:creator>
  <cp:lastModifiedBy>Ralph Morris</cp:lastModifiedBy>
  <cp:revision>149</cp:revision>
  <dcterms:created xsi:type="dcterms:W3CDTF">2019-07-05T22:27:47Z</dcterms:created>
  <dcterms:modified xsi:type="dcterms:W3CDTF">2019-10-31T16:33:09Z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TemplafyTimeStamp">
    <vt:lpwstr>2018-10-03T09:50:09.1611095Z</vt:lpwstr>
  </property>
</Properties>
</file>