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  <p:sldMasterId id="2147483799" r:id="rId2"/>
  </p:sldMasterIdLst>
  <p:notesMasterIdLst>
    <p:notesMasterId r:id="rId15"/>
  </p:notesMasterIdLst>
  <p:handoutMasterIdLst>
    <p:handoutMasterId r:id="rId16"/>
  </p:handoutMasterIdLst>
  <p:sldIdLst>
    <p:sldId id="257" r:id="rId3"/>
    <p:sldId id="461" r:id="rId4"/>
    <p:sldId id="451" r:id="rId5"/>
    <p:sldId id="462" r:id="rId6"/>
    <p:sldId id="456" r:id="rId7"/>
    <p:sldId id="300" r:id="rId8"/>
    <p:sldId id="301" r:id="rId9"/>
    <p:sldId id="457" r:id="rId10"/>
    <p:sldId id="458" r:id="rId11"/>
    <p:sldId id="459" r:id="rId12"/>
    <p:sldId id="460" r:id="rId13"/>
    <p:sldId id="455" r:id="rId14"/>
  </p:sldIdLst>
  <p:sldSz cx="12190413" cy="6859588"/>
  <p:notesSz cx="6858000" cy="9144000"/>
  <p:custDataLst>
    <p:tags r:id="rId17"/>
  </p:custDataLst>
  <p:defaultTextStyle>
    <a:defPPr>
      <a:defRPr lang="en-US"/>
    </a:defPPr>
    <a:lvl1pPr marL="0" indent="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kern="1200" spc="-50" baseline="0">
        <a:solidFill>
          <a:schemeClr val="tx1"/>
        </a:solidFill>
        <a:latin typeface="Verdana"/>
        <a:ea typeface="Verdana" pitchFamily="34" charset="0"/>
        <a:cs typeface="Verdana" pitchFamily="34" charset="0"/>
      </a:defRPr>
    </a:lvl1pPr>
    <a:lvl2pPr marL="252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800" kern="1200" spc="-50">
        <a:solidFill>
          <a:schemeClr val="tx1"/>
        </a:solidFill>
        <a:latin typeface="Verdana"/>
        <a:ea typeface="Verdana" pitchFamily="34" charset="0"/>
        <a:cs typeface="+mn-cs"/>
      </a:defRPr>
    </a:lvl2pPr>
    <a:lvl3pPr marL="648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600" kern="1200" spc="-50">
        <a:solidFill>
          <a:schemeClr val="tx1"/>
        </a:solidFill>
        <a:latin typeface="Verdana"/>
        <a:ea typeface="Verdana" pitchFamily="34" charset="0"/>
        <a:cs typeface="+mn-cs"/>
      </a:defRPr>
    </a:lvl3pPr>
    <a:lvl4pPr marL="9792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anose="020B0604030504040204" pitchFamily="34" charset="0"/>
      <a:buChar char="•"/>
      <a:defRPr sz="1400" kern="1200" spc="-50">
        <a:solidFill>
          <a:schemeClr val="tx1"/>
        </a:solidFill>
        <a:latin typeface="Verdana"/>
        <a:ea typeface="Verdana" pitchFamily="34" charset="0"/>
        <a:cs typeface="+mn-cs"/>
      </a:defRPr>
    </a:lvl4pPr>
    <a:lvl5pPr marL="0" indent="0" algn="l" defTabSz="457189" rtl="0" eaLnBrk="1" fontAlgn="base" hangingPunct="1">
      <a:lnSpc>
        <a:spcPct val="8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sz="4800" b="1" kern="1200" cap="all" spc="-50" baseline="0">
        <a:solidFill>
          <a:schemeClr val="tx1"/>
        </a:solidFill>
        <a:latin typeface="Verdana"/>
        <a:ea typeface="Verdana" pitchFamily="34" charset="0"/>
        <a:cs typeface="+mn-cs"/>
      </a:defRPr>
    </a:lvl5pPr>
    <a:lvl6pPr marL="0" indent="0" algn="l" defTabSz="457189" rtl="0" eaLnBrk="1" latinLnBrk="0" hangingPunct="1">
      <a:spcBef>
        <a:spcPts val="0"/>
      </a:spcBef>
      <a:spcAft>
        <a:spcPts val="600"/>
      </a:spcAft>
      <a:buClr>
        <a:schemeClr val="tx2"/>
      </a:buClr>
      <a:buFont typeface="Arial" panose="020B0604020202020204" pitchFamily="34" charset="0"/>
      <a:buChar char="​"/>
      <a:defRPr sz="1800" b="1" kern="1200" cap="all" spc="-50" baseline="0">
        <a:solidFill>
          <a:schemeClr val="tx2"/>
        </a:solidFill>
        <a:latin typeface="+mn-lt"/>
        <a:ea typeface="+mn-ea"/>
        <a:cs typeface="+mn-cs"/>
      </a:defRPr>
    </a:lvl6pPr>
    <a:lvl7pPr marL="0" indent="0" algn="l" defTabSz="457189" rtl="0" eaLnBrk="1" latinLnBrk="0" hangingPunct="1">
      <a:spcBef>
        <a:spcPts val="0"/>
      </a:spcBef>
      <a:spcAft>
        <a:spcPts val="1200"/>
      </a:spcAft>
      <a:buFont typeface="Arial" panose="020B0604020202020204" pitchFamily="34" charset="0"/>
      <a:buChar char="​"/>
      <a:defRPr sz="1800" i="1" kern="1200" spc="-50">
        <a:solidFill>
          <a:schemeClr val="bg2"/>
        </a:solidFill>
        <a:latin typeface="+mn-lt"/>
        <a:ea typeface="+mn-ea"/>
        <a:cs typeface="+mn-cs"/>
      </a:defRPr>
    </a:lvl7pPr>
    <a:lvl8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rabicPeriod"/>
      <a:defRPr sz="1600" kern="1200" spc="-50">
        <a:solidFill>
          <a:schemeClr val="tx1"/>
        </a:solidFill>
        <a:latin typeface="+mn-lt"/>
        <a:ea typeface="+mn-ea"/>
        <a:cs typeface="+mn-cs"/>
      </a:defRPr>
    </a:lvl8pPr>
    <a:lvl9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lphaUcPeriod"/>
      <a:defRPr sz="1600" kern="1200" spc="-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o-Jung Chien" initials="CC" lastIdx="1" clrIdx="0">
    <p:extLst>
      <p:ext uri="{19B8F6BF-5375-455C-9EA6-DF929625EA0E}">
        <p15:presenceInfo xmlns:p15="http://schemas.microsoft.com/office/powerpoint/2012/main" userId="S-1-5-21-1123561945-1202660629-725345543-2340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59BFF5"/>
    <a:srgbClr val="E3F2FF"/>
    <a:srgbClr val="F1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9" autoAdjust="0"/>
    <p:restoredTop sz="86482" autoAdjust="0"/>
  </p:normalViewPr>
  <p:slideViewPr>
    <p:cSldViewPr snapToGrid="0">
      <p:cViewPr varScale="1">
        <p:scale>
          <a:sx n="121" d="100"/>
          <a:sy n="121" d="100"/>
        </p:scale>
        <p:origin x="80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E8A3B-3A63-46A9-95E1-03CE2FCF9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A870-D0BC-44DB-AD81-D5E8B04AE8D4}" type="datetimeFigureOut">
              <a:rPr lang="da-DK" smtClean="0"/>
              <a:t>04-12-2019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04/12/2019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6644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5729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4003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ogo_fonden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2" cy="681548"/>
          </a:xfrm>
        </p:spPr>
        <p:txBody>
          <a:bodyPr tIns="0" anchor="t" anchorCtr="0"/>
          <a:lstStyle>
            <a:lvl1pPr>
              <a:defRPr sz="4800" cap="none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652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none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2" y="4841825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9474" y="6281955"/>
            <a:ext cx="6701689" cy="16806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7911486-6FB3-4B5E-9E9F-4E68B86BFAB3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87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313612" y="1645032"/>
            <a:ext cx="4073525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FF20881-F81B-4002-8633-D30B4C975D37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5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8958262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3" y="452544"/>
            <a:ext cx="800964" cy="800964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icon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B66D862-600D-48C8-8F85-19CC3E0B1DC7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18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8958262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2" y="1645033"/>
            <a:ext cx="818165" cy="818165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icon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7A02C95-B75E-4026-8C75-E92117B7E863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32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6515100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000" y="1645033"/>
            <a:ext cx="3259138" cy="324069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C561E10-94E6-4C65-A83E-4A0247FD64B9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3613" y="1644649"/>
            <a:ext cx="4073525" cy="4063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4F682B3-15BA-47D0-B191-ECEF31D65243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7329487" cy="4063354"/>
          </a:xfrm>
        </p:spPr>
        <p:txBody>
          <a:bodyPr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none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cap="none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cap="none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 cap="none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 cap="none"/>
            </a:lvl6pPr>
            <a:lvl7pPr>
              <a:defRPr sz="1600" cap="none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 cap="none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 cap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12,3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4992414"/>
            <a:ext cx="2444750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12403271" y="-1"/>
            <a:chExt cx="1796791" cy="29075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D585EE85-6531-4BF0-AF17-3C31B489C7B6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22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4071936" cy="4063354"/>
          </a:xfrm>
        </p:spPr>
        <p:txBody>
          <a:bodyPr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4838" y="1644771"/>
            <a:ext cx="244316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none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cap="none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cap="none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 cap="none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 cap="none"/>
            </a:lvl6pPr>
            <a:lvl7pPr>
              <a:defRPr sz="1600" cap="none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 cap="none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 cap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12,9%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1644771"/>
            <a:ext cx="2444750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none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cap="none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cap="none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 cap="none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 cap="none"/>
            </a:lvl6pPr>
            <a:lvl7pPr>
              <a:defRPr sz="1600" cap="none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 cap="none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 cap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12,9%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2F4B53-30AD-4697-89D7-9D962CE965E5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12403271" y="-1"/>
            <a:chExt cx="1796791" cy="290758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0FEF35-0958-440B-A77A-2699A8399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4203BB4-30A9-4057-A809-926EDEDB9F4F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139BD4A-714C-44AF-902B-B7BB51BF1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B5C133-0407-4A77-B2F7-7E365D047DE4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1BBC228B-197B-44A3-99D0-D56237507B14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F9CA478-1548-4258-B776-CD375142AA82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65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68B673-9D9F-4BF4-8D81-D1B3477E6F0F}"/>
              </a:ext>
            </a:extLst>
          </p:cNvPr>
          <p:cNvGrpSpPr/>
          <p:nvPr userDrawn="1"/>
        </p:nvGrpSpPr>
        <p:grpSpPr>
          <a:xfrm>
            <a:off x="-1972094" y="1634370"/>
            <a:ext cx="1796791" cy="2907588"/>
            <a:chOff x="12339857" y="1634370"/>
            <a:chExt cx="1796791" cy="290758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61C6D9-96E6-46EB-8545-E257C98220F8}"/>
                </a:ext>
              </a:extLst>
            </p:cNvPr>
            <p:cNvSpPr/>
            <p:nvPr/>
          </p:nvSpPr>
          <p:spPr>
            <a:xfrm>
              <a:off x="12339857" y="1634370"/>
              <a:ext cx="1796791" cy="2907588"/>
            </a:xfrm>
            <a:prstGeom prst="roundRect">
              <a:avLst>
                <a:gd name="adj" fmla="val 297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accent3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3EC8C10-6A9E-4C2B-B6BA-69C39462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71161" y="1791659"/>
              <a:ext cx="455222" cy="21308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580C90-4416-41DC-ADAC-F1014BB16E65}"/>
                </a:ext>
              </a:extLst>
            </p:cNvPr>
            <p:cNvSpPr txBox="1"/>
            <p:nvPr/>
          </p:nvSpPr>
          <p:spPr bwMode="auto">
            <a:xfrm>
              <a:off x="12483714" y="2086228"/>
              <a:ext cx="143363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2700" marR="0" indent="-25400" algn="l" defTabSz="457200" rtl="0" eaLnBrk="0" fontAlgn="base" latinLnBrk="0" hangingPunct="0"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LIST LEVELS (BULLET LEVELS) </a:t>
              </a: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</a:b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</a:b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USE ABOVE TOOL IN THE TAB HOME TO CHANGE TEXT STYLES (ALSO USE TAB FUNCTION)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C7FA45-BEB8-4FA0-89DA-4AF47CEA9A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351204" y="2757038"/>
              <a:ext cx="1261627" cy="156563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327CDE-D280-433E-A1DD-9B88BC9A9D74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-1899137" y="-1"/>
            <a:chExt cx="1796791" cy="29075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AE14B58-12EA-4B20-8931-337F0DC7BE74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1E15413-4664-4681-9444-310804612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D38E9D-D309-4835-BB4A-24E940357F1D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3408A5E0-BE3B-4CF6-B031-C7BDEAE8EF42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4467B95-2571-401A-B1E8-0E4825008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064" y="1645033"/>
            <a:ext cx="7331074" cy="4063354"/>
          </a:xfrm>
        </p:spPr>
        <p:txBody>
          <a:bodyPr/>
          <a:lstStyle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514" y="1644771"/>
            <a:ext cx="2443162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none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 cap="none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12,9%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4992414"/>
            <a:ext cx="2443161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DFFA6BD5-1F82-4DFF-A877-528EE09DA81D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071936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537029"/>
            <a:ext cx="5702300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 cap="none" baseline="0"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E6B9D2FF-656E-4B01-B626-DDA557E27024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9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2443162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2443162" cy="406203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063" y="5390147"/>
            <a:ext cx="73310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063" y="537029"/>
            <a:ext cx="7331075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66C8DA7-8257-4F44-AD1F-47D77110E545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2651" cy="681548"/>
          </a:xfrm>
        </p:spPr>
        <p:txBody>
          <a:bodyPr tIns="0" anchor="t" anchorCtr="0"/>
          <a:lstStyle>
            <a:lvl1pPr>
              <a:defRPr sz="4800" cap="none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191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none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344F44-1D4C-407D-B0CE-FCFEE29BE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rgbClr val="009D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18" name="Date_DateCustomA" hidden="1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85D2C888-1A84-4B0E-9B6E-78F9372E808C}" type="datetime1">
              <a:rPr lang="en-GB" smtClean="0"/>
              <a:t>04/12/2019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9" y="1645033"/>
            <a:ext cx="5702299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0742569-4E06-4BA8-97B4-9EE290B48FBA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9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2443162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063" y="1645033"/>
            <a:ext cx="733107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244475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D5C9069A-CE35-430E-8488-1CD4C0BF9A4E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7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864" y="421976"/>
            <a:ext cx="10588624" cy="485311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 baseline="0"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12900" y="906698"/>
            <a:ext cx="3257550" cy="2158049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1059021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1D3CE88-C4A7-4EEA-808C-13A163823CDF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48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925" y="5389081"/>
            <a:ext cx="40735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838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513" y="1645033"/>
            <a:ext cx="4071937" cy="374404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954A5A2-98C9-40D0-A9A4-0934037ABAA3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0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10588624" cy="748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814387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814387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3C52938-36F2-483A-90E1-7C6B398C329E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0450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3257549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7B74E93-144F-4DB9-8C27-19F802D9FA59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1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48863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224" y="5389082"/>
            <a:ext cx="2443164" cy="317982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488632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99225" y="1645031"/>
            <a:ext cx="2443162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B57B028-50E3-41B4-A7B5-26D92FAF78AA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4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570071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925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3EA501F-D3D0-43C0-9904-E790AEA366FB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59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082"/>
            <a:ext cx="5702299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3145100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3" y="1645031"/>
            <a:ext cx="1628775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5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6801236-C41F-4CE1-87FD-BC67472741AC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6400"/>
            <a:ext cx="407352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4073526" cy="1483869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3" y="5389082"/>
            <a:ext cx="1628775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5389082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D610AA71-D7A8-413A-8394-5C05D04E7029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0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Logo_ramboll"/>
          <p:cNvSpPr>
            <a:spLocks/>
          </p:cNvSpPr>
          <p:nvPr userDrawn="1"/>
        </p:nvSpPr>
        <p:spPr>
          <a:xfrm>
            <a:off x="817201" y="6159600"/>
            <a:ext cx="896400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Logo_fonden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0" cy="681548"/>
          </a:xfrm>
        </p:spPr>
        <p:txBody>
          <a:bodyPr tIns="0" anchor="t" anchorCtr="0"/>
          <a:lstStyle>
            <a:lvl1pPr>
              <a:defRPr sz="4800" cap="none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3" y="1139744"/>
            <a:ext cx="9772650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none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344F44-1D4C-407D-B0CE-FCFEE29BE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0AF2302B-7012-4DE4-9A47-B275FC7990F6}" type="datetime1">
              <a:rPr lang="en-GB" smtClean="0"/>
              <a:t>04/12/2019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98685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90147"/>
            <a:ext cx="5702300" cy="31691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4921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2" y="5389200"/>
            <a:ext cx="1628776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3144921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6774" y="5389200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2" y="3906278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4" y="1645032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C141FB4-7BF1-4DB0-940E-B14C6EB28783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1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200"/>
            <a:ext cx="3259138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214" y="3146400"/>
            <a:ext cx="648593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0451" y="5389200"/>
            <a:ext cx="1625600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3613" y="5389200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6775" y="5389200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6516688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0450" y="3906000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750DBD0-68BA-411A-86AC-8A85C0F07CF0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6928" y="452543"/>
            <a:ext cx="10555200" cy="1056245"/>
          </a:xfr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FF3501DC-63E8-4AF5-BE5E-E05A579B46DC}" type="datetime1">
              <a:rPr lang="en-GB" smtClean="0"/>
              <a:t>04/12/2019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655C8A1A-9AB8-4DC5-BE91-DCBE600E270C}" type="datetime1">
              <a:rPr lang="en-GB" smtClean="0"/>
              <a:t>04/12/2019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1946365"/>
            <a:ext cx="7329487" cy="2769325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68" y="5020098"/>
            <a:ext cx="7332035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436" y="2250351"/>
            <a:ext cx="1671637" cy="28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4D52EB9-2063-4FBE-ADB5-395C3BA756DA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9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CE34A71B-2122-4592-A043-C95CEBD2C97A}" type="datetime1">
              <a:rPr lang="en-GB" smtClean="0"/>
              <a:t>04/12/2019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38D32DB-F5D9-4F9E-80C2-ECC0A88DEE0F}" type="datetime1">
              <a:rPr lang="en-GB" smtClean="0"/>
              <a:t>04/12/2019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798512" y="452544"/>
            <a:ext cx="10588625" cy="1196721"/>
          </a:xfrm>
        </p:spPr>
        <p:txBody>
          <a:bodyPr tIns="0"/>
          <a:lstStyle>
            <a:lvl1pPr>
              <a:defRPr sz="3200" cap="none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1808B17-7D73-48EF-8BED-63693AB76B0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BA66E57D-050E-497F-BCE0-01E307159441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9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4"/>
            <a:ext cx="4886324" cy="4432966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4" y="4971350"/>
            <a:ext cx="4886324" cy="365455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4" y="5334000"/>
            <a:ext cx="4886324" cy="4244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60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2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A883098-EC9D-45F8-BF2C-3487DF20D3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1C2B819A-5F70-4D6E-BD68-2E6409A77FF5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9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8FD9-FC5B-4542-BC94-890ACC3A6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2413" cy="23891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23550-1B7A-4046-947A-010FB6D33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3625"/>
            <a:ext cx="9142413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8D2F9-5994-4FBB-8131-A38E517F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B474-42FD-469F-A285-30EB32FE38A1}" type="datetime1">
              <a:rPr lang="en-GB" smtClean="0"/>
              <a:t>04/12/2019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F542A-79CB-486C-9358-821FD06D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99A9-7E20-47D8-8D6D-0B9AB76F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7329487" cy="5255844"/>
          </a:xfrm>
        </p:spPr>
        <p:txBody>
          <a:bodyPr/>
          <a:lstStyle>
            <a:lvl1pPr>
              <a:defRPr sz="480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05AF8DE4-7275-47B9-A04C-74A752AA4CD6}" type="datetime1">
              <a:rPr lang="en-GB" smtClean="0"/>
              <a:t>04/12/2019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44566-2FE5-4F83-8D27-414B754B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E021E-A090-4317-BEE0-19BD52228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7A46C-2744-49CC-B81B-B29D0426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21C3-BD3E-42B8-A7EC-617BC4B83649}" type="datetime1">
              <a:rPr lang="en-GB" smtClean="0"/>
              <a:t>04/12/2019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7963C-79F3-4F1A-BE74-32A466C1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B1753-A186-4611-830A-8A3B94CA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3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3480-2DFD-4FE1-849D-BFE79B49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4013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6C47C-D7A2-4604-A112-E2CF872D3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1050"/>
            <a:ext cx="10514013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E22E8-F3EC-4504-91E2-28FBA9C3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A92A-1A2E-4EBD-8DF7-FA38D1502BDB}" type="datetime1">
              <a:rPr lang="en-GB" smtClean="0"/>
              <a:t>04/12/2019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D2DB4-E4D5-44BF-BC75-F76C3148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DD57D-7F05-406F-A891-4BA1766D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62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370C-1746-4FE9-B061-B8775869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3EF38-F4AA-4043-8B05-736435FA6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2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0C353-78A0-430C-9F1A-AB167779E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52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6704D-4E38-41B2-B562-85420268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61C4-B3AC-49EE-8A38-579FFFC8BC63}" type="datetime1">
              <a:rPr lang="en-GB" smtClean="0"/>
              <a:t>04/12/2019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16535-D870-4802-AA97-8462159D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0D28C-A8D9-44B8-9F88-25E57C7F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BD2EF-7B54-4CBE-A683-F3C249B2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99BFD-B309-4C77-AE84-32B9CC452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71B77-7377-4CB5-98C2-338DAF2B4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6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1F707-0067-413F-9E9C-2D3B97F4B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E2F2E-3C55-4431-9CE9-DF216FD82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3187" cy="3686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65BC9-096A-4724-B5B2-D8A70D4C3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64FD-513A-4324-A679-4C40527B09D6}" type="datetime1">
              <a:rPr lang="en-GB" smtClean="0"/>
              <a:t>04/12/2019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CAE29-D085-4003-BE54-737D04CB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DC0D52-D016-4F04-AB51-3FF17C6F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24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1EB3-8607-4F36-9DBE-CB39811C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2199A-112E-4193-9A7D-905AEFA74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50F-F04A-4464-B01E-F00256BAE528}" type="datetime1">
              <a:rPr lang="en-GB" smtClean="0"/>
              <a:t>04/12/2019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27035-1771-4F52-A383-7F3C3AF3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9BEC0-7DFA-4F7D-BD42-64D7A0F2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66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AE2EB-21EA-49E0-9C07-FF8D984B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505C-5175-455A-B2AE-31044B25BE51}" type="datetime1">
              <a:rPr lang="en-GB" smtClean="0"/>
              <a:t>04/12/2019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6FB81-B423-4C11-A537-043789F4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39772-0498-48FB-863B-8D7B3DB5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629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D94B-2382-4C62-A239-681566AF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D7FD-ED81-4082-9C9C-8E618BBB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B0E96-6F9B-4EAA-9BC6-AEC27E576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A069D-2AFC-42A5-AC32-D1DA6688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BA6-2136-4C5F-91D4-25226C5A00D1}" type="datetime1">
              <a:rPr lang="en-GB" smtClean="0"/>
              <a:t>04/12/2019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715A6-C8A9-4A3E-AD2E-71DB8696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824C1-EC2D-47D4-BCEC-20C0ABAD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43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E88BD-4420-4F01-AB5B-AD6FCC56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CEBB7-4A65-44BD-AEFF-5C3DDF3E1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3D138-8D43-4973-B3CF-3EFA793E4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E9C93-2982-4E29-82C3-67D9B8B2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BECA-609A-4F3C-946A-6A4C903A8276}" type="datetime1">
              <a:rPr lang="en-GB" smtClean="0"/>
              <a:t>04/12/2019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FDCDD-92B0-4892-BEB7-AA2D0001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E43FE-A443-4ACC-9D51-0D05DEB0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67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2A91-BEA7-42C3-B2E8-38A762BB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28C66-939A-4677-AF58-018593953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D33D8-9ECA-419D-9655-B9F76AC6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987B-DD67-4CC3-B3E3-EF80A846FBEA}" type="datetime1">
              <a:rPr lang="en-GB" smtClean="0"/>
              <a:t>04/12/2019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E21A2-0119-4543-815F-2107CF06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8A4A-7D42-4E32-8B17-2049746A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8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3A435E-A970-45EE-A8F1-785EF7EC0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3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83E55-CD50-40A9-B002-D7A61E745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34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3ED7A-6A1E-4D1E-9184-99BDA272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5508-1941-4546-BBFA-8C06469D9F5E}" type="datetime1">
              <a:rPr lang="en-GB" smtClean="0"/>
              <a:t>04/12/2019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77613-2363-4C80-AE28-D9FD9C62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B7927-994B-457F-92CB-D61761E2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8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baseline="0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886324" cy="5255844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D31F44C6-0D2A-4A9C-B47D-813C7CB28981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2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cap="none" baseline="0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513" y="1633538"/>
            <a:ext cx="10588625" cy="4087812"/>
          </a:xfrm>
        </p:spPr>
        <p:txBody>
          <a:bodyPr/>
          <a:lstStyle>
            <a:lvl1pPr marL="361950" indent="-361950">
              <a:buFont typeface="+mj-lt"/>
              <a:buAutoNum type="arabicPeriod"/>
              <a:defRPr sz="1400" b="1" cap="none" baseline="0">
                <a:solidFill>
                  <a:schemeClr val="bg1"/>
                </a:solidFill>
              </a:defRPr>
            </a:lvl1pPr>
            <a:lvl2pPr marL="627063" indent="-265113">
              <a:defRPr sz="1400" b="1" cap="none" baseline="0">
                <a:solidFill>
                  <a:schemeClr val="bg1"/>
                </a:solidFill>
              </a:defRPr>
            </a:lvl2pPr>
            <a:lvl3pPr>
              <a:defRPr b="1" cap="none" baseline="0">
                <a:solidFill>
                  <a:schemeClr val="bg1"/>
                </a:solidFill>
              </a:defRPr>
            </a:lvl3pPr>
            <a:lvl4pPr>
              <a:defRPr b="1" cap="none" baseline="0">
                <a:solidFill>
                  <a:schemeClr val="bg1"/>
                </a:solidFill>
              </a:defRPr>
            </a:lvl4pPr>
            <a:lvl5pPr>
              <a:defRPr b="1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54DF314A-D8D6-4B73-AF00-2AB04F9ABB49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2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7960" y="6281956"/>
            <a:ext cx="6813203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BB4FBDA-123A-4678-AC5E-0BFC980E30D4}" type="datetime1">
              <a:rPr lang="en-GB" smtClean="0"/>
              <a:t>04/12/2019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886325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99224" y="1645032"/>
            <a:ext cx="4887913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CB9A4B8-39E0-4644-BF80-0BAEA38E01F8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684838" y="1645032"/>
            <a:ext cx="5702300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CF1BF90D-99D4-421D-A941-D6E1E0A34034}" type="datetime1">
              <a:rPr lang="en-GB" smtClean="0"/>
              <a:t>04/12/2019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>
            <a:extLst>
              <a:ext uri="{FF2B5EF4-FFF2-40B4-BE49-F238E27FC236}">
                <a16:creationId xmlns:a16="http://schemas.microsoft.com/office/drawing/2014/main" id="{B3ADD142-CEBB-4289-94EB-AD59CA19C4E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312840"/>
            <a:ext cx="10588625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512" y="1648207"/>
            <a:ext cx="10588625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0156681-AC4C-41F8-921C-2B49580162BD}" type="datetime1">
              <a:rPr lang="en-GB" smtClean="0"/>
              <a:t>04/12/2019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094" y="1634370"/>
            <a:ext cx="1796791" cy="2907588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34" r:id="rId2"/>
    <p:sldLayoutId id="2147483797" r:id="rId3"/>
    <p:sldLayoutId id="2147483748" r:id="rId4"/>
    <p:sldLayoutId id="2147483788" r:id="rId5"/>
    <p:sldLayoutId id="2147483798" r:id="rId6"/>
    <p:sldLayoutId id="2147483737" r:id="rId7"/>
    <p:sldLayoutId id="2147483791" r:id="rId8"/>
    <p:sldLayoutId id="2147483770" r:id="rId9"/>
    <p:sldLayoutId id="2147483792" r:id="rId10"/>
    <p:sldLayoutId id="2147483793" r:id="rId11"/>
    <p:sldLayoutId id="2147483771" r:id="rId12"/>
    <p:sldLayoutId id="2147483795" r:id="rId13"/>
    <p:sldLayoutId id="2147483794" r:id="rId14"/>
    <p:sldLayoutId id="2147483768" r:id="rId15"/>
    <p:sldLayoutId id="2147483773" r:id="rId16"/>
    <p:sldLayoutId id="2147483769" r:id="rId17"/>
    <p:sldLayoutId id="2147483772" r:id="rId18"/>
    <p:sldLayoutId id="2147483774" r:id="rId19"/>
    <p:sldLayoutId id="2147483775" r:id="rId20"/>
    <p:sldLayoutId id="2147483776" r:id="rId21"/>
    <p:sldLayoutId id="2147483796" r:id="rId22"/>
    <p:sldLayoutId id="2147483777" r:id="rId23"/>
    <p:sldLayoutId id="2147483783" r:id="rId24"/>
    <p:sldLayoutId id="2147483782" r:id="rId25"/>
    <p:sldLayoutId id="2147483781" r:id="rId26"/>
    <p:sldLayoutId id="2147483780" r:id="rId27"/>
    <p:sldLayoutId id="2147483779" r:id="rId28"/>
    <p:sldLayoutId id="2147483784" r:id="rId29"/>
    <p:sldLayoutId id="2147483778" r:id="rId30"/>
    <p:sldLayoutId id="2147483785" r:id="rId31"/>
    <p:sldLayoutId id="2147483749" r:id="rId32"/>
    <p:sldLayoutId id="2147483746" r:id="rId33"/>
    <p:sldLayoutId id="2147483787" r:id="rId34"/>
    <p:sldLayoutId id="2147483738" r:id="rId35"/>
    <p:sldLayoutId id="2147483747" r:id="rId36"/>
    <p:sldLayoutId id="2147483767" r:id="rId37"/>
    <p:sldLayoutId id="2147483790" r:id="rId38"/>
  </p:sldLayoutIdLst>
  <p:hf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189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800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189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189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659" userDrawn="1">
          <p15:clr>
            <a:srgbClr val="F26B43"/>
          </p15:clr>
        </p15:guide>
        <p15:guide id="2" pos="7173" userDrawn="1">
          <p15:clr>
            <a:srgbClr val="F26B43"/>
          </p15:clr>
        </p15:guide>
        <p15:guide id="3" orient="horz" pos="1036" userDrawn="1">
          <p15:clr>
            <a:srgbClr val="F26B43"/>
          </p15:clr>
        </p15:guide>
        <p15:guide id="4" orient="horz" pos="3595" userDrawn="1">
          <p15:clr>
            <a:srgbClr val="F26B43"/>
          </p15:clr>
        </p15:guide>
        <p15:guide id="5" pos="6146" userDrawn="1">
          <p15:clr>
            <a:srgbClr val="F26B43"/>
          </p15:clr>
        </p15:guide>
        <p15:guide id="6" pos="5633" userDrawn="1">
          <p15:clr>
            <a:srgbClr val="F26B43"/>
          </p15:clr>
        </p15:guide>
        <p15:guide id="7" pos="5120" userDrawn="1">
          <p15:clr>
            <a:srgbClr val="F26B43"/>
          </p15:clr>
        </p15:guide>
        <p15:guide id="8" pos="4607" userDrawn="1">
          <p15:clr>
            <a:srgbClr val="F26B43"/>
          </p15:clr>
        </p15:guide>
        <p15:guide id="9" pos="4094" userDrawn="1">
          <p15:clr>
            <a:srgbClr val="F26B43"/>
          </p15:clr>
        </p15:guide>
        <p15:guide id="10" pos="3581" userDrawn="1">
          <p15:clr>
            <a:srgbClr val="F26B43"/>
          </p15:clr>
        </p15:guide>
        <p15:guide id="11" pos="3068" userDrawn="1">
          <p15:clr>
            <a:srgbClr val="F26B43"/>
          </p15:clr>
        </p15:guide>
        <p15:guide id="12" pos="2555" userDrawn="1">
          <p15:clr>
            <a:srgbClr val="F26B43"/>
          </p15:clr>
        </p15:guide>
        <p15:guide id="13" pos="2042" userDrawn="1">
          <p15:clr>
            <a:srgbClr val="F26B43"/>
          </p15:clr>
        </p15:guide>
        <p15:guide id="14" pos="1529" userDrawn="1">
          <p15:clr>
            <a:srgbClr val="F26B43"/>
          </p15:clr>
        </p15:guide>
        <p15:guide id="15" pos="1016" userDrawn="1">
          <p15:clr>
            <a:srgbClr val="F26B43"/>
          </p15:clr>
        </p15:guide>
        <p15:guide id="16" pos="5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D9376C-C2A8-4B73-8863-91D67E57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AAC1E-2549-4DB4-8550-C203A84A5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B6D1C-135F-410A-B9C9-C8EAB8A48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4B2A8-08AB-4DD0-B83A-2B3916558442}" type="datetime1">
              <a:rPr lang="en-GB" smtClean="0"/>
              <a:t>04/12/2019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B1532-7F62-41F6-BDF7-BD9846A72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B30BA-3351-4CF4-B2C3-BF7BEF39E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9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D_PresentationTitle">
            <a:extLst>
              <a:ext uri="{FF2B5EF4-FFF2-40B4-BE49-F238E27FC236}">
                <a16:creationId xmlns:a16="http://schemas.microsoft.com/office/drawing/2014/main" id="{C9A28A98-FCC3-491B-88DD-1C48456968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Western Regional Modeling and Analysis Platform</a:t>
            </a:r>
            <a:endParaRPr lang="en-GB" dirty="0"/>
          </a:p>
        </p:txBody>
      </p:sp>
      <p:sp>
        <p:nvSpPr>
          <p:cNvPr id="3" name="FLD_PresentationTitle_2">
            <a:extLst>
              <a:ext uri="{FF2B5EF4-FFF2-40B4-BE49-F238E27FC236}">
                <a16:creationId xmlns:a16="http://schemas.microsoft.com/office/drawing/2014/main" id="{47591E0B-C45B-4376-B200-46F184CB5A5E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98513" y="2109367"/>
            <a:ext cx="9772652" cy="742250"/>
          </a:xfrm>
        </p:spPr>
        <p:txBody>
          <a:bodyPr/>
          <a:lstStyle/>
          <a:p>
            <a:r>
              <a:rPr lang="en-US" sz="4400" dirty="0"/>
              <a:t>Update on 2014v2 Modeling</a:t>
            </a:r>
            <a:endParaRPr lang="en-GB" sz="4400" dirty="0"/>
          </a:p>
        </p:txBody>
      </p:sp>
      <p:sp>
        <p:nvSpPr>
          <p:cNvPr id="4" name="FLD_PresentationSubtitle">
            <a:extLst>
              <a:ext uri="{FF2B5EF4-FFF2-40B4-BE49-F238E27FC236}">
                <a16:creationId xmlns:a16="http://schemas.microsoft.com/office/drawing/2014/main" id="{5CF200BE-F69F-4207-B519-D798523986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4063" y="3007605"/>
            <a:ext cx="4760254" cy="233546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Ralph Morris, Pradeepa Vennam, Tejas Shah Marco Rodriguez and Chao-Jung Chien</a:t>
            </a:r>
          </a:p>
          <a:p>
            <a:pPr marL="396000" lvl="1" indent="0">
              <a:buNone/>
            </a:pPr>
            <a:r>
              <a:rPr lang="en-GB" dirty="0"/>
              <a:t>	Modeling Team</a:t>
            </a:r>
          </a:p>
          <a:p>
            <a:pPr>
              <a:spcAft>
                <a:spcPts val="600"/>
              </a:spcAft>
            </a:pPr>
            <a:r>
              <a:rPr lang="en-GB" dirty="0"/>
              <a:t>John Grant, Tejas Shah, Yesica Alvarez and Amnon Bar-Ilan</a:t>
            </a:r>
          </a:p>
          <a:p>
            <a:pPr marL="396000" lvl="1" indent="0">
              <a:spcAft>
                <a:spcPts val="1800"/>
              </a:spcAft>
              <a:buNone/>
            </a:pPr>
            <a:r>
              <a:rPr lang="en-GB" dirty="0"/>
              <a:t>	Emissions Team</a:t>
            </a:r>
          </a:p>
          <a:p>
            <a:pPr>
              <a:spcAft>
                <a:spcPts val="1800"/>
              </a:spcAft>
            </a:pPr>
            <a:r>
              <a:rPr lang="en-GB" dirty="0"/>
              <a:t>RHPWG – Emissions Inventory &amp; Modeling Protocol Subcommittee</a:t>
            </a:r>
          </a:p>
          <a:p>
            <a:r>
              <a:rPr lang="en-GB" dirty="0"/>
              <a:t>December 5,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CAC3DC-4C01-4B83-A25A-09D014CE5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06"/>
          <a:stretch/>
        </p:blipFill>
        <p:spPr>
          <a:xfrm>
            <a:off x="5541030" y="2892971"/>
            <a:ext cx="6217920" cy="3548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681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9319-ECFE-49ED-A9CF-2F8E5F967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PHASE IV – Task 4.6 2028 State-Specific Source Apportionment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9B8BF-9ADE-47CA-A838-B397FA2C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3" y="1358011"/>
            <a:ext cx="5459068" cy="435037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CAMx 2028OTBa PM Source Apportionment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SO4, NO3, NH4, EC, POA, Soil, CM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No SOA (do have SOAA and SOAB)</a:t>
            </a:r>
          </a:p>
          <a:p>
            <a:pPr>
              <a:spcAft>
                <a:spcPts val="600"/>
              </a:spcAft>
            </a:pPr>
            <a:r>
              <a:rPr lang="en-US" dirty="0"/>
              <a:t>Straw Person Starting Point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Geographic Regions: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17 western states, EUSA, Can, Mex, Off-shore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Source Sectors: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Natural, WF, Rx+Ag, O&amp;G, EGU Point, Non-EGU Point, On-Road, Non-Road, Remainder Anthro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Boundary Conditions (GCBC):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Natural, U.S. Anthro, Intl Anthro</a:t>
            </a:r>
          </a:p>
          <a:p>
            <a:r>
              <a:rPr lang="en-US" dirty="0"/>
              <a:t>Task Products: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2028 Vis Impairment at CIAs by State and Sector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Contributions of International Anthro emissions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2ED1D-053A-4F7D-8DD5-CD29CFB271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0738B-8EF0-4C35-BBD6-E5F9914B81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50052" y="1358011"/>
            <a:ext cx="4810035" cy="459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37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5C14-2FAF-4E39-AB4A-DBC8CB53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126" y="453600"/>
            <a:ext cx="10588624" cy="748800"/>
          </a:xfrm>
        </p:spPr>
        <p:txBody>
          <a:bodyPr/>
          <a:lstStyle/>
          <a:p>
            <a:r>
              <a:rPr lang="en-US" dirty="0"/>
              <a:t>WRAP PHASE IV:  Task 6:  IWDW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F6078-07F8-463A-AD8F-294FFB9C1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125" y="1202400"/>
            <a:ext cx="7563290" cy="4505987"/>
          </a:xfrm>
        </p:spPr>
        <p:txBody>
          <a:bodyPr/>
          <a:lstStyle/>
          <a:p>
            <a:r>
              <a:rPr lang="en-US" dirty="0"/>
              <a:t>2014v2, RepBase and 2028OTB CAMx verification runs on IWDW</a:t>
            </a:r>
          </a:p>
          <a:p>
            <a:r>
              <a:rPr lang="en-US" dirty="0"/>
              <a:t>Assist IWDW in implementing modeling results on IWDW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Technical Support System (TSS) and WRAP 2014 modeling webpage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Interactive tools for MPE, URP Glideslope, Source Apportionment</a:t>
            </a:r>
          </a:p>
          <a:p>
            <a:r>
              <a:rPr lang="en-US" dirty="0"/>
              <a:t>Weighted Emissions Potential (WEP)/ Area of Influence (AOI)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4BE13-B79D-4363-9EC5-E05BAA6BE9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EAEFB-61B2-4B34-8642-3ED857C4D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03" y="65695"/>
            <a:ext cx="2667434" cy="3455376"/>
          </a:xfrm>
          <a:prstGeom prst="rect">
            <a:avLst/>
          </a:prstGeom>
        </p:spPr>
      </p:pic>
      <p:pic>
        <p:nvPicPr>
          <p:cNvPr id="6" name="Picture 5" descr="\\dhex4\disk4\CenSARA_AOI\postproc\pynotebook\png\36km\residencetime.CACR1.100m.72bt.zoom.png">
            <a:extLst>
              <a:ext uri="{FF2B5EF4-FFF2-40B4-BE49-F238E27FC236}">
                <a16:creationId xmlns:a16="http://schemas.microsoft.com/office/drawing/2014/main" id="{18D65FDA-4F3D-4685-92D9-F80D6BD64E3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0" y="3455393"/>
            <a:ext cx="3540941" cy="311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\\dhex4\disk4\CenSARA_AOI\postproc\pynotebook\png\36km\ewrt.so4.CACR1.100m.72bt.zoom.png">
            <a:extLst>
              <a:ext uri="{FF2B5EF4-FFF2-40B4-BE49-F238E27FC236}">
                <a16:creationId xmlns:a16="http://schemas.microsoft.com/office/drawing/2014/main" id="{4560C0D5-29E1-45E2-90E4-D3271F54B3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49" y="3711547"/>
            <a:ext cx="4148140" cy="28285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67035E2-6B96-4042-B66A-3FF20B4995F8}"/>
              </a:ext>
            </a:extLst>
          </p:cNvPr>
          <p:cNvGrpSpPr/>
          <p:nvPr/>
        </p:nvGrpSpPr>
        <p:grpSpPr>
          <a:xfrm>
            <a:off x="7189551" y="3689469"/>
            <a:ext cx="4148140" cy="2828595"/>
            <a:chOff x="248496" y="3429793"/>
            <a:chExt cx="2724785" cy="2377441"/>
          </a:xfrm>
        </p:grpSpPr>
        <p:pic>
          <p:nvPicPr>
            <p:cNvPr id="11" name="Picture 10" descr="\\dhex4\disk4\CenSARA_AOI\postproc\pynotebook\png\36km\ewrt.so4.CACR1.100m.72bt.zoom.png">
              <a:extLst>
                <a:ext uri="{FF2B5EF4-FFF2-40B4-BE49-F238E27FC236}">
                  <a16:creationId xmlns:a16="http://schemas.microsoft.com/office/drawing/2014/main" id="{6D2EFC04-392D-45AB-8028-F8954FCEBA99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00" b="-1616"/>
            <a:stretch/>
          </p:blipFill>
          <p:spPr bwMode="auto">
            <a:xfrm>
              <a:off x="248496" y="3429793"/>
              <a:ext cx="2724785" cy="38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\\dhex4\disk4\CenSARA_AOI\postproc\pynotebook\png\36km\ewrt.qd.2016.so2.CACR1.100m.72bt.zoom.png">
              <a:extLst>
                <a:ext uri="{FF2B5EF4-FFF2-40B4-BE49-F238E27FC236}">
                  <a16:creationId xmlns:a16="http://schemas.microsoft.com/office/drawing/2014/main" id="{48A4725D-9643-4CBA-B65D-826AC6BFF31B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68" y="3439319"/>
              <a:ext cx="2606040" cy="23679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7402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46FD-860D-4C03-B49C-D5A76D6A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2014 PHASE IV MODELING SCHEDULE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AA85C-48FC-40F3-99F9-6775C83908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4F4E18-9B36-43FD-9D58-C60D40088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84" y="1382648"/>
            <a:ext cx="10184385" cy="43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4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391128C-98BD-408E-8D86-A9EE240E7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Todays Content (Dec 5, 2019)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1D03CF-9F76-4B77-BBE8-2221858AC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202400"/>
            <a:ext cx="10588625" cy="45059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On-Going WRAP 2014 Phase III Modeling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Task 1.6:  2014v2 36/12-km CAMx Annual Modeling and Model Performance Evaluation (Dec 2019)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Task 2.2:  RepBase SMOKE Emissions Modeling (Dec 2019)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Task 2.3: RepBase CAMx 36/12-km Modeling (Dec 2019)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Task 1.7:  2014 GEOS-Chem/RepBase CAMx NAT and (ZROW) Modeling (Dec-Jan 2020)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Task 1.8:  CAMx RepBase ANT/NAT Source Apportionment Modeling (Dec-Jan 2019)</a:t>
            </a:r>
          </a:p>
          <a:p>
            <a:pPr>
              <a:spcAft>
                <a:spcPts val="600"/>
              </a:spcAft>
            </a:pPr>
            <a:r>
              <a:rPr lang="en-US" dirty="0"/>
              <a:t>2028 Mobile Source Emissions Development for 12WUS2 Domain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On-road Mobile Sources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Non-Road Mobile Sources (Off-Road Equipment, Rail, Marine, Aircraft)</a:t>
            </a:r>
          </a:p>
          <a:p>
            <a:pPr>
              <a:spcAft>
                <a:spcPts val="600"/>
              </a:spcAft>
            </a:pPr>
            <a:r>
              <a:rPr lang="en-US" dirty="0"/>
              <a:t>New WRAP 2014 Phase IV Modeling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Task 3:  Dynamic Evaluation (2002 Modeling)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Task 4:  2028 SMOKE Emissions and CAMx Photochemical Modeling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Task 6:  IWDW Verification, Data Transfer and Tool Development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Task 6.2: WEP/AOI Analysis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E6F96-1A85-491E-BBE3-0934506AF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07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84059-1117-48DF-A1E7-850A4FDEC3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853D21-55C5-4EF8-9F98-7E735856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2014v1 vs. 2014v2 Final model configuration</a:t>
            </a:r>
            <a:br>
              <a:rPr lang="en-US" dirty="0"/>
            </a:br>
            <a:r>
              <a:rPr lang="en-US" dirty="0"/>
              <a:t>(</a:t>
            </a:r>
            <a:r>
              <a:rPr lang="en-US" cap="none" dirty="0"/>
              <a:t>Major Changes in </a:t>
            </a:r>
            <a:r>
              <a:rPr lang="en-US" cap="none" dirty="0">
                <a:solidFill>
                  <a:srgbClr val="FF0000"/>
                </a:solidFill>
              </a:rPr>
              <a:t>Red</a:t>
            </a:r>
            <a:r>
              <a:rPr lang="en-US" dirty="0"/>
              <a:t>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28A46E-1090-4CBF-A98F-AEC7FBF7A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231579"/>
              </p:ext>
            </p:extLst>
          </p:nvPr>
        </p:nvGraphicFramePr>
        <p:xfrm>
          <a:off x="2160104" y="1484612"/>
          <a:ext cx="8747095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419">
                  <a:extLst>
                    <a:ext uri="{9D8B030D-6E8A-4147-A177-3AD203B41FA5}">
                      <a16:colId xmlns:a16="http://schemas.microsoft.com/office/drawing/2014/main" val="3404631355"/>
                    </a:ext>
                  </a:extLst>
                </a:gridCol>
                <a:gridCol w="1749419">
                  <a:extLst>
                    <a:ext uri="{9D8B030D-6E8A-4147-A177-3AD203B41FA5}">
                      <a16:colId xmlns:a16="http://schemas.microsoft.com/office/drawing/2014/main" val="4196222381"/>
                    </a:ext>
                  </a:extLst>
                </a:gridCol>
                <a:gridCol w="1749419">
                  <a:extLst>
                    <a:ext uri="{9D8B030D-6E8A-4147-A177-3AD203B41FA5}">
                      <a16:colId xmlns:a16="http://schemas.microsoft.com/office/drawing/2014/main" val="1012237932"/>
                    </a:ext>
                  </a:extLst>
                </a:gridCol>
                <a:gridCol w="1778921">
                  <a:extLst>
                    <a:ext uri="{9D8B030D-6E8A-4147-A177-3AD203B41FA5}">
                      <a16:colId xmlns:a16="http://schemas.microsoft.com/office/drawing/2014/main" val="4151770915"/>
                    </a:ext>
                  </a:extLst>
                </a:gridCol>
                <a:gridCol w="1719917">
                  <a:extLst>
                    <a:ext uri="{9D8B030D-6E8A-4147-A177-3AD203B41FA5}">
                      <a16:colId xmlns:a16="http://schemas.microsoft.com/office/drawing/2014/main" val="3342197179"/>
                    </a:ext>
                  </a:extLst>
                </a:gridCol>
              </a:tblGrid>
              <a:tr h="3779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</a:txBody>
                  <a:tcPr>
                    <a:solidFill>
                      <a:srgbClr val="59BF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CAMx</a:t>
                      </a:r>
                    </a:p>
                  </a:txBody>
                  <a:tcPr>
                    <a:solidFill>
                      <a:srgbClr val="59BF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CMAQ (Postponed)</a:t>
                      </a:r>
                    </a:p>
                  </a:txBody>
                  <a:tcPr>
                    <a:solidFill>
                      <a:srgbClr val="59BF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717022"/>
                  </a:ext>
                </a:extLst>
              </a:tr>
              <a:tr h="37797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9B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2014v1</a:t>
                      </a:r>
                    </a:p>
                  </a:txBody>
                  <a:tcPr>
                    <a:solidFill>
                      <a:srgbClr val="59B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2014v2</a:t>
                      </a:r>
                    </a:p>
                  </a:txBody>
                  <a:tcPr>
                    <a:solidFill>
                      <a:srgbClr val="59B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2014v1</a:t>
                      </a:r>
                    </a:p>
                  </a:txBody>
                  <a:tcPr>
                    <a:solidFill>
                      <a:srgbClr val="59B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2014v2</a:t>
                      </a:r>
                    </a:p>
                  </a:txBody>
                  <a:tcPr>
                    <a:solidFill>
                      <a:srgbClr val="59B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55836"/>
                  </a:ext>
                </a:extLst>
              </a:tr>
              <a:tr h="37797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CAMx v6.5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CAMx v7.0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CMAQ v5.2.1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CMAQ V5.3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988281"/>
                  </a:ext>
                </a:extLst>
              </a:tr>
              <a:tr h="377970">
                <a:tc>
                  <a:txBody>
                    <a:bodyPr/>
                    <a:lstStyle/>
                    <a:p>
                      <a:r>
                        <a:rPr lang="en-US" dirty="0"/>
                        <a:t>Nesting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One-Way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Two-Way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One-Way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One-Way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1651"/>
                  </a:ext>
                </a:extLst>
              </a:tr>
              <a:tr h="377970">
                <a:tc>
                  <a:txBody>
                    <a:bodyPr/>
                    <a:lstStyle/>
                    <a:p>
                      <a:r>
                        <a:rPr lang="en-US" dirty="0"/>
                        <a:t># 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25204"/>
                  </a:ext>
                </a:extLst>
              </a:tr>
              <a:tr h="377970">
                <a:tc>
                  <a:txBody>
                    <a:bodyPr/>
                    <a:lstStyle/>
                    <a:p>
                      <a:r>
                        <a:rPr lang="en-US" dirty="0"/>
                        <a:t>BCs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EPA 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WRAP 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EPA 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WRAP GC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948513"/>
                  </a:ext>
                </a:extLst>
              </a:tr>
              <a:tr h="377970">
                <a:tc>
                  <a:txBody>
                    <a:bodyPr/>
                    <a:lstStyle/>
                    <a:p>
                      <a:r>
                        <a:rPr lang="en-US" dirty="0"/>
                        <a:t>Anthro.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2014v2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2014v2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98490"/>
                  </a:ext>
                </a:extLst>
              </a:tr>
              <a:tr h="377970">
                <a:tc>
                  <a:txBody>
                    <a:bodyPr/>
                    <a:lstStyle/>
                    <a:p>
                      <a:r>
                        <a:rPr lang="en-US" dirty="0"/>
                        <a:t>Biogenic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717345"/>
                  </a:ext>
                </a:extLst>
              </a:tr>
              <a:tr h="377970">
                <a:tc>
                  <a:txBody>
                    <a:bodyPr/>
                    <a:lstStyle/>
                    <a:p>
                      <a:r>
                        <a:rPr lang="en-US" dirty="0"/>
                        <a:t>Fires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WRAP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Bluesky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256900"/>
                  </a:ext>
                </a:extLst>
              </a:tr>
              <a:tr h="377970">
                <a:tc>
                  <a:txBody>
                    <a:bodyPr/>
                    <a:lstStyle/>
                    <a:p>
                      <a:r>
                        <a:rPr lang="en-US" dirty="0"/>
                        <a:t>NH3 BiDi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81912"/>
                  </a:ext>
                </a:extLst>
              </a:tr>
              <a:tr h="377970">
                <a:tc>
                  <a:txBody>
                    <a:bodyPr/>
                    <a:lstStyle/>
                    <a:p>
                      <a:r>
                        <a:rPr lang="en-US" dirty="0"/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079499"/>
                  </a:ext>
                </a:extLst>
              </a:tr>
              <a:tr h="377970">
                <a:tc>
                  <a:txBody>
                    <a:bodyPr/>
                    <a:lstStyle/>
                    <a:p>
                      <a:r>
                        <a:rPr lang="en-US" dirty="0"/>
                        <a:t>SOAALK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470505"/>
                  </a:ext>
                </a:extLst>
              </a:tr>
              <a:tr h="377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920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77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A412F5-56F7-4127-AC7C-2687FE7F61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0525E7-9B28-4FFE-94D3-2FA25F9B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R</a:t>
            </a:r>
            <a:r>
              <a:rPr lang="en-US" cap="none" dirty="0"/>
              <a:t>ep</a:t>
            </a:r>
            <a:r>
              <a:rPr lang="en-US" dirty="0"/>
              <a:t>B</a:t>
            </a:r>
            <a:r>
              <a:rPr lang="en-US" cap="none" dirty="0"/>
              <a:t>ase</a:t>
            </a:r>
            <a:r>
              <a:rPr lang="en-US" dirty="0"/>
              <a:t> and 2028OTB</a:t>
            </a:r>
            <a:r>
              <a:rPr lang="en-US" cap="none" dirty="0"/>
              <a:t>a</a:t>
            </a:r>
            <a:r>
              <a:rPr lang="en-US" dirty="0"/>
              <a:t> Emissions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D6AFE7-EB81-4B22-AB32-3AABDCA5E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888167"/>
              </p:ext>
            </p:extLst>
          </p:nvPr>
        </p:nvGraphicFramePr>
        <p:xfrm>
          <a:off x="1983036" y="1123720"/>
          <a:ext cx="7028762" cy="4951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9426">
                  <a:extLst>
                    <a:ext uri="{9D8B030D-6E8A-4147-A177-3AD203B41FA5}">
                      <a16:colId xmlns:a16="http://schemas.microsoft.com/office/drawing/2014/main" val="1701387078"/>
                    </a:ext>
                  </a:extLst>
                </a:gridCol>
                <a:gridCol w="2009668">
                  <a:extLst>
                    <a:ext uri="{9D8B030D-6E8A-4147-A177-3AD203B41FA5}">
                      <a16:colId xmlns:a16="http://schemas.microsoft.com/office/drawing/2014/main" val="3351125114"/>
                    </a:ext>
                  </a:extLst>
                </a:gridCol>
                <a:gridCol w="2009668">
                  <a:extLst>
                    <a:ext uri="{9D8B030D-6E8A-4147-A177-3AD203B41FA5}">
                      <a16:colId xmlns:a16="http://schemas.microsoft.com/office/drawing/2014/main" val="344043866"/>
                    </a:ext>
                  </a:extLst>
                </a:gridCol>
              </a:tblGrid>
              <a:tr h="45842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Source Sector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Representative</a:t>
                      </a: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Baseline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2028 OTBa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1470754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California 12WUS2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CARB-2014v2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CARB-2028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7166540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WRAP Fossil EGU w/ CEM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WRAP-RB-EGU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WRAP-2028-EGU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3732689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WRAP Fossil EGU w/o CEM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WRAP-RB-EGU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WRAP-2028-EGU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5072360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WRAP Non-Fossil EGU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EPA-2016v1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EPA-2028v1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6754807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Non-WRAP EGU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EPA-2016v1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EPA-2028v1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1763475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O&amp;G WRAP O&amp;G States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WRAP-RB-O&amp;G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WRAP-2028-O&amp;G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8001196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O&amp;G WRAP Other States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EPA-2016v1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EPA-2028v1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5689281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O&amp;G non-WRAP States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EPA-2016v1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EPA-2028v1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7009001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WRAP Non-EGU Point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WRAP-2014v2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EPA-2028v1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3705611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Non-WRAP non-EGU Point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EPA-2016v1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EPA-2028v1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3709183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On-Road Mobile 12WUS2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WRAP-2014v2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WRAP-2028-Mobile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7054836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On-Road Mobile 36US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EPA-2016v1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EPA-2028v1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0769373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Non-Road 12WUS2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EPA-2016v1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WRAP-2028-Mobile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9449590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Non-Road non-WRAP 36US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EPA-2016v1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EPA-2028v1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4090737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Other (Non-Point) 12WUS2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EPA-2016v1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EPA-2028v1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1258857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Can/Mex/Offs 12WUS2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EPA-2016v1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EPA-2028v1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5388442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Fires (WF, Rx, Ag)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WRAP-RB-Fires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WRAP-RB-Fires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333766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Natural (Bio, etc.)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WRAP-2014v2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WRAP-2014v2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429533"/>
                  </a:ext>
                </a:extLst>
              </a:tr>
              <a:tr h="23649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Boundary Conditions (BCs)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WRAP-2014-GEOS</a:t>
                      </a:r>
                      <a:r>
                        <a:rPr lang="en-US" sz="1400" baseline="300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WRAP-2014-GEOS</a:t>
                      </a:r>
                      <a:r>
                        <a:rPr lang="en-US" sz="1400" baseline="300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5512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89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05AB52-5593-4D55-86A8-0CB1A892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3" y="453600"/>
            <a:ext cx="11012557" cy="748800"/>
          </a:xfrm>
        </p:spPr>
        <p:txBody>
          <a:bodyPr/>
          <a:lstStyle/>
          <a:p>
            <a:r>
              <a:rPr lang="en-US" dirty="0"/>
              <a:t>WRAP PHASE III – BUILDING BLOCKS FOR REGIONAL HAZE SIPs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80D306-E96B-4E97-9462-24620D076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431236"/>
            <a:ext cx="10588625" cy="4277152"/>
          </a:xfrm>
        </p:spPr>
        <p:txBody>
          <a:bodyPr/>
          <a:lstStyle/>
          <a:p>
            <a:r>
              <a:rPr lang="en-US" sz="2000" dirty="0"/>
              <a:t>2014v2 CAMx actual base case and model performance evaluation (MPE)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MPE essential component of any PGM application</a:t>
            </a:r>
          </a:p>
          <a:p>
            <a:r>
              <a:rPr lang="en-US" sz="2000" dirty="0"/>
              <a:t>CAMx Representative Baseline (RepBase) Modeling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Represents 2014-2018 five-year planning period for projecting to 2028</a:t>
            </a:r>
          </a:p>
          <a:p>
            <a:r>
              <a:rPr lang="en-US" sz="2000" dirty="0"/>
              <a:t>Representative Baseline Anthro/Natural Source Apportionment Modeling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Breakdowns RepBase visibility by: U.S. Anthropogenic; International Anthropogenic; Fires; and Natural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Calculate modeled Most Impaired Days (MID) and International Anthro Contribution</a:t>
            </a:r>
          </a:p>
          <a:p>
            <a:r>
              <a:rPr lang="en-US" sz="2000" dirty="0"/>
              <a:t>Natural (NAT) and International Anthropogenic Emissions (ZROW) Simulations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Coupled 2014 GEOS-Chem and CAMx RepBase zero-out modeling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Modeled estimate of Natural conditions and International Anthro Contribution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05A0D-EAD3-4057-B9DD-1B933A00B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83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136ECB-82AF-41B9-A9C2-8CD90CAA7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4" y="1394460"/>
            <a:ext cx="10510188" cy="4309110"/>
          </a:xfrm>
        </p:spPr>
        <p:txBody>
          <a:bodyPr/>
          <a:lstStyle/>
          <a:p>
            <a:r>
              <a:rPr lang="en-GB" dirty="0"/>
              <a:t>October: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Held teleconference on October 17 summarizing on-road methodology and asking for agency input on activity forecasts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Received input from several states: AZ, CO, UT</a:t>
            </a:r>
          </a:p>
          <a:p>
            <a:r>
              <a:rPr lang="en-GB" dirty="0"/>
              <a:t>November: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Integrated data received from states into SMOKE-MOVES inputs and began SMOKE-MOVES runs for 2028</a:t>
            </a:r>
          </a:p>
          <a:p>
            <a:r>
              <a:rPr lang="en-GB" dirty="0"/>
              <a:t>December: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Complete SMOKE-MOVES runs, summarize and QA results</a:t>
            </a:r>
          </a:p>
          <a:p>
            <a:r>
              <a:rPr lang="en-GB" dirty="0"/>
              <a:t>January: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Present final WRAP-region 2028 mobile source emission inventory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167EEF-FDB4-438E-8B54-95E63B3F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894" y="441630"/>
            <a:ext cx="10588624" cy="748800"/>
          </a:xfrm>
        </p:spPr>
        <p:txBody>
          <a:bodyPr/>
          <a:lstStyle/>
          <a:p>
            <a:r>
              <a:rPr lang="en-GB" cap="all" dirty="0"/>
              <a:t>2028 Mobile Sources Project Update: On-road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1F8A3-2DDB-4A84-A522-CDAAD446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7200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" b="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Verdana" pitchFamily="34" charset="0"/>
              </a:defRPr>
            </a:lvl1pPr>
            <a:lvl2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 spc="-5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2pPr>
            <a:lvl3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 spc="-5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3pPr>
            <a:lvl4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anose="020B0604030504040204" pitchFamily="34" charset="0"/>
              <a:buChar char="•"/>
              <a:defRPr sz="1400" kern="1200" spc="-5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4pPr>
            <a:lvl5pPr marL="0" indent="0" algn="l" defTabSz="4571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b="1" kern="1200" cap="all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5pPr>
            <a:lvl6pPr marL="0" indent="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800" b="1" kern="1200" cap="all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i="1" kern="1200" spc="-5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lphaU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21AFA-3AE7-4CEA-BC9B-447859BED5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16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136ECB-82AF-41B9-A9C2-8CD90CAA7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4" y="1394460"/>
            <a:ext cx="10510188" cy="4309110"/>
          </a:xfrm>
        </p:spPr>
        <p:txBody>
          <a:bodyPr/>
          <a:lstStyle/>
          <a:p>
            <a:r>
              <a:rPr lang="en-GB" dirty="0"/>
              <a:t>October: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Reviewed EPA 2016v1 modeling platform methods and emissions</a:t>
            </a:r>
          </a:p>
          <a:p>
            <a:r>
              <a:rPr lang="en-GB" dirty="0"/>
              <a:t>November to early-December: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Presented summary of EPA 2016v1 modeling platform methods, emissions, and requested agency input to improve off-road emissions in the WRAP region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Agency input due by Dec. 5</a:t>
            </a:r>
            <a:r>
              <a:rPr lang="en-GB" baseline="30000" dirty="0"/>
              <a:t>th</a:t>
            </a:r>
            <a:r>
              <a:rPr lang="en-GB" dirty="0"/>
              <a:t>.  Have already received input from UTDAQ, CDPHE.</a:t>
            </a:r>
          </a:p>
          <a:p>
            <a:r>
              <a:rPr lang="en-GB" dirty="0"/>
              <a:t>December: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Ramboll will revise WRAP region emission inventory based on agency provided inputs by mid-December</a:t>
            </a:r>
          </a:p>
          <a:p>
            <a:r>
              <a:rPr lang="en-GB" dirty="0"/>
              <a:t>January: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Present final WRAP-region 2028 mobile source emission inventory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167EEF-FDB4-438E-8B54-95E63B3F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894" y="441630"/>
            <a:ext cx="10588624" cy="748800"/>
          </a:xfrm>
        </p:spPr>
        <p:txBody>
          <a:bodyPr/>
          <a:lstStyle/>
          <a:p>
            <a:r>
              <a:rPr lang="en-GB" cap="all" dirty="0"/>
              <a:t>Mobile Sources Project Update: OFF-road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1F8A3-2DDB-4A84-A522-CDAAD446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7200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" b="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Verdana" pitchFamily="34" charset="0"/>
              </a:defRPr>
            </a:lvl1pPr>
            <a:lvl2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 spc="-5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2pPr>
            <a:lvl3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 spc="-5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3pPr>
            <a:lvl4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anose="020B0604030504040204" pitchFamily="34" charset="0"/>
              <a:buChar char="•"/>
              <a:defRPr sz="1400" kern="1200" spc="-5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4pPr>
            <a:lvl5pPr marL="0" indent="0" algn="l" defTabSz="4571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b="1" kern="1200" cap="all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5pPr>
            <a:lvl6pPr marL="0" indent="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800" b="1" kern="1200" cap="all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i="1" kern="1200" spc="-5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lphaU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21AFA-3AE7-4CEA-BC9B-447859BED5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75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FBAEB-FA7F-4886-962E-1875AE0D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PHASE IV – Task 3:  Dynamic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D1E3-F822-48F6-8AFE-13886E504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487277"/>
            <a:ext cx="10588625" cy="4221110"/>
          </a:xfrm>
        </p:spPr>
        <p:txBody>
          <a:bodyPr/>
          <a:lstStyle/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Backcast 2014v2 U.S. anthropogenic emissions to 2002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CAMx 2002 simulation using 2002 U.S. anthropogenic and RepBase other emissions and BCs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Several products from Dynamic Evaluation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U.S. anthropogenic emissions contribution to visibility impairment for 2002, RepBase (2014-2018) and 2028 (eventually)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Evaluate Most Impaired Days (MID) projection technique by comparing observed IMPROVE MID visibility between 2000-2005 Baseline and 2014-2018 5-year planning period with modeled changes in MID visibility between 2002 and RepBase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Can evaluate for total MID visibility impairment and by species (AmmSO4, AmmNO3, etc.)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1CD51-8D70-4A4C-A728-599193EF3F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53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B2AAA1-F8B5-4D1D-A5B7-3AD1B36C4666}"/>
              </a:ext>
            </a:extLst>
          </p:cNvPr>
          <p:cNvPicPr/>
          <p:nvPr/>
        </p:nvPicPr>
        <p:blipFill rotWithShape="1">
          <a:blip r:embed="rId2"/>
          <a:srcRect l="30564" t="34616" r="28410" b="25898"/>
          <a:stretch/>
        </p:blipFill>
        <p:spPr bwMode="auto">
          <a:xfrm>
            <a:off x="6974740" y="1951200"/>
            <a:ext cx="3656754" cy="2815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6BB72-48F3-4E8A-BDA1-3341C5F7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PHASE IV – Task 4: 2028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8489C-A2E2-4954-84AB-B462B260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189281"/>
            <a:ext cx="10588625" cy="5092719"/>
          </a:xfrm>
        </p:spPr>
        <p:txBody>
          <a:bodyPr/>
          <a:lstStyle/>
          <a:p>
            <a:r>
              <a:rPr lang="en-US" dirty="0"/>
              <a:t>2028 SMOKE emissions modeling of anthropogenic sources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Hold natural emissions and Boundary Conditions (2014 GEOS-Chem) constant at 2014v2 levels</a:t>
            </a:r>
          </a:p>
          <a:p>
            <a:r>
              <a:rPr lang="en-US" dirty="0"/>
              <a:t>Two 2028 On-the-Book/On-the-Way CAMx simulations: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2028OTBa:  Use RepBase fire emissions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2028OTBb:  Use 2014v2 actual fire emissions</a:t>
            </a:r>
          </a:p>
          <a:p>
            <a:r>
              <a:rPr lang="en-US" dirty="0"/>
              <a:t>2028 Visibility Projections using RRFS:</a:t>
            </a:r>
          </a:p>
          <a:p>
            <a:pPr lvl="1"/>
            <a:r>
              <a:rPr lang="en-US" dirty="0"/>
              <a:t>CAMx 2014v2 &amp; 2028OTBb w/ 2012-2016 IMPROVE MID</a:t>
            </a:r>
          </a:p>
          <a:p>
            <a:pPr lvl="1"/>
            <a:r>
              <a:rPr lang="en-US" dirty="0"/>
              <a:t>CAMx RepBase &amp; 2028OTBa w/ 2014-2018 IMPROVE MID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Use Alternative RRF Approaches</a:t>
            </a:r>
          </a:p>
          <a:p>
            <a:r>
              <a:rPr lang="en-US" dirty="0"/>
              <a:t>Account for Effects of International Emissions in URP Glideslopes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GEOS-Chem &amp; RepBase CAMx ZROW Modeling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RepBase ANT/NAT/FIRE and USA/non-USA PM Source Apportionment Modeling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95949-CAD6-4BFE-A686-125141BB61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2413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41570095254604"/>
</p:tagLst>
</file>

<file path=ppt/theme/theme1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Ramboll Template.pptx" id="{18B1D9E1-3BFF-492D-AD3C-07E0527DBC54}" vid="{2725A123-54A8-4D51-A6DB-726BE0B3650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theme/theme4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ABBF43-1DE5-401E-9E72-69994FE7A2B3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11761</TotalTime>
  <Words>1077</Words>
  <Application>Microsoft Office PowerPoint</Application>
  <PresentationFormat>Custom</PresentationFormat>
  <Paragraphs>230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Verdana</vt:lpstr>
      <vt:lpstr>Wingdings</vt:lpstr>
      <vt:lpstr>Blank</vt:lpstr>
      <vt:lpstr>Custom Design</vt:lpstr>
      <vt:lpstr>Western Regional Modeling and Analysis Platform</vt:lpstr>
      <vt:lpstr>Todays Content (Dec 5, 2019)</vt:lpstr>
      <vt:lpstr>2014v1 vs. 2014v2 Final model configuration (Major Changes in Red)</vt:lpstr>
      <vt:lpstr>Sources of RepBase and 2028OTBa Emissions</vt:lpstr>
      <vt:lpstr>WRAP PHASE III – BUILDING BLOCKS FOR REGIONAL HAZE SIPs</vt:lpstr>
      <vt:lpstr>2028 Mobile Sources Project Update: On-road</vt:lpstr>
      <vt:lpstr>Mobile Sources Project Update: OFF-road</vt:lpstr>
      <vt:lpstr>WRAP PHASE IV – Task 3:  Dynamic Evaluation</vt:lpstr>
      <vt:lpstr>WRAP PHASE IV – Task 4: 2028 Modeling</vt:lpstr>
      <vt:lpstr>WRAP PHASE IV – Task 4.6 2028 State-Specific Source Apportionment Modeling</vt:lpstr>
      <vt:lpstr>WRAP PHASE IV:  Task 6:  IWDW Support</vt:lpstr>
      <vt:lpstr>WRAP 2014 PHASE IV MODELING SCHEDULE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Kraemer</dc:creator>
  <cp:lastModifiedBy>Ralph Morris</cp:lastModifiedBy>
  <cp:revision>419</cp:revision>
  <cp:lastPrinted>2019-11-14T18:27:06Z</cp:lastPrinted>
  <dcterms:created xsi:type="dcterms:W3CDTF">2018-12-11T20:49:47Z</dcterms:created>
  <dcterms:modified xsi:type="dcterms:W3CDTF">2019-12-05T00:52:15Z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TemplafyTimeStamp">
    <vt:lpwstr>2018-10-03T09:50:09.1611095Z</vt:lpwstr>
  </property>
</Properties>
</file>