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1"/>
  </p:notesMasterIdLst>
  <p:handoutMasterIdLst>
    <p:handoutMasterId r:id="rId62"/>
  </p:handoutMasterIdLst>
  <p:sldIdLst>
    <p:sldId id="287" r:id="rId2"/>
    <p:sldId id="328" r:id="rId3"/>
    <p:sldId id="329" r:id="rId4"/>
    <p:sldId id="330" r:id="rId5"/>
    <p:sldId id="331" r:id="rId6"/>
    <p:sldId id="332" r:id="rId7"/>
    <p:sldId id="369" r:id="rId8"/>
    <p:sldId id="370" r:id="rId9"/>
    <p:sldId id="371" r:id="rId10"/>
    <p:sldId id="372" r:id="rId11"/>
    <p:sldId id="333" r:id="rId12"/>
    <p:sldId id="322" r:id="rId13"/>
    <p:sldId id="323" r:id="rId14"/>
    <p:sldId id="341" r:id="rId15"/>
    <p:sldId id="373" r:id="rId16"/>
    <p:sldId id="342" r:id="rId17"/>
    <p:sldId id="343" r:id="rId18"/>
    <p:sldId id="344" r:id="rId19"/>
    <p:sldId id="345" r:id="rId20"/>
    <p:sldId id="346" r:id="rId21"/>
    <p:sldId id="347" r:id="rId22"/>
    <p:sldId id="348" r:id="rId23"/>
    <p:sldId id="349" r:id="rId24"/>
    <p:sldId id="357" r:id="rId25"/>
    <p:sldId id="358" r:id="rId26"/>
    <p:sldId id="359" r:id="rId27"/>
    <p:sldId id="360" r:id="rId28"/>
    <p:sldId id="361" r:id="rId29"/>
    <p:sldId id="362" r:id="rId30"/>
    <p:sldId id="363" r:id="rId31"/>
    <p:sldId id="390" r:id="rId32"/>
    <p:sldId id="350" r:id="rId33"/>
    <p:sldId id="353" r:id="rId34"/>
    <p:sldId id="354" r:id="rId35"/>
    <p:sldId id="355" r:id="rId36"/>
    <p:sldId id="356" r:id="rId37"/>
    <p:sldId id="364" r:id="rId38"/>
    <p:sldId id="365" r:id="rId39"/>
    <p:sldId id="366" r:id="rId40"/>
    <p:sldId id="367" r:id="rId41"/>
    <p:sldId id="368" r:id="rId42"/>
    <p:sldId id="374" r:id="rId43"/>
    <p:sldId id="384" r:id="rId44"/>
    <p:sldId id="375" r:id="rId45"/>
    <p:sldId id="376" r:id="rId46"/>
    <p:sldId id="377" r:id="rId47"/>
    <p:sldId id="378" r:id="rId48"/>
    <p:sldId id="379" r:id="rId49"/>
    <p:sldId id="380" r:id="rId50"/>
    <p:sldId id="381" r:id="rId51"/>
    <p:sldId id="382" r:id="rId52"/>
    <p:sldId id="383" r:id="rId53"/>
    <p:sldId id="385" r:id="rId54"/>
    <p:sldId id="386" r:id="rId55"/>
    <p:sldId id="387" r:id="rId56"/>
    <p:sldId id="389" r:id="rId57"/>
    <p:sldId id="388" r:id="rId58"/>
    <p:sldId id="391" r:id="rId59"/>
    <p:sldId id="39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1C4"/>
    <a:srgbClr val="03112B"/>
    <a:srgbClr val="0411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p:scale>
          <a:sx n="116" d="100"/>
          <a:sy n="116" d="100"/>
        </p:scale>
        <p:origin x="-816"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7B6F75-9030-9948-A95D-8EE5B2D1EDB9}" type="datetimeFigureOut">
              <a:rPr lang="en-US" smtClean="0"/>
              <a:t>10/29/13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38CEBA-9128-DA4F-89FE-F14D01E81C98}" type="slidenum">
              <a:rPr lang="en-US" smtClean="0"/>
              <a:t>‹#›</a:t>
            </a:fld>
            <a:endParaRPr lang="en-US"/>
          </a:p>
        </p:txBody>
      </p:sp>
    </p:spTree>
    <p:extLst>
      <p:ext uri="{BB962C8B-B14F-4D97-AF65-F5344CB8AC3E}">
        <p14:creationId xmlns:p14="http://schemas.microsoft.com/office/powerpoint/2010/main" val="3779858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35E78-1492-DF40-98A9-F1B651563284}" type="datetimeFigureOut">
              <a:rPr lang="en-US" smtClean="0"/>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CC4082-AF12-AC4F-9724-08B1AD44D1B0}" type="slidenum">
              <a:rPr lang="en-US" smtClean="0"/>
              <a:t>‹#›</a:t>
            </a:fld>
            <a:endParaRPr lang="en-US"/>
          </a:p>
        </p:txBody>
      </p:sp>
    </p:spTree>
    <p:extLst>
      <p:ext uri="{BB962C8B-B14F-4D97-AF65-F5344CB8AC3E}">
        <p14:creationId xmlns:p14="http://schemas.microsoft.com/office/powerpoint/2010/main" val="38914650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25</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26</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27</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28</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29</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30</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32</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 2020 IPM sources for 3-states</a:t>
            </a:r>
            <a:r>
              <a:rPr lang="en-US" baseline="0" dirty="0" smtClean="0"/>
              <a:t> and distribute to 3SAQS group</a:t>
            </a:r>
          </a:p>
          <a:p>
            <a:r>
              <a:rPr lang="en-US" baseline="0" dirty="0" smtClean="0"/>
              <a:t>Remove area and point O&amp;G sources from inventories that are not covered by ENVIRON’s inventories</a:t>
            </a:r>
            <a:endParaRPr lang="en-US" dirty="0"/>
          </a:p>
        </p:txBody>
      </p:sp>
      <p:sp>
        <p:nvSpPr>
          <p:cNvPr id="4" name="Slide Number Placeholder 3"/>
          <p:cNvSpPr>
            <a:spLocks noGrp="1"/>
          </p:cNvSpPr>
          <p:nvPr>
            <p:ph type="sldNum" sz="quarter" idx="10"/>
          </p:nvPr>
        </p:nvSpPr>
        <p:spPr/>
        <p:txBody>
          <a:bodyPr/>
          <a:lstStyle/>
          <a:p>
            <a:fld id="{B1CC4082-AF12-AC4F-9724-08B1AD44D1B0}" type="slidenum">
              <a:rPr lang="en-US" smtClean="0"/>
              <a:t>46</a:t>
            </a:fld>
            <a:endParaRPr lang="en-US"/>
          </a:p>
        </p:txBody>
      </p:sp>
    </p:spTree>
    <p:extLst>
      <p:ext uri="{BB962C8B-B14F-4D97-AF65-F5344CB8AC3E}">
        <p14:creationId xmlns:p14="http://schemas.microsoft.com/office/powerpoint/2010/main" val="38342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a:t>
            </a:r>
            <a:r>
              <a:rPr lang="en-US" baseline="0" dirty="0" smtClean="0"/>
              <a:t> analysis of </a:t>
            </a:r>
            <a:r>
              <a:rPr lang="en-US" baseline="0" dirty="0" err="1" smtClean="0"/>
              <a:t>onroad</a:t>
            </a:r>
            <a:r>
              <a:rPr lang="en-US" baseline="0" dirty="0" smtClean="0"/>
              <a:t> showing difference between NEI2008v2 and </a:t>
            </a:r>
            <a:r>
              <a:rPr lang="en-US" baseline="0" dirty="0" err="1" smtClean="0"/>
              <a:t>WestJump</a:t>
            </a:r>
            <a:r>
              <a:rPr lang="en-US" baseline="0" dirty="0" smtClean="0"/>
              <a:t> MOVES results; compare to Denver CONCEPT results</a:t>
            </a:r>
          </a:p>
          <a:p>
            <a:r>
              <a:rPr lang="en-US" baseline="0" dirty="0" smtClean="0"/>
              <a:t>Use NEI2008v2 MOVES results for 3SAQS instead of </a:t>
            </a:r>
            <a:r>
              <a:rPr lang="en-US" baseline="0" dirty="0" err="1" smtClean="0"/>
              <a:t>WestJump</a:t>
            </a:r>
            <a:endParaRPr lang="en-US" dirty="0"/>
          </a:p>
        </p:txBody>
      </p:sp>
      <p:sp>
        <p:nvSpPr>
          <p:cNvPr id="4" name="Slide Number Placeholder 3"/>
          <p:cNvSpPr>
            <a:spLocks noGrp="1"/>
          </p:cNvSpPr>
          <p:nvPr>
            <p:ph type="sldNum" sz="quarter" idx="10"/>
          </p:nvPr>
        </p:nvSpPr>
        <p:spPr/>
        <p:txBody>
          <a:bodyPr/>
          <a:lstStyle/>
          <a:p>
            <a:fld id="{B1CC4082-AF12-AC4F-9724-08B1AD44D1B0}" type="slidenum">
              <a:rPr lang="en-US" smtClean="0"/>
              <a:t>47</a:t>
            </a:fld>
            <a:endParaRPr lang="en-US"/>
          </a:p>
        </p:txBody>
      </p:sp>
    </p:spTree>
    <p:extLst>
      <p:ext uri="{BB962C8B-B14F-4D97-AF65-F5344CB8AC3E}">
        <p14:creationId xmlns:p14="http://schemas.microsoft.com/office/powerpoint/2010/main" val="6249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12</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13</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16</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17</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18</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19</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20</a:t>
            </a:fld>
            <a:endParaRPr lang="en-US"/>
          </a:p>
        </p:txBody>
      </p:sp>
    </p:spTree>
    <p:extLst>
      <p:ext uri="{BB962C8B-B14F-4D97-AF65-F5344CB8AC3E}">
        <p14:creationId xmlns:p14="http://schemas.microsoft.com/office/powerpoint/2010/main" val="413118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A8670-32AC-4E6F-BDF0-B236AC856112}" type="slidenum">
              <a:rPr lang="en-US" smtClean="0"/>
              <a:pPr/>
              <a:t>21</a:t>
            </a:fld>
            <a:endParaRPr lang="en-US"/>
          </a:p>
        </p:txBody>
      </p:sp>
    </p:spTree>
    <p:extLst>
      <p:ext uri="{BB962C8B-B14F-4D97-AF65-F5344CB8AC3E}">
        <p14:creationId xmlns:p14="http://schemas.microsoft.com/office/powerpoint/2010/main" val="413118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8677846" y="6492875"/>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328555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a:xfrm>
            <a:off x="6902075" y="6356350"/>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421360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a:xfrm>
            <a:off x="6902075" y="6356350"/>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272492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8677846" y="6483350"/>
            <a:ext cx="46615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EE8312-DC29-064E-9138-361627651F98}" type="slidenum">
              <a:rPr lang="en-US" smtClean="0"/>
              <a:pPr/>
              <a:t>‹#›</a:t>
            </a:fld>
            <a:endParaRPr lang="en-US" dirty="0"/>
          </a:p>
        </p:txBody>
      </p:sp>
    </p:spTree>
    <p:extLst>
      <p:ext uri="{BB962C8B-B14F-4D97-AF65-F5344CB8AC3E}">
        <p14:creationId xmlns:p14="http://schemas.microsoft.com/office/powerpoint/2010/main" val="426978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8677846" y="6492875"/>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239184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12"/>
          </p:nvPr>
        </p:nvSpPr>
        <p:spPr>
          <a:xfrm>
            <a:off x="8686800" y="6492875"/>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377380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2"/>
          </p:nvPr>
        </p:nvSpPr>
        <p:spPr>
          <a:xfrm>
            <a:off x="8686800" y="6492875"/>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416866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a:xfrm>
            <a:off x="8686800" y="6492875"/>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131270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02075" y="6356350"/>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254894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12"/>
          </p:nvPr>
        </p:nvSpPr>
        <p:spPr>
          <a:xfrm>
            <a:off x="6902075" y="6356350"/>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2395803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12"/>
          </p:nvPr>
        </p:nvSpPr>
        <p:spPr>
          <a:xfrm>
            <a:off x="6902075" y="6356350"/>
            <a:ext cx="466154" cy="365125"/>
          </a:xfrm>
        </p:spPr>
        <p:txBody>
          <a:bodyPr/>
          <a:lstStyle/>
          <a:p>
            <a:fld id="{51EE8312-DC29-064E-9138-361627651F98}" type="slidenum">
              <a:rPr lang="en-US" smtClean="0"/>
              <a:t>‹#›</a:t>
            </a:fld>
            <a:endParaRPr lang="en-US"/>
          </a:p>
        </p:txBody>
      </p:sp>
    </p:spTree>
    <p:extLst>
      <p:ext uri="{BB962C8B-B14F-4D97-AF65-F5344CB8AC3E}">
        <p14:creationId xmlns:p14="http://schemas.microsoft.com/office/powerpoint/2010/main" val="20019747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85455" y="6143625"/>
            <a:ext cx="2401454" cy="714375"/>
          </a:xfrm>
          <a:prstGeom prst="rect">
            <a:avLst/>
          </a:prstGeom>
          <a:gradFill flip="none" rotWithShape="1">
            <a:gsLst>
              <a:gs pos="30000">
                <a:srgbClr val="03112B"/>
              </a:gs>
              <a:gs pos="94000">
                <a:schemeClr val="bg1"/>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8000"/>
                </a:solidFill>
              </a:defRPr>
            </a:lvl1pPr>
          </a:lstStyle>
          <a:p>
            <a:fld id="{B4FACF60-D37F-8543-85A2-946DD536AA19}" type="datetime1">
              <a:rPr lang="en-US" smtClean="0"/>
              <a:t>10/29/13</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E8312-DC29-064E-9138-361627651F98}" type="slidenum">
              <a:rPr lang="en-US" smtClean="0"/>
              <a:t>‹#›</a:t>
            </a:fld>
            <a:endParaRPr lang="en-US"/>
          </a:p>
        </p:txBody>
      </p:sp>
      <p:pic>
        <p:nvPicPr>
          <p:cNvPr id="1025" name="Picture 4" descr="UNC_IE_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88774" y="6093825"/>
            <a:ext cx="1714500" cy="7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5" descr="Picture 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43625"/>
            <a:ext cx="148379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crea\Desktop\ENVIRONlogoL(cmyk)small.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853382" y="6238182"/>
            <a:ext cx="1956435" cy="420370"/>
          </a:xfrm>
          <a:prstGeom prst="rect">
            <a:avLst/>
          </a:prstGeom>
          <a:noFill/>
          <a:ln>
            <a:noFill/>
          </a:ln>
        </p:spPr>
      </p:pic>
    </p:spTree>
    <p:extLst>
      <p:ext uri="{BB962C8B-B14F-4D97-AF65-F5344CB8AC3E}">
        <p14:creationId xmlns:p14="http://schemas.microsoft.com/office/powerpoint/2010/main" val="4080059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gif"/><Relationship Id="rId5" Type="http://schemas.openxmlformats.org/officeDocument/2006/relationships/image" Target="../media/image7.png"/><Relationship Id="rId6" Type="http://schemas.openxmlformats.org/officeDocument/2006/relationships/image" Target="../media/image8.png"/><Relationship Id="rId7" Type="http://schemas.microsoft.com/office/2007/relationships/hdphoto" Target="../media/hdphoto1.wdp"/><Relationship Id="rId8" Type="http://schemas.openxmlformats.org/officeDocument/2006/relationships/image" Target="../media/image9.png"/><Relationship Id="rId9"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e.unc.edu/cempd/projects/data_viewer/results.cfm?project=WRAP%20West-wide%20Jump%20Start%20Air%20Quality%20Modeling%20Stud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81.gif"/><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pa.gov/ttn/chief/emch/2007v5/2007v5_2020base_EmisMod_TSD_13dec2012.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mascenter.org/conference/2013/slides/eyth_development_status_2013.pptx"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gif"/><Relationship Id="rId3" Type="http://schemas.openxmlformats.org/officeDocument/2006/relationships/image" Target="../media/image8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3400" y="391533"/>
            <a:ext cx="5765800" cy="1765301"/>
          </a:xfrm>
          <a:prstGeom prst="rect">
            <a:avLst/>
          </a:prstGeom>
          <a:solidFill>
            <a:schemeClr val="bg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25460" y="279639"/>
            <a:ext cx="6595990" cy="1966095"/>
          </a:xfrm>
        </p:spPr>
        <p:txBody>
          <a:bodyPr>
            <a:noAutofit/>
          </a:bodyPr>
          <a:lstStyle/>
          <a:p>
            <a:r>
              <a:rPr lang="en-US" sz="2800" dirty="0" smtClean="0">
                <a:solidFill>
                  <a:schemeClr val="accent2"/>
                </a:solidFill>
              </a:rPr>
              <a:t>Three-State Air Quality Study (3SAQS)</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Three-State Data Warehouse (3SDW)</a:t>
            </a:r>
            <a:endParaRPr lang="en-US" sz="2800" dirty="0">
              <a:solidFill>
                <a:schemeClr val="accent2"/>
              </a:solidFill>
            </a:endParaRPr>
          </a:p>
        </p:txBody>
      </p:sp>
      <p:pic>
        <p:nvPicPr>
          <p:cNvPr id="3" name="Picture 2" descr="colorado-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61" y="858776"/>
            <a:ext cx="1380227" cy="914400"/>
          </a:xfrm>
          <a:prstGeom prst="rect">
            <a:avLst/>
          </a:prstGeom>
        </p:spPr>
      </p:pic>
      <p:pic>
        <p:nvPicPr>
          <p:cNvPr id="4" name="Picture 3" descr="Utah Fla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800" y="858776"/>
            <a:ext cx="1371600" cy="914400"/>
          </a:xfrm>
          <a:prstGeom prst="rect">
            <a:avLst/>
          </a:prstGeom>
        </p:spPr>
      </p:pic>
      <p:pic>
        <p:nvPicPr>
          <p:cNvPr id="5" name="Picture 4" descr="nunst08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744" y="858776"/>
            <a:ext cx="1307306" cy="914400"/>
          </a:xfrm>
          <a:prstGeom prst="rect">
            <a:avLst/>
          </a:prstGeom>
        </p:spPr>
      </p:pic>
      <p:sp>
        <p:nvSpPr>
          <p:cNvPr id="9" name="TextBox 8"/>
          <p:cNvSpPr txBox="1"/>
          <p:nvPr/>
        </p:nvSpPr>
        <p:spPr>
          <a:xfrm>
            <a:off x="336928" y="2531764"/>
            <a:ext cx="8526840" cy="3416320"/>
          </a:xfrm>
          <a:prstGeom prst="rect">
            <a:avLst/>
          </a:prstGeom>
          <a:noFill/>
        </p:spPr>
        <p:txBody>
          <a:bodyPr wrap="square" rtlCol="0">
            <a:spAutoFit/>
          </a:bodyPr>
          <a:lstStyle/>
          <a:p>
            <a:pPr algn="ctr"/>
            <a:r>
              <a:rPr lang="en-US" sz="4000" dirty="0" smtClean="0"/>
              <a:t>Summary of 2008 Modeling Results and Plan Forward</a:t>
            </a:r>
            <a:endParaRPr lang="en-US" sz="4000" dirty="0"/>
          </a:p>
          <a:p>
            <a:pPr algn="ctr"/>
            <a:endParaRPr lang="en-US" sz="2400" dirty="0" smtClean="0"/>
          </a:p>
          <a:p>
            <a:pPr algn="ctr"/>
            <a:r>
              <a:rPr lang="en-US" sz="2400" dirty="0" smtClean="0">
                <a:solidFill>
                  <a:srgbClr val="3333CC"/>
                </a:solidFill>
              </a:rPr>
              <a:t>University </a:t>
            </a:r>
            <a:r>
              <a:rPr lang="en-US" sz="2400" dirty="0" smtClean="0">
                <a:solidFill>
                  <a:srgbClr val="3333CC"/>
                </a:solidFill>
              </a:rPr>
              <a:t>of North Carolina (UNC-IE)</a:t>
            </a:r>
          </a:p>
          <a:p>
            <a:pPr algn="ctr"/>
            <a:r>
              <a:rPr lang="en-US" sz="2400" dirty="0" smtClean="0">
                <a:solidFill>
                  <a:srgbClr val="3333CC"/>
                </a:solidFill>
              </a:rPr>
              <a:t>Cooperative </a:t>
            </a:r>
            <a:r>
              <a:rPr lang="en-US" sz="2400" dirty="0" smtClean="0">
                <a:solidFill>
                  <a:srgbClr val="3333CC"/>
                </a:solidFill>
              </a:rPr>
              <a:t>Institute for Research in the Atmosphere (CIRA</a:t>
            </a:r>
            <a:r>
              <a:rPr lang="en-US" sz="2400" dirty="0" smtClean="0">
                <a:solidFill>
                  <a:srgbClr val="3333CC"/>
                </a:solidFill>
              </a:rPr>
              <a:t>)</a:t>
            </a:r>
          </a:p>
          <a:p>
            <a:pPr algn="ctr"/>
            <a:r>
              <a:rPr lang="en-US" sz="2400" dirty="0">
                <a:solidFill>
                  <a:srgbClr val="3333CC"/>
                </a:solidFill>
              </a:rPr>
              <a:t>ENVIRON International Corporation (ENVIRON</a:t>
            </a:r>
            <a:r>
              <a:rPr lang="en-US" sz="2400" dirty="0" smtClean="0">
                <a:solidFill>
                  <a:srgbClr val="3333CC"/>
                </a:solidFill>
              </a:rPr>
              <a:t>)</a:t>
            </a:r>
            <a:endParaRPr lang="en-US" sz="2400" dirty="0" smtClean="0">
              <a:solidFill>
                <a:srgbClr val="3333CC"/>
              </a:solidFill>
            </a:endParaRPr>
          </a:p>
          <a:p>
            <a:pPr algn="ctr"/>
            <a:r>
              <a:rPr lang="en-US" sz="2400" dirty="0" smtClean="0"/>
              <a:t>October 31, </a:t>
            </a:r>
            <a:r>
              <a:rPr lang="en-US" sz="2400" dirty="0" smtClean="0"/>
              <a:t>2013</a:t>
            </a:r>
            <a:r>
              <a:rPr lang="en-US" sz="4000" dirty="0" smtClean="0"/>
              <a:t> </a:t>
            </a:r>
            <a:endParaRPr lang="en-US" sz="4000" dirty="0"/>
          </a:p>
        </p:txBody>
      </p:sp>
      <p:pic>
        <p:nvPicPr>
          <p:cNvPr id="6" name="Picture 5" descr="Screen Shot 2013-10-31 at 2.01.12 AM.png"/>
          <p:cNvPicPr>
            <a:picLocks noChangeAspect="1"/>
          </p:cNvPicPr>
          <p:nvPr/>
        </p:nvPicPr>
        <p:blipFill>
          <a:blip r:embed="rId5">
            <a:alphaModFix amt="64000"/>
            <a:extLst>
              <a:ext uri="{28A0092B-C50C-407E-A947-70E740481C1C}">
                <a14:useLocalDpi xmlns:a14="http://schemas.microsoft.com/office/drawing/2010/main" val="0"/>
              </a:ext>
            </a:extLst>
          </a:blip>
          <a:stretch>
            <a:fillRect/>
          </a:stretch>
        </p:blipFill>
        <p:spPr>
          <a:xfrm>
            <a:off x="1995161" y="858777"/>
            <a:ext cx="1380227" cy="914399"/>
          </a:xfrm>
          <a:prstGeom prst="rect">
            <a:avLst/>
          </a:prstGeom>
        </p:spPr>
      </p:pic>
      <p:pic>
        <p:nvPicPr>
          <p:cNvPr id="7" name="Picture 6" descr="Screen Shot 2013-10-31 at 2.02.48 AM.png"/>
          <p:cNvPicPr>
            <a:picLocks noChangeAspect="1"/>
          </p:cNvPicPr>
          <p:nvPr/>
        </p:nvPicPr>
        <p:blipFill>
          <a:blip r:embed="rId6">
            <a:extLst>
              <a:ext uri="{BEBA8EAE-BF5A-486C-A8C5-ECC9F3942E4B}">
                <a14:imgProps xmlns:a14="http://schemas.microsoft.com/office/drawing/2010/main">
                  <a14:imgLayer r:embed="rId7">
                    <a14:imgEffect>
                      <a14:backgroundRemoval t="9851" b="97313" l="6877" r="95989"/>
                    </a14:imgEffect>
                  </a14:imgLayer>
                </a14:imgProps>
              </a:ext>
              <a:ext uri="{28A0092B-C50C-407E-A947-70E740481C1C}">
                <a14:useLocalDpi xmlns:a14="http://schemas.microsoft.com/office/drawing/2010/main" val="0"/>
              </a:ext>
            </a:extLst>
          </a:blip>
          <a:stretch>
            <a:fillRect/>
          </a:stretch>
        </p:blipFill>
        <p:spPr>
          <a:xfrm>
            <a:off x="4214833" y="755461"/>
            <a:ext cx="902927" cy="970023"/>
          </a:xfrm>
          <a:prstGeom prst="rect">
            <a:avLst/>
          </a:prstGeom>
        </p:spPr>
      </p:pic>
      <p:sp>
        <p:nvSpPr>
          <p:cNvPr id="11" name="Rectangle 10"/>
          <p:cNvSpPr/>
          <p:nvPr/>
        </p:nvSpPr>
        <p:spPr>
          <a:xfrm>
            <a:off x="6251091" y="1051076"/>
            <a:ext cx="810124" cy="590241"/>
          </a:xfrm>
          <a:prstGeom prst="rect">
            <a:avLst/>
          </a:prstGeom>
          <a:solidFill>
            <a:srgbClr val="1C21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3-10-31 at 2.07.11 AM.png"/>
          <p:cNvPicPr>
            <a:picLocks noChangeAspect="1"/>
          </p:cNvPicPr>
          <p:nvPr/>
        </p:nvPicPr>
        <p:blipFill>
          <a:blip r:embed="rId8">
            <a:extLst>
              <a:ext uri="{BEBA8EAE-BF5A-486C-A8C5-ECC9F3942E4B}">
                <a14:imgProps xmlns:a14="http://schemas.microsoft.com/office/drawing/2010/main">
                  <a14:imgLayer r:embed="rId9">
                    <a14:imgEffect>
                      <a14:backgroundRemoval t="9404" b="100000" l="5814" r="95814">
                        <a14:foregroundMark x1="16047" y1="53211" x2="16047" y2="53211"/>
                        <a14:foregroundMark x1="17674" y1="56193" x2="17674" y2="56193"/>
                        <a14:foregroundMark x1="26744" y1="55505" x2="26744" y2="55505"/>
                        <a14:foregroundMark x1="21860" y1="54128" x2="21860" y2="54128"/>
                        <a14:foregroundMark x1="26512" y1="50917" x2="26512" y2="50917"/>
                        <a14:foregroundMark x1="20465" y1="59404" x2="20465" y2="59404"/>
                        <a14:foregroundMark x1="24651" y1="60321" x2="24651" y2="60321"/>
                        <a14:foregroundMark x1="23023" y1="63303" x2="23023" y2="63303"/>
                        <a14:foregroundMark x1="21860" y1="65138" x2="21860" y2="65138"/>
                        <a14:foregroundMark x1="10465" y1="48165" x2="10465" y2="48165"/>
                        <a14:foregroundMark x1="31628" y1="46789" x2="31628" y2="46789"/>
                        <a14:foregroundMark x1="31860" y1="49083" x2="31860" y2="49083"/>
                      </a14:backgroundRemoval>
                    </a14:imgEffect>
                  </a14:imgLayer>
                </a14:imgProps>
              </a:ext>
              <a:ext uri="{28A0092B-C50C-407E-A947-70E740481C1C}">
                <a14:useLocalDpi xmlns:a14="http://schemas.microsoft.com/office/drawing/2010/main" val="0"/>
              </a:ext>
            </a:extLst>
          </a:blip>
          <a:stretch>
            <a:fillRect/>
          </a:stretch>
        </p:blipFill>
        <p:spPr>
          <a:xfrm>
            <a:off x="6130668" y="755461"/>
            <a:ext cx="997462" cy="970023"/>
          </a:xfrm>
          <a:prstGeom prst="rect">
            <a:avLst/>
          </a:prstGeom>
        </p:spPr>
      </p:pic>
    </p:spTree>
    <p:extLst>
      <p:ext uri="{BB962C8B-B14F-4D97-AF65-F5344CB8AC3E}">
        <p14:creationId xmlns:p14="http://schemas.microsoft.com/office/powerpoint/2010/main" val="72372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970" y="685800"/>
            <a:ext cx="3736830" cy="1143000"/>
          </a:xfrm>
        </p:spPr>
        <p:txBody>
          <a:bodyPr>
            <a:noAutofit/>
          </a:bodyPr>
          <a:lstStyle/>
          <a:p>
            <a:r>
              <a:rPr lang="en-US" sz="3200" b="1" dirty="0" smtClean="0"/>
              <a:t>Source and Species PM2.5 Contributions at Boulder_0012 11/20/08</a:t>
            </a:r>
            <a:endParaRPr lang="en-US" sz="32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5" y="0"/>
            <a:ext cx="49625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2589068"/>
            <a:ext cx="49625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41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381001"/>
            <a:ext cx="8839200" cy="8858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Summary 2008 4 km CARMMS Domain MPE</a:t>
            </a:r>
            <a:endParaRPr lang="en-US" sz="3600" b="1" dirty="0"/>
          </a:p>
        </p:txBody>
      </p:sp>
      <p:sp>
        <p:nvSpPr>
          <p:cNvPr id="3" name="Content Placeholder 5"/>
          <p:cNvSpPr txBox="1">
            <a:spLocks/>
          </p:cNvSpPr>
          <p:nvPr/>
        </p:nvSpPr>
        <p:spPr>
          <a:xfrm>
            <a:off x="152400" y="1066800"/>
            <a:ext cx="8839200" cy="541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accent6"/>
                </a:solidFill>
              </a:rPr>
              <a:t>Ozone good performance with low bias that meets Performance Goals by wide margin</a:t>
            </a:r>
          </a:p>
          <a:p>
            <a:r>
              <a:rPr lang="en-US" sz="2400" dirty="0" smtClean="0">
                <a:solidFill>
                  <a:schemeClr val="accent6"/>
                </a:solidFill>
              </a:rPr>
              <a:t>PM2.5 mass usually meets PM Performance Criteria and sometimes meets performance goal</a:t>
            </a:r>
          </a:p>
          <a:p>
            <a:r>
              <a:rPr lang="en-US" sz="2400" dirty="0" smtClean="0">
                <a:solidFill>
                  <a:schemeClr val="accent6"/>
                </a:solidFill>
              </a:rPr>
              <a:t>SO4 underestimation bias that may be due in part to insufficient chemical conversion of So2</a:t>
            </a:r>
          </a:p>
          <a:p>
            <a:r>
              <a:rPr lang="en-US" sz="2400" dirty="0" smtClean="0">
                <a:solidFill>
                  <a:schemeClr val="accent6"/>
                </a:solidFill>
              </a:rPr>
              <a:t>NO3 underestimation in summer may be due to insufficient ammonia availability</a:t>
            </a:r>
          </a:p>
          <a:p>
            <a:r>
              <a:rPr lang="en-US" sz="2400" dirty="0" smtClean="0">
                <a:solidFill>
                  <a:schemeClr val="accent6"/>
                </a:solidFill>
              </a:rPr>
              <a:t>EC performance good</a:t>
            </a:r>
          </a:p>
          <a:p>
            <a:r>
              <a:rPr lang="en-US" sz="2400" dirty="0" smtClean="0">
                <a:solidFill>
                  <a:schemeClr val="accent6"/>
                </a:solidFill>
              </a:rPr>
              <a:t>OA underestimated and OPM2.5 overestimated</a:t>
            </a:r>
          </a:p>
          <a:p>
            <a:pPr lvl="1"/>
            <a:r>
              <a:rPr lang="en-US" sz="2000" dirty="0" smtClean="0">
                <a:solidFill>
                  <a:schemeClr val="accent6"/>
                </a:solidFill>
              </a:rPr>
              <a:t>Measurement /Modeled incommensurability</a:t>
            </a:r>
          </a:p>
          <a:p>
            <a:pPr lvl="1"/>
            <a:r>
              <a:rPr lang="en-US" sz="2000" dirty="0" smtClean="0">
                <a:solidFill>
                  <a:schemeClr val="accent6"/>
                </a:solidFill>
              </a:rPr>
              <a:t>Likely related</a:t>
            </a:r>
            <a:endParaRPr lang="en-US" sz="2000" dirty="0">
              <a:solidFill>
                <a:schemeClr val="accent6"/>
              </a:solidFill>
            </a:endParaRPr>
          </a:p>
        </p:txBody>
      </p:sp>
      <p:sp>
        <p:nvSpPr>
          <p:cNvPr id="4" name="Slide Number Placeholder 4"/>
          <p:cNvSpPr>
            <a:spLocks noGrp="1"/>
          </p:cNvSpPr>
          <p:nvPr>
            <p:ph type="sldNum" sz="quarter" idx="12"/>
          </p:nvPr>
        </p:nvSpPr>
        <p:spPr>
          <a:xfrm>
            <a:off x="7852791" y="6529388"/>
            <a:ext cx="1012825" cy="252412"/>
          </a:xfrm>
        </p:spPr>
        <p:txBody>
          <a:bodyPr/>
          <a:lstStyle/>
          <a:p>
            <a:fld id="{278BB0A0-5410-4A50-B179-15B166CC9A52}" type="slidenum">
              <a:rPr lang="en-US" smtClean="0"/>
              <a:pPr/>
              <a:t>11</a:t>
            </a:fld>
            <a:endParaRPr lang="en-US" dirty="0"/>
          </a:p>
        </p:txBody>
      </p:sp>
    </p:spTree>
    <p:extLst>
      <p:ext uri="{BB962C8B-B14F-4D97-AF65-F5344CB8AC3E}">
        <p14:creationId xmlns:p14="http://schemas.microsoft.com/office/powerpoint/2010/main" val="87474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762000"/>
          </a:xfrm>
        </p:spPr>
        <p:txBody>
          <a:bodyPr>
            <a:noAutofit/>
          </a:bodyPr>
          <a:lstStyle/>
          <a:p>
            <a:r>
              <a:rPr lang="en-US" sz="3600" dirty="0" err="1" smtClean="0"/>
              <a:t>WestJumpAQMS</a:t>
            </a:r>
            <a:r>
              <a:rPr lang="en-US" sz="3600" dirty="0" smtClean="0"/>
              <a:t> Results for the 3-state region</a:t>
            </a:r>
            <a:endParaRPr lang="en-US" sz="3600" dirty="0"/>
          </a:p>
        </p:txBody>
      </p:sp>
      <p:sp>
        <p:nvSpPr>
          <p:cNvPr id="3" name="Content Placeholder 2"/>
          <p:cNvSpPr>
            <a:spLocks noGrp="1"/>
          </p:cNvSpPr>
          <p:nvPr>
            <p:ph idx="1"/>
          </p:nvPr>
        </p:nvSpPr>
        <p:spPr>
          <a:xfrm>
            <a:off x="152400" y="1524000"/>
            <a:ext cx="8839200" cy="4267200"/>
          </a:xfrm>
        </p:spPr>
        <p:txBody>
          <a:bodyPr>
            <a:normAutofit fontScale="92500"/>
          </a:bodyPr>
          <a:lstStyle/>
          <a:p>
            <a:r>
              <a:rPr lang="en-US" sz="2800" dirty="0" smtClean="0">
                <a:solidFill>
                  <a:schemeClr val="accent2"/>
                </a:solidFill>
              </a:rPr>
              <a:t>Data</a:t>
            </a:r>
          </a:p>
          <a:p>
            <a:pPr lvl="1"/>
            <a:r>
              <a:rPr lang="en-US" sz="2400" dirty="0" smtClean="0">
                <a:solidFill>
                  <a:schemeClr val="accent2"/>
                </a:solidFill>
              </a:rPr>
              <a:t>Carrying forward the WJAQMS 2008 modeling platform to the 3SAQS</a:t>
            </a:r>
          </a:p>
          <a:p>
            <a:pPr lvl="1"/>
            <a:r>
              <a:rPr lang="en-US" sz="2400" dirty="0" smtClean="0">
                <a:solidFill>
                  <a:schemeClr val="accent2"/>
                </a:solidFill>
              </a:rPr>
              <a:t>WJAQMS 2008 results used to test 3SAQS modeling and 3-State Data Warehouse prototype</a:t>
            </a:r>
          </a:p>
          <a:p>
            <a:r>
              <a:rPr lang="en-US" sz="2800" dirty="0" smtClean="0">
                <a:solidFill>
                  <a:schemeClr val="accent2"/>
                </a:solidFill>
              </a:rPr>
              <a:t>Modeling results</a:t>
            </a:r>
          </a:p>
          <a:p>
            <a:pPr lvl="1"/>
            <a:r>
              <a:rPr lang="en-US" sz="2400" dirty="0" smtClean="0">
                <a:solidFill>
                  <a:schemeClr val="accent2"/>
                </a:solidFill>
              </a:rPr>
              <a:t>Targeting improvements to the modeling/data based on evaluation and experience from WJAQMS</a:t>
            </a:r>
          </a:p>
          <a:p>
            <a:r>
              <a:rPr lang="en-US" sz="2800" dirty="0" smtClean="0">
                <a:solidFill>
                  <a:schemeClr val="accent2"/>
                </a:solidFill>
              </a:rPr>
              <a:t>Lessons learned</a:t>
            </a:r>
          </a:p>
          <a:p>
            <a:pPr lvl="1"/>
            <a:r>
              <a:rPr lang="en-US" sz="2400" dirty="0" smtClean="0">
                <a:solidFill>
                  <a:schemeClr val="accent2"/>
                </a:solidFill>
              </a:rPr>
              <a:t>Incremental improvements to the data, modeling, and evaluation based on experience from 3SAQS</a:t>
            </a:r>
          </a:p>
        </p:txBody>
      </p:sp>
    </p:spTree>
    <p:extLst>
      <p:ext uri="{BB962C8B-B14F-4D97-AF65-F5344CB8AC3E}">
        <p14:creationId xmlns:p14="http://schemas.microsoft.com/office/powerpoint/2010/main" val="28490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762000"/>
          </a:xfrm>
        </p:spPr>
        <p:txBody>
          <a:bodyPr>
            <a:normAutofit/>
          </a:bodyPr>
          <a:lstStyle/>
          <a:p>
            <a:r>
              <a:rPr lang="en-US" sz="3600" dirty="0" err="1"/>
              <a:t>WestJumpAQMS</a:t>
            </a:r>
            <a:r>
              <a:rPr lang="en-US" sz="3600" dirty="0"/>
              <a:t> </a:t>
            </a:r>
            <a:r>
              <a:rPr lang="en-US" sz="3600" dirty="0" err="1"/>
              <a:t>CAMx</a:t>
            </a:r>
            <a:r>
              <a:rPr lang="en-US" sz="3600" dirty="0"/>
              <a:t>-CMAQ comparison</a:t>
            </a:r>
          </a:p>
        </p:txBody>
      </p:sp>
      <p:sp>
        <p:nvSpPr>
          <p:cNvPr id="3" name="Content Placeholder 2"/>
          <p:cNvSpPr>
            <a:spLocks noGrp="1"/>
          </p:cNvSpPr>
          <p:nvPr>
            <p:ph idx="1"/>
          </p:nvPr>
        </p:nvSpPr>
        <p:spPr>
          <a:xfrm>
            <a:off x="152400" y="1553610"/>
            <a:ext cx="8839200" cy="4389989"/>
          </a:xfrm>
        </p:spPr>
        <p:txBody>
          <a:bodyPr/>
          <a:lstStyle/>
          <a:p>
            <a:r>
              <a:rPr lang="en-US" sz="2400" dirty="0" err="1" smtClean="0">
                <a:solidFill>
                  <a:srgbClr val="3333CC"/>
                </a:solidFill>
              </a:rPr>
              <a:t>WestJump</a:t>
            </a:r>
            <a:r>
              <a:rPr lang="en-US" sz="2400" dirty="0" err="1" smtClean="0">
                <a:solidFill>
                  <a:srgbClr val="3333CC"/>
                </a:solidFill>
              </a:rPr>
              <a:t>AQMS</a:t>
            </a:r>
            <a:r>
              <a:rPr lang="en-US" sz="2400" dirty="0" smtClean="0">
                <a:solidFill>
                  <a:srgbClr val="3333CC"/>
                </a:solidFill>
              </a:rPr>
              <a:t> </a:t>
            </a:r>
            <a:r>
              <a:rPr lang="en-US" sz="2400" dirty="0" err="1" smtClean="0">
                <a:solidFill>
                  <a:srgbClr val="3333CC"/>
                </a:solidFill>
              </a:rPr>
              <a:t>CAMx</a:t>
            </a:r>
            <a:r>
              <a:rPr lang="en-US" sz="2400" dirty="0" smtClean="0">
                <a:solidFill>
                  <a:srgbClr val="3333CC"/>
                </a:solidFill>
              </a:rPr>
              <a:t> inputs converted to CMAQ format and run through CMAQv5.0.1 at 36 and 12-km.  Analysis on 12-km domain.</a:t>
            </a:r>
          </a:p>
          <a:p>
            <a:r>
              <a:rPr lang="en-US" sz="2400" dirty="0" smtClean="0">
                <a:solidFill>
                  <a:srgbClr val="3333CC"/>
                </a:solidFill>
              </a:rPr>
              <a:t>Targeted performance evaluation and comparison in the 3-states</a:t>
            </a:r>
          </a:p>
          <a:p>
            <a:r>
              <a:rPr lang="en-US" sz="2400" dirty="0" smtClean="0">
                <a:solidFill>
                  <a:srgbClr val="3333CC"/>
                </a:solidFill>
              </a:rPr>
              <a:t>Are there particular performance areas that one model does better or worse than the other?</a:t>
            </a:r>
            <a:endParaRPr lang="en-US" sz="2400" dirty="0" smtClean="0">
              <a:solidFill>
                <a:srgbClr val="3333CC"/>
              </a:solidFill>
            </a:endParaRPr>
          </a:p>
        </p:txBody>
      </p:sp>
    </p:spTree>
    <p:extLst>
      <p:ext uri="{BB962C8B-B14F-4D97-AF65-F5344CB8AC3E}">
        <p14:creationId xmlns:p14="http://schemas.microsoft.com/office/powerpoint/2010/main" val="50050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1379" y="272165"/>
            <a:ext cx="6996556" cy="523220"/>
          </a:xfrm>
          <a:prstGeom prst="rect">
            <a:avLst/>
          </a:prstGeom>
          <a:noFill/>
        </p:spPr>
        <p:txBody>
          <a:bodyPr wrap="square" rtlCol="0">
            <a:spAutoFit/>
          </a:bodyPr>
          <a:lstStyle/>
          <a:p>
            <a:r>
              <a:rPr lang="en-US" sz="2800" b="1" dirty="0" smtClean="0"/>
              <a:t>CO, UT, WY January and July 2008 AQS O3 </a:t>
            </a:r>
            <a:endParaRPr lang="en-US" sz="2800" b="1" dirty="0"/>
          </a:p>
        </p:txBody>
      </p:sp>
      <p:sp>
        <p:nvSpPr>
          <p:cNvPr id="2" name="TextBox 1"/>
          <p:cNvSpPr txBox="1"/>
          <p:nvPr/>
        </p:nvSpPr>
        <p:spPr>
          <a:xfrm>
            <a:off x="2301946" y="5378874"/>
            <a:ext cx="1281379" cy="369332"/>
          </a:xfrm>
          <a:prstGeom prst="rect">
            <a:avLst/>
          </a:prstGeom>
          <a:noFill/>
        </p:spPr>
        <p:txBody>
          <a:bodyPr wrap="square" rtlCol="0">
            <a:spAutoFit/>
          </a:bodyPr>
          <a:lstStyle/>
          <a:p>
            <a:r>
              <a:rPr lang="en-US" dirty="0" smtClean="0"/>
              <a:t>January </a:t>
            </a:r>
            <a:endParaRPr lang="en-US" dirty="0"/>
          </a:p>
        </p:txBody>
      </p:sp>
      <p:sp>
        <p:nvSpPr>
          <p:cNvPr id="8" name="TextBox 7"/>
          <p:cNvSpPr txBox="1"/>
          <p:nvPr/>
        </p:nvSpPr>
        <p:spPr>
          <a:xfrm>
            <a:off x="6615993" y="5327068"/>
            <a:ext cx="766111" cy="369332"/>
          </a:xfrm>
          <a:prstGeom prst="rect">
            <a:avLst/>
          </a:prstGeom>
          <a:noFill/>
        </p:spPr>
        <p:txBody>
          <a:bodyPr wrap="square" rtlCol="0">
            <a:spAutoFit/>
          </a:bodyPr>
          <a:lstStyle/>
          <a:p>
            <a:r>
              <a:rPr lang="en-US" dirty="0" smtClean="0"/>
              <a:t>July </a:t>
            </a:r>
            <a:endParaRPr lang="en-US" dirty="0"/>
          </a:p>
        </p:txBody>
      </p:sp>
      <p:pic>
        <p:nvPicPr>
          <p:cNvPr id="3" name="Picture 2" descr="WJ12_CMAQ_B08c_vs_WJ12_CAMX_B08c_O3_jan_soccerplot.png"/>
          <p:cNvPicPr>
            <a:picLocks noChangeAspect="1"/>
          </p:cNvPicPr>
          <p:nvPr/>
        </p:nvPicPr>
        <p:blipFill rotWithShape="1">
          <a:blip r:embed="rId2">
            <a:extLst>
              <a:ext uri="{28A0092B-C50C-407E-A947-70E740481C1C}">
                <a14:useLocalDpi xmlns:a14="http://schemas.microsoft.com/office/drawing/2010/main" val="0"/>
              </a:ext>
            </a:extLst>
          </a:blip>
          <a:srcRect r="7917"/>
          <a:stretch/>
        </p:blipFill>
        <p:spPr>
          <a:xfrm>
            <a:off x="-79377" y="1021893"/>
            <a:ext cx="4955422" cy="4305175"/>
          </a:xfrm>
          <a:prstGeom prst="rect">
            <a:avLst/>
          </a:prstGeom>
        </p:spPr>
      </p:pic>
      <p:pic>
        <p:nvPicPr>
          <p:cNvPr id="4" name="Picture 3" descr="WJ12_CMAQ_B08c_vs_WJ12_CAMX_B08c_O3_jul_soccerplot.png"/>
          <p:cNvPicPr>
            <a:picLocks noChangeAspect="1"/>
          </p:cNvPicPr>
          <p:nvPr/>
        </p:nvPicPr>
        <p:blipFill rotWithShape="1">
          <a:blip r:embed="rId3">
            <a:extLst>
              <a:ext uri="{28A0092B-C50C-407E-A947-70E740481C1C}">
                <a14:useLocalDpi xmlns:a14="http://schemas.microsoft.com/office/drawing/2010/main" val="0"/>
              </a:ext>
            </a:extLst>
          </a:blip>
          <a:srcRect l="10546" r="8447"/>
          <a:stretch/>
        </p:blipFill>
        <p:spPr>
          <a:xfrm>
            <a:off x="4766900" y="1021893"/>
            <a:ext cx="4377100" cy="4305175"/>
          </a:xfrm>
          <a:prstGeom prst="rect">
            <a:avLst/>
          </a:prstGeom>
        </p:spPr>
      </p:pic>
    </p:spTree>
    <p:extLst>
      <p:ext uri="{BB962C8B-B14F-4D97-AF65-F5344CB8AC3E}">
        <p14:creationId xmlns:p14="http://schemas.microsoft.com/office/powerpoint/2010/main" val="9195082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60955" y="272165"/>
            <a:ext cx="6996556" cy="523220"/>
          </a:xfrm>
          <a:prstGeom prst="rect">
            <a:avLst/>
          </a:prstGeom>
          <a:noFill/>
        </p:spPr>
        <p:txBody>
          <a:bodyPr wrap="square" rtlCol="0">
            <a:spAutoFit/>
          </a:bodyPr>
          <a:lstStyle/>
          <a:p>
            <a:r>
              <a:rPr lang="en-US" sz="2800" b="1" dirty="0" smtClean="0"/>
              <a:t>CO, UT, WY January and July 2008 </a:t>
            </a:r>
            <a:r>
              <a:rPr lang="en-US" sz="2800" b="1" dirty="0" err="1" smtClean="0"/>
              <a:t>CASTnet</a:t>
            </a:r>
            <a:r>
              <a:rPr lang="en-US" sz="2800" b="1" dirty="0" smtClean="0"/>
              <a:t> O3 </a:t>
            </a:r>
            <a:endParaRPr lang="en-US" sz="2800" b="1" dirty="0"/>
          </a:p>
        </p:txBody>
      </p:sp>
      <p:sp>
        <p:nvSpPr>
          <p:cNvPr id="2" name="TextBox 1"/>
          <p:cNvSpPr txBox="1"/>
          <p:nvPr/>
        </p:nvSpPr>
        <p:spPr>
          <a:xfrm>
            <a:off x="2301946" y="5378874"/>
            <a:ext cx="1281379" cy="369332"/>
          </a:xfrm>
          <a:prstGeom prst="rect">
            <a:avLst/>
          </a:prstGeom>
          <a:noFill/>
        </p:spPr>
        <p:txBody>
          <a:bodyPr wrap="square" rtlCol="0">
            <a:spAutoFit/>
          </a:bodyPr>
          <a:lstStyle/>
          <a:p>
            <a:r>
              <a:rPr lang="en-US" dirty="0" smtClean="0"/>
              <a:t>January </a:t>
            </a:r>
            <a:endParaRPr lang="en-US" dirty="0"/>
          </a:p>
        </p:txBody>
      </p:sp>
      <p:sp>
        <p:nvSpPr>
          <p:cNvPr id="8" name="TextBox 7"/>
          <p:cNvSpPr txBox="1"/>
          <p:nvPr/>
        </p:nvSpPr>
        <p:spPr>
          <a:xfrm>
            <a:off x="6615993" y="5327068"/>
            <a:ext cx="766111" cy="369332"/>
          </a:xfrm>
          <a:prstGeom prst="rect">
            <a:avLst/>
          </a:prstGeom>
          <a:noFill/>
        </p:spPr>
        <p:txBody>
          <a:bodyPr wrap="square" rtlCol="0">
            <a:spAutoFit/>
          </a:bodyPr>
          <a:lstStyle/>
          <a:p>
            <a:r>
              <a:rPr lang="en-US" dirty="0" smtClean="0"/>
              <a:t>July </a:t>
            </a:r>
            <a:endParaRPr lang="en-US" dirty="0"/>
          </a:p>
        </p:txBody>
      </p:sp>
      <p:pic>
        <p:nvPicPr>
          <p:cNvPr id="5" name="Picture 4" descr="WJ12_CMAQ_B08c_vs_WJ12_CAMX_B08c_O3_jan_soccerplot.png"/>
          <p:cNvPicPr>
            <a:picLocks noChangeAspect="1"/>
          </p:cNvPicPr>
          <p:nvPr/>
        </p:nvPicPr>
        <p:blipFill rotWithShape="1">
          <a:blip r:embed="rId2">
            <a:extLst>
              <a:ext uri="{28A0092B-C50C-407E-A947-70E740481C1C}">
                <a14:useLocalDpi xmlns:a14="http://schemas.microsoft.com/office/drawing/2010/main" val="0"/>
              </a:ext>
            </a:extLst>
          </a:blip>
          <a:srcRect r="8779"/>
          <a:stretch/>
        </p:blipFill>
        <p:spPr>
          <a:xfrm>
            <a:off x="-10948" y="1137104"/>
            <a:ext cx="4904534" cy="4301226"/>
          </a:xfrm>
          <a:prstGeom prst="rect">
            <a:avLst/>
          </a:prstGeom>
        </p:spPr>
      </p:pic>
      <p:pic>
        <p:nvPicPr>
          <p:cNvPr id="6" name="Picture 5" descr="WJ12_CMAQ_B08c_vs_WJ12_CAMX_B08c_O3_jul_soccerplot.png"/>
          <p:cNvPicPr>
            <a:picLocks noChangeAspect="1"/>
          </p:cNvPicPr>
          <p:nvPr/>
        </p:nvPicPr>
        <p:blipFill rotWithShape="1">
          <a:blip r:embed="rId3">
            <a:extLst>
              <a:ext uri="{28A0092B-C50C-407E-A947-70E740481C1C}">
                <a14:useLocalDpi xmlns:a14="http://schemas.microsoft.com/office/drawing/2010/main" val="0"/>
              </a:ext>
            </a:extLst>
          </a:blip>
          <a:srcRect l="11048" r="8257"/>
          <a:stretch/>
        </p:blipFill>
        <p:spPr>
          <a:xfrm>
            <a:off x="4768067" y="1137104"/>
            <a:ext cx="4375933" cy="4301225"/>
          </a:xfrm>
          <a:prstGeom prst="rect">
            <a:avLst/>
          </a:prstGeom>
        </p:spPr>
      </p:pic>
    </p:spTree>
    <p:extLst>
      <p:ext uri="{BB962C8B-B14F-4D97-AF65-F5344CB8AC3E}">
        <p14:creationId xmlns:p14="http://schemas.microsoft.com/office/powerpoint/2010/main" val="37189387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74598" y="204910"/>
            <a:ext cx="3282826" cy="523220"/>
          </a:xfrm>
          <a:prstGeom prst="rect">
            <a:avLst/>
          </a:prstGeom>
          <a:noFill/>
        </p:spPr>
        <p:txBody>
          <a:bodyPr wrap="square" rtlCol="0">
            <a:spAutoFit/>
          </a:bodyPr>
          <a:lstStyle/>
          <a:p>
            <a:r>
              <a:rPr lang="en-US" sz="2800" dirty="0" smtClean="0">
                <a:solidFill>
                  <a:srgbClr val="008000"/>
                </a:solidFill>
              </a:rPr>
              <a:t>Colorado January O3</a:t>
            </a:r>
            <a:endParaRPr lang="en-US" sz="2800" dirty="0">
              <a:solidFill>
                <a:srgbClr val="008000"/>
              </a:solidFill>
            </a:endParaRPr>
          </a:p>
        </p:txBody>
      </p:sp>
      <p:pic>
        <p:nvPicPr>
          <p:cNvPr id="2" name="Picture 1" descr="WJ12_CAMX_B08c_AQS_Hourly_O3_jan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402043" y="1190724"/>
            <a:ext cx="5202630" cy="4937760"/>
          </a:xfrm>
          <a:prstGeom prst="rect">
            <a:avLst/>
          </a:prstGeom>
        </p:spPr>
      </p:pic>
      <p:pic>
        <p:nvPicPr>
          <p:cNvPr id="3" name="Picture 2" descr="WJ12_CAMX_B08c_CASTNet_hourly_O3_jan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7" y="1190725"/>
            <a:ext cx="5055215" cy="4937760"/>
          </a:xfrm>
          <a:prstGeom prst="rect">
            <a:avLst/>
          </a:prstGeom>
        </p:spPr>
      </p:pic>
      <p:sp>
        <p:nvSpPr>
          <p:cNvPr id="9" name="TextBox 8"/>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10" name="TextBox 9"/>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spTree>
    <p:extLst>
      <p:ext uri="{BB962C8B-B14F-4D97-AF65-F5344CB8AC3E}">
        <p14:creationId xmlns:p14="http://schemas.microsoft.com/office/powerpoint/2010/main" val="808768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816" y="193232"/>
            <a:ext cx="2694801" cy="523220"/>
          </a:xfrm>
          <a:prstGeom prst="rect">
            <a:avLst/>
          </a:prstGeom>
          <a:noFill/>
        </p:spPr>
        <p:txBody>
          <a:bodyPr wrap="square" rtlCol="0">
            <a:spAutoFit/>
          </a:bodyPr>
          <a:lstStyle/>
          <a:p>
            <a:r>
              <a:rPr lang="en-US" sz="2800" dirty="0" smtClean="0">
                <a:solidFill>
                  <a:srgbClr val="008000"/>
                </a:solidFill>
              </a:rPr>
              <a:t>Colorado July O3</a:t>
            </a:r>
            <a:endParaRPr lang="en-US" sz="2800" dirty="0">
              <a:solidFill>
                <a:srgbClr val="008000"/>
              </a:solidFill>
            </a:endParaRPr>
          </a:p>
        </p:txBody>
      </p:sp>
      <p:pic>
        <p:nvPicPr>
          <p:cNvPr id="3" name="Picture 2" descr="WJ12_CAMX_B08c_AQS_Hourly_O3_jul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322666" y="1179384"/>
            <a:ext cx="5257800" cy="4937760"/>
          </a:xfrm>
          <a:prstGeom prst="rect">
            <a:avLst/>
          </a:prstGeom>
        </p:spPr>
      </p:pic>
      <p:pic>
        <p:nvPicPr>
          <p:cNvPr id="5" name="Picture 4" descr="WJ12_CAMX_B08c_CASTNet_hourly_O3_jul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8" y="1179384"/>
            <a:ext cx="4887385" cy="4937760"/>
          </a:xfrm>
          <a:prstGeom prst="rect">
            <a:avLst/>
          </a:prstGeom>
        </p:spPr>
      </p:pic>
      <p:sp>
        <p:nvSpPr>
          <p:cNvPr id="8" name="TextBox 7"/>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9" name="TextBox 8"/>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spTree>
    <p:extLst>
      <p:ext uri="{BB962C8B-B14F-4D97-AF65-F5344CB8AC3E}">
        <p14:creationId xmlns:p14="http://schemas.microsoft.com/office/powerpoint/2010/main" val="83968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3325" y="220850"/>
            <a:ext cx="2891608" cy="523220"/>
          </a:xfrm>
          <a:prstGeom prst="rect">
            <a:avLst/>
          </a:prstGeom>
          <a:noFill/>
        </p:spPr>
        <p:txBody>
          <a:bodyPr wrap="square" rtlCol="0">
            <a:spAutoFit/>
          </a:bodyPr>
          <a:lstStyle/>
          <a:p>
            <a:r>
              <a:rPr lang="en-US" sz="2800" dirty="0" smtClean="0">
                <a:solidFill>
                  <a:srgbClr val="008000"/>
                </a:solidFill>
              </a:rPr>
              <a:t>Utah January O3</a:t>
            </a:r>
            <a:endParaRPr lang="en-US" sz="2800" dirty="0">
              <a:solidFill>
                <a:srgbClr val="008000"/>
              </a:solidFill>
            </a:endParaRPr>
          </a:p>
        </p:txBody>
      </p:sp>
      <p:pic>
        <p:nvPicPr>
          <p:cNvPr id="3" name="Picture 2" descr="WJ12_CAMX_B08c_AQS_Hourly_O3_jan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309062" y="1113402"/>
            <a:ext cx="5205312" cy="4937760"/>
          </a:xfrm>
          <a:prstGeom prst="rect">
            <a:avLst/>
          </a:prstGeom>
        </p:spPr>
      </p:pic>
      <p:pic>
        <p:nvPicPr>
          <p:cNvPr id="5" name="Picture 4" descr="WJ12_CAMX_B08c_CASTNet_hourly_O3_jan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402"/>
            <a:ext cx="4785327" cy="4937760"/>
          </a:xfrm>
          <a:prstGeom prst="rect">
            <a:avLst/>
          </a:prstGeom>
        </p:spPr>
      </p:pic>
      <p:sp>
        <p:nvSpPr>
          <p:cNvPr id="8" name="TextBox 7"/>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9" name="TextBox 8"/>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spTree>
    <p:extLst>
      <p:ext uri="{BB962C8B-B14F-4D97-AF65-F5344CB8AC3E}">
        <p14:creationId xmlns:p14="http://schemas.microsoft.com/office/powerpoint/2010/main" val="71681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0146" y="320380"/>
            <a:ext cx="2455032" cy="523220"/>
          </a:xfrm>
          <a:prstGeom prst="rect">
            <a:avLst/>
          </a:prstGeom>
          <a:noFill/>
        </p:spPr>
        <p:txBody>
          <a:bodyPr wrap="square" rtlCol="0">
            <a:spAutoFit/>
          </a:bodyPr>
          <a:lstStyle/>
          <a:p>
            <a:r>
              <a:rPr lang="en-US" sz="2800" dirty="0" smtClean="0">
                <a:solidFill>
                  <a:srgbClr val="008000"/>
                </a:solidFill>
              </a:rPr>
              <a:t>Utah July O3</a:t>
            </a:r>
            <a:endParaRPr lang="en-US" sz="2800" dirty="0">
              <a:solidFill>
                <a:srgbClr val="008000"/>
              </a:solidFill>
            </a:endParaRPr>
          </a:p>
        </p:txBody>
      </p:sp>
      <p:sp>
        <p:nvSpPr>
          <p:cNvPr id="6" name="TextBox 5"/>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7" name="TextBox 6"/>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pic>
        <p:nvPicPr>
          <p:cNvPr id="8" name="Picture 7" descr="WJ12_CAMX_B08c_CASTNet_hourly_O3_jul_timeseries_M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1" y="1165208"/>
            <a:ext cx="5077892" cy="4737378"/>
          </a:xfrm>
          <a:prstGeom prst="rect">
            <a:avLst/>
          </a:prstGeom>
        </p:spPr>
      </p:pic>
      <p:pic>
        <p:nvPicPr>
          <p:cNvPr id="9" name="Picture 8" descr="WJ12_CAMX_B08c_AQS_Hourly_O3_jul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332" y="1165208"/>
            <a:ext cx="4926265" cy="4794079"/>
          </a:xfrm>
          <a:prstGeom prst="rect">
            <a:avLst/>
          </a:prstGeom>
        </p:spPr>
      </p:pic>
    </p:spTree>
    <p:extLst>
      <p:ext uri="{BB962C8B-B14F-4D97-AF65-F5344CB8AC3E}">
        <p14:creationId xmlns:p14="http://schemas.microsoft.com/office/powerpoint/2010/main" val="232902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762000"/>
          </a:xfrm>
        </p:spPr>
        <p:txBody>
          <a:bodyPr>
            <a:noAutofit/>
          </a:bodyPr>
          <a:lstStyle/>
          <a:p>
            <a:r>
              <a:rPr lang="en-US" sz="3600" dirty="0" smtClean="0"/>
              <a:t>Outline</a:t>
            </a:r>
            <a:endParaRPr lang="en-US" sz="3600" dirty="0"/>
          </a:p>
        </p:txBody>
      </p:sp>
      <p:sp>
        <p:nvSpPr>
          <p:cNvPr id="3" name="Content Placeholder 2"/>
          <p:cNvSpPr>
            <a:spLocks noGrp="1"/>
          </p:cNvSpPr>
          <p:nvPr>
            <p:ph idx="1"/>
          </p:nvPr>
        </p:nvSpPr>
        <p:spPr>
          <a:xfrm>
            <a:off x="152400" y="1524000"/>
            <a:ext cx="8839200" cy="4267200"/>
          </a:xfrm>
        </p:spPr>
        <p:txBody>
          <a:bodyPr>
            <a:normAutofit fontScale="92500" lnSpcReduction="10000"/>
          </a:bodyPr>
          <a:lstStyle/>
          <a:p>
            <a:r>
              <a:rPr lang="en-US" sz="2800" dirty="0" err="1" smtClean="0">
                <a:solidFill>
                  <a:schemeClr val="accent2"/>
                </a:solidFill>
              </a:rPr>
              <a:t>WestJumpAQMS</a:t>
            </a:r>
            <a:r>
              <a:rPr lang="en-US" sz="2800" dirty="0" smtClean="0">
                <a:solidFill>
                  <a:schemeClr val="accent2"/>
                </a:solidFill>
              </a:rPr>
              <a:t> ozone and PM modeling and source apportionment results for the 3-state region</a:t>
            </a:r>
          </a:p>
          <a:p>
            <a:r>
              <a:rPr lang="en-US" sz="2800" dirty="0" err="1" smtClean="0">
                <a:solidFill>
                  <a:schemeClr val="accent2"/>
                </a:solidFill>
              </a:rPr>
              <a:t>WestJumpAQMS</a:t>
            </a:r>
            <a:r>
              <a:rPr lang="en-US" sz="2800" dirty="0" smtClean="0">
                <a:solidFill>
                  <a:schemeClr val="accent2"/>
                </a:solidFill>
              </a:rPr>
              <a:t> </a:t>
            </a:r>
            <a:r>
              <a:rPr lang="en-US" sz="2800" dirty="0" err="1" smtClean="0">
                <a:solidFill>
                  <a:schemeClr val="accent2"/>
                </a:solidFill>
              </a:rPr>
              <a:t>CAMx</a:t>
            </a:r>
            <a:r>
              <a:rPr lang="en-US" sz="2800" dirty="0" smtClean="0">
                <a:solidFill>
                  <a:schemeClr val="accent2"/>
                </a:solidFill>
              </a:rPr>
              <a:t>-CMAQ comparison</a:t>
            </a:r>
          </a:p>
          <a:p>
            <a:r>
              <a:rPr lang="en-US" sz="2800" dirty="0" smtClean="0">
                <a:solidFill>
                  <a:schemeClr val="accent2"/>
                </a:solidFill>
              </a:rPr>
              <a:t>VOC reactivity analysis results</a:t>
            </a:r>
          </a:p>
          <a:p>
            <a:r>
              <a:rPr lang="en-US" sz="2800" dirty="0">
                <a:solidFill>
                  <a:schemeClr val="accent6"/>
                </a:solidFill>
              </a:rPr>
              <a:t>Plan and timeline for 2008 3SAQS emissions modeling and air quality modeling </a:t>
            </a:r>
            <a:r>
              <a:rPr lang="en-US" sz="2800" dirty="0" smtClean="0">
                <a:solidFill>
                  <a:schemeClr val="accent6"/>
                </a:solidFill>
              </a:rPr>
              <a:t>base case</a:t>
            </a:r>
          </a:p>
          <a:p>
            <a:r>
              <a:rPr lang="en-US" sz="2800" dirty="0" smtClean="0">
                <a:solidFill>
                  <a:schemeClr val="accent6"/>
                </a:solidFill>
              </a:rPr>
              <a:t>3SAQS study domain</a:t>
            </a:r>
            <a:endParaRPr lang="en-US" sz="2800" dirty="0" smtClean="0">
              <a:solidFill>
                <a:schemeClr val="accent6"/>
              </a:solidFill>
            </a:endParaRPr>
          </a:p>
          <a:p>
            <a:r>
              <a:rPr lang="en-US" sz="2800" dirty="0" smtClean="0">
                <a:solidFill>
                  <a:schemeClr val="accent6"/>
                </a:solidFill>
              </a:rPr>
              <a:t>3SAQS working groups</a:t>
            </a:r>
          </a:p>
          <a:p>
            <a:r>
              <a:rPr lang="en-US" sz="2800" dirty="0" smtClean="0">
                <a:solidFill>
                  <a:schemeClr val="accent6"/>
                </a:solidFill>
              </a:rPr>
              <a:t>2008 emissions projections</a:t>
            </a:r>
          </a:p>
          <a:p>
            <a:r>
              <a:rPr lang="en-US" sz="2800" dirty="0" smtClean="0">
                <a:solidFill>
                  <a:schemeClr val="accent6"/>
                </a:solidFill>
              </a:rPr>
              <a:t>Status of 2011 NEI release</a:t>
            </a:r>
            <a:endParaRPr lang="en-US" sz="2800" dirty="0" smtClean="0">
              <a:solidFill>
                <a:schemeClr val="accent2"/>
              </a:solidFill>
            </a:endParaRPr>
          </a:p>
        </p:txBody>
      </p:sp>
    </p:spTree>
    <p:extLst>
      <p:ext uri="{BB962C8B-B14F-4D97-AF65-F5344CB8AC3E}">
        <p14:creationId xmlns:p14="http://schemas.microsoft.com/office/powerpoint/2010/main" val="355654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76154" y="191370"/>
            <a:ext cx="4195666" cy="523220"/>
          </a:xfrm>
          <a:prstGeom prst="rect">
            <a:avLst/>
          </a:prstGeom>
          <a:noFill/>
        </p:spPr>
        <p:txBody>
          <a:bodyPr wrap="square" rtlCol="0">
            <a:spAutoFit/>
          </a:bodyPr>
          <a:lstStyle/>
          <a:p>
            <a:r>
              <a:rPr lang="en-US" sz="2800" dirty="0" smtClean="0">
                <a:solidFill>
                  <a:srgbClr val="008000"/>
                </a:solidFill>
              </a:rPr>
              <a:t>Wyoming January O3</a:t>
            </a:r>
            <a:endParaRPr lang="en-US" sz="2800" dirty="0">
              <a:solidFill>
                <a:srgbClr val="008000"/>
              </a:solidFill>
            </a:endParaRPr>
          </a:p>
        </p:txBody>
      </p:sp>
      <p:sp>
        <p:nvSpPr>
          <p:cNvPr id="5" name="TextBox 4"/>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6" name="TextBox 5"/>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pic>
        <p:nvPicPr>
          <p:cNvPr id="2" name="Picture 1" descr="WJ12_CAMX_B08c_AQS_Hourly_O3_jan_timeseries_M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440" y="1165208"/>
            <a:ext cx="5168528" cy="4657997"/>
          </a:xfrm>
          <a:prstGeom prst="rect">
            <a:avLst/>
          </a:prstGeom>
        </p:spPr>
      </p:pic>
      <p:pic>
        <p:nvPicPr>
          <p:cNvPr id="8" name="Picture 7" descr="WJ12_CAMX_B08c_CASTNet_hourly_O3_jan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5208"/>
            <a:ext cx="4864704" cy="4657997"/>
          </a:xfrm>
          <a:prstGeom prst="rect">
            <a:avLst/>
          </a:prstGeom>
        </p:spPr>
      </p:pic>
    </p:spTree>
    <p:extLst>
      <p:ext uri="{BB962C8B-B14F-4D97-AF65-F5344CB8AC3E}">
        <p14:creationId xmlns:p14="http://schemas.microsoft.com/office/powerpoint/2010/main" val="23040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4232" y="216769"/>
            <a:ext cx="3200757" cy="523220"/>
          </a:xfrm>
          <a:prstGeom prst="rect">
            <a:avLst/>
          </a:prstGeom>
          <a:noFill/>
        </p:spPr>
        <p:txBody>
          <a:bodyPr wrap="square" rtlCol="0">
            <a:spAutoFit/>
          </a:bodyPr>
          <a:lstStyle/>
          <a:p>
            <a:r>
              <a:rPr lang="en-US" sz="2800" dirty="0" smtClean="0">
                <a:solidFill>
                  <a:srgbClr val="008000"/>
                </a:solidFill>
              </a:rPr>
              <a:t>Wyoming July O3</a:t>
            </a:r>
            <a:endParaRPr lang="en-US" sz="2800" dirty="0">
              <a:solidFill>
                <a:srgbClr val="008000"/>
              </a:solidFill>
            </a:endParaRPr>
          </a:p>
        </p:txBody>
      </p:sp>
      <p:pic>
        <p:nvPicPr>
          <p:cNvPr id="3" name="Picture 2" descr="WJ12_CAMX_B08c_CASTNet_hourly_O3_jul_timeseries_M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81445"/>
            <a:ext cx="5046138" cy="4365986"/>
          </a:xfrm>
          <a:prstGeom prst="rect">
            <a:avLst/>
          </a:prstGeom>
        </p:spPr>
      </p:pic>
      <p:pic>
        <p:nvPicPr>
          <p:cNvPr id="6" name="Picture 5" descr="WJ12_CAMX_B08c_AQS_Hourly_O3_jul_timeseries_M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611" y="1281445"/>
            <a:ext cx="4795054" cy="4365986"/>
          </a:xfrm>
          <a:prstGeom prst="rect">
            <a:avLst/>
          </a:prstGeom>
        </p:spPr>
      </p:pic>
      <p:sp>
        <p:nvSpPr>
          <p:cNvPr id="7" name="TextBox 6"/>
          <p:cNvSpPr txBox="1"/>
          <p:nvPr/>
        </p:nvSpPr>
        <p:spPr>
          <a:xfrm>
            <a:off x="1984437" y="795876"/>
            <a:ext cx="1281379" cy="369332"/>
          </a:xfrm>
          <a:prstGeom prst="rect">
            <a:avLst/>
          </a:prstGeom>
          <a:noFill/>
        </p:spPr>
        <p:txBody>
          <a:bodyPr wrap="square" rtlCol="0">
            <a:spAutoFit/>
          </a:bodyPr>
          <a:lstStyle/>
          <a:p>
            <a:r>
              <a:rPr lang="en-US" dirty="0" err="1" smtClean="0"/>
              <a:t>CASTNet</a:t>
            </a:r>
            <a:endParaRPr lang="en-US" dirty="0"/>
          </a:p>
        </p:txBody>
      </p:sp>
      <p:sp>
        <p:nvSpPr>
          <p:cNvPr id="8" name="TextBox 7"/>
          <p:cNvSpPr txBox="1"/>
          <p:nvPr/>
        </p:nvSpPr>
        <p:spPr>
          <a:xfrm>
            <a:off x="6298484" y="744070"/>
            <a:ext cx="766111" cy="369332"/>
          </a:xfrm>
          <a:prstGeom prst="rect">
            <a:avLst/>
          </a:prstGeom>
          <a:noFill/>
        </p:spPr>
        <p:txBody>
          <a:bodyPr wrap="square" rtlCol="0">
            <a:spAutoFit/>
          </a:bodyPr>
          <a:lstStyle/>
          <a:p>
            <a:r>
              <a:rPr lang="en-US" dirty="0" smtClean="0"/>
              <a:t>AQS</a:t>
            </a:r>
            <a:endParaRPr lang="en-US" dirty="0"/>
          </a:p>
        </p:txBody>
      </p:sp>
    </p:spTree>
    <p:extLst>
      <p:ext uri="{BB962C8B-B14F-4D97-AF65-F5344CB8AC3E}">
        <p14:creationId xmlns:p14="http://schemas.microsoft.com/office/powerpoint/2010/main" val="299958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J12_CMAQ_B08c_AQS_Hourly_O3_CO_jan_box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08487" cy="3399232"/>
          </a:xfrm>
          <a:prstGeom prst="rect">
            <a:avLst/>
          </a:prstGeom>
        </p:spPr>
      </p:pic>
      <p:pic>
        <p:nvPicPr>
          <p:cNvPr id="5" name="Picture 4" descr="WJ12_CMAQ_B08c_CASTNet_hourly_O3_CO_jan_box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0056"/>
            <a:ext cx="3308487" cy="3274490"/>
          </a:xfrm>
          <a:prstGeom prst="rect">
            <a:avLst/>
          </a:prstGeom>
        </p:spPr>
      </p:pic>
      <p:sp>
        <p:nvSpPr>
          <p:cNvPr id="6" name="TextBox 5"/>
          <p:cNvSpPr txBox="1"/>
          <p:nvPr/>
        </p:nvSpPr>
        <p:spPr>
          <a:xfrm>
            <a:off x="1610228" y="234922"/>
            <a:ext cx="1258700" cy="369332"/>
          </a:xfrm>
          <a:prstGeom prst="rect">
            <a:avLst/>
          </a:prstGeom>
          <a:noFill/>
        </p:spPr>
        <p:txBody>
          <a:bodyPr wrap="square" rtlCol="0">
            <a:spAutoFit/>
          </a:bodyPr>
          <a:lstStyle/>
          <a:p>
            <a:r>
              <a:rPr lang="en-US" dirty="0" smtClean="0">
                <a:solidFill>
                  <a:srgbClr val="008000"/>
                </a:solidFill>
              </a:rPr>
              <a:t>CO AQS Jan</a:t>
            </a:r>
            <a:endParaRPr lang="en-US" dirty="0">
              <a:solidFill>
                <a:srgbClr val="008000"/>
              </a:solidFill>
            </a:endParaRPr>
          </a:p>
        </p:txBody>
      </p:sp>
      <p:sp>
        <p:nvSpPr>
          <p:cNvPr id="7" name="TextBox 6"/>
          <p:cNvSpPr txBox="1"/>
          <p:nvPr/>
        </p:nvSpPr>
        <p:spPr>
          <a:xfrm>
            <a:off x="1610228" y="3407431"/>
            <a:ext cx="1411100" cy="369332"/>
          </a:xfrm>
          <a:prstGeom prst="rect">
            <a:avLst/>
          </a:prstGeom>
          <a:noFill/>
        </p:spPr>
        <p:txBody>
          <a:bodyPr wrap="square" rtlCol="0">
            <a:spAutoFit/>
          </a:bodyPr>
          <a:lstStyle/>
          <a:p>
            <a:r>
              <a:rPr lang="en-US" dirty="0" smtClean="0">
                <a:solidFill>
                  <a:srgbClr val="008000"/>
                </a:solidFill>
              </a:rPr>
              <a:t>CO CNET Jan</a:t>
            </a:r>
            <a:endParaRPr lang="en-US" dirty="0">
              <a:solidFill>
                <a:srgbClr val="008000"/>
              </a:solidFill>
            </a:endParaRPr>
          </a:p>
        </p:txBody>
      </p:sp>
      <p:pic>
        <p:nvPicPr>
          <p:cNvPr id="8" name="Picture 7" descr="WJ12_CMAQ_B08c_AQS_Hourly_O3_UT_jan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701" y="8200"/>
            <a:ext cx="3308515" cy="3399231"/>
          </a:xfrm>
          <a:prstGeom prst="rect">
            <a:avLst/>
          </a:prstGeom>
        </p:spPr>
      </p:pic>
      <p:pic>
        <p:nvPicPr>
          <p:cNvPr id="9" name="Picture 8" descr="WJ12_CMAQ_B08c_CASTNet_hourly_O3_UT_jan_boxpl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701" y="3110056"/>
            <a:ext cx="3308515" cy="3274490"/>
          </a:xfrm>
          <a:prstGeom prst="rect">
            <a:avLst/>
          </a:prstGeom>
        </p:spPr>
      </p:pic>
      <p:pic>
        <p:nvPicPr>
          <p:cNvPr id="10" name="Picture 9" descr="WJ12_CMAQ_B08c_AQS_Hourly_O3_WY_jan_boxplo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744" y="0"/>
            <a:ext cx="3143583" cy="3399231"/>
          </a:xfrm>
          <a:prstGeom prst="rect">
            <a:avLst/>
          </a:prstGeom>
        </p:spPr>
      </p:pic>
      <p:pic>
        <p:nvPicPr>
          <p:cNvPr id="11" name="Picture 10" descr="WJ12_CMAQ_B08c_CASTNet_hourly_O3_WY_jan_boxplo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744" y="3110056"/>
            <a:ext cx="3143583" cy="3274490"/>
          </a:xfrm>
          <a:prstGeom prst="rect">
            <a:avLst/>
          </a:prstGeom>
        </p:spPr>
      </p:pic>
      <p:sp>
        <p:nvSpPr>
          <p:cNvPr id="12" name="TextBox 11"/>
          <p:cNvSpPr txBox="1"/>
          <p:nvPr/>
        </p:nvSpPr>
        <p:spPr>
          <a:xfrm>
            <a:off x="4723644" y="277142"/>
            <a:ext cx="1258700" cy="369332"/>
          </a:xfrm>
          <a:prstGeom prst="rect">
            <a:avLst/>
          </a:prstGeom>
          <a:noFill/>
        </p:spPr>
        <p:txBody>
          <a:bodyPr wrap="square" rtlCol="0">
            <a:spAutoFit/>
          </a:bodyPr>
          <a:lstStyle/>
          <a:p>
            <a:r>
              <a:rPr lang="en-US" dirty="0" smtClean="0">
                <a:solidFill>
                  <a:srgbClr val="008000"/>
                </a:solidFill>
              </a:rPr>
              <a:t>UT AQS Jan</a:t>
            </a:r>
            <a:endParaRPr lang="en-US" dirty="0">
              <a:solidFill>
                <a:srgbClr val="008000"/>
              </a:solidFill>
            </a:endParaRPr>
          </a:p>
        </p:txBody>
      </p:sp>
      <p:sp>
        <p:nvSpPr>
          <p:cNvPr id="13" name="TextBox 12"/>
          <p:cNvSpPr txBox="1"/>
          <p:nvPr/>
        </p:nvSpPr>
        <p:spPr>
          <a:xfrm>
            <a:off x="4723644" y="3412877"/>
            <a:ext cx="1411100" cy="369332"/>
          </a:xfrm>
          <a:prstGeom prst="rect">
            <a:avLst/>
          </a:prstGeom>
          <a:noFill/>
        </p:spPr>
        <p:txBody>
          <a:bodyPr wrap="square" rtlCol="0">
            <a:spAutoFit/>
          </a:bodyPr>
          <a:lstStyle/>
          <a:p>
            <a:r>
              <a:rPr lang="en-US" dirty="0" smtClean="0">
                <a:solidFill>
                  <a:srgbClr val="008000"/>
                </a:solidFill>
              </a:rPr>
              <a:t>UT CNET Jan</a:t>
            </a:r>
            <a:endParaRPr lang="en-US" dirty="0">
              <a:solidFill>
                <a:srgbClr val="008000"/>
              </a:solidFill>
            </a:endParaRPr>
          </a:p>
        </p:txBody>
      </p:sp>
      <p:sp>
        <p:nvSpPr>
          <p:cNvPr id="14" name="TextBox 13"/>
          <p:cNvSpPr txBox="1"/>
          <p:nvPr/>
        </p:nvSpPr>
        <p:spPr>
          <a:xfrm>
            <a:off x="7529519" y="277142"/>
            <a:ext cx="1354401" cy="369332"/>
          </a:xfrm>
          <a:prstGeom prst="rect">
            <a:avLst/>
          </a:prstGeom>
          <a:noFill/>
        </p:spPr>
        <p:txBody>
          <a:bodyPr wrap="square" rtlCol="0">
            <a:spAutoFit/>
          </a:bodyPr>
          <a:lstStyle/>
          <a:p>
            <a:r>
              <a:rPr lang="en-US" dirty="0" smtClean="0">
                <a:solidFill>
                  <a:srgbClr val="008000"/>
                </a:solidFill>
              </a:rPr>
              <a:t>WY AQS Jan</a:t>
            </a:r>
            <a:endParaRPr lang="en-US" dirty="0">
              <a:solidFill>
                <a:srgbClr val="008000"/>
              </a:solidFill>
            </a:endParaRPr>
          </a:p>
        </p:txBody>
      </p:sp>
      <p:sp>
        <p:nvSpPr>
          <p:cNvPr id="15" name="TextBox 14"/>
          <p:cNvSpPr txBox="1"/>
          <p:nvPr/>
        </p:nvSpPr>
        <p:spPr>
          <a:xfrm>
            <a:off x="7625220" y="3412877"/>
            <a:ext cx="1411100" cy="369332"/>
          </a:xfrm>
          <a:prstGeom prst="rect">
            <a:avLst/>
          </a:prstGeom>
          <a:noFill/>
        </p:spPr>
        <p:txBody>
          <a:bodyPr wrap="square" rtlCol="0">
            <a:spAutoFit/>
          </a:bodyPr>
          <a:lstStyle/>
          <a:p>
            <a:r>
              <a:rPr lang="en-US" dirty="0" smtClean="0">
                <a:solidFill>
                  <a:srgbClr val="008000"/>
                </a:solidFill>
              </a:rPr>
              <a:t>WY CNET Jan</a:t>
            </a:r>
            <a:endParaRPr lang="en-US" dirty="0">
              <a:solidFill>
                <a:srgbClr val="008000"/>
              </a:solidFill>
            </a:endParaRPr>
          </a:p>
        </p:txBody>
      </p:sp>
    </p:spTree>
    <p:extLst>
      <p:ext uri="{BB962C8B-B14F-4D97-AF65-F5344CB8AC3E}">
        <p14:creationId xmlns:p14="http://schemas.microsoft.com/office/powerpoint/2010/main" val="3900466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12_CMAQ_B08c_AQS_Hourly_O3_CO_jul_box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08487" cy="3399231"/>
          </a:xfrm>
          <a:prstGeom prst="rect">
            <a:avLst/>
          </a:prstGeom>
        </p:spPr>
      </p:pic>
      <p:sp>
        <p:nvSpPr>
          <p:cNvPr id="6" name="TextBox 5"/>
          <p:cNvSpPr txBox="1"/>
          <p:nvPr/>
        </p:nvSpPr>
        <p:spPr>
          <a:xfrm>
            <a:off x="1610228" y="234922"/>
            <a:ext cx="1258700" cy="369332"/>
          </a:xfrm>
          <a:prstGeom prst="rect">
            <a:avLst/>
          </a:prstGeom>
          <a:noFill/>
        </p:spPr>
        <p:txBody>
          <a:bodyPr wrap="square" rtlCol="0">
            <a:spAutoFit/>
          </a:bodyPr>
          <a:lstStyle/>
          <a:p>
            <a:r>
              <a:rPr lang="en-US" dirty="0" smtClean="0">
                <a:solidFill>
                  <a:srgbClr val="008000"/>
                </a:solidFill>
              </a:rPr>
              <a:t>CO AQS Jul</a:t>
            </a:r>
            <a:endParaRPr lang="en-US" dirty="0">
              <a:solidFill>
                <a:srgbClr val="008000"/>
              </a:solidFill>
            </a:endParaRPr>
          </a:p>
        </p:txBody>
      </p:sp>
      <p:sp>
        <p:nvSpPr>
          <p:cNvPr id="7" name="TextBox 6"/>
          <p:cNvSpPr txBox="1"/>
          <p:nvPr/>
        </p:nvSpPr>
        <p:spPr>
          <a:xfrm>
            <a:off x="1610228" y="3407431"/>
            <a:ext cx="1411100" cy="369332"/>
          </a:xfrm>
          <a:prstGeom prst="rect">
            <a:avLst/>
          </a:prstGeom>
          <a:noFill/>
        </p:spPr>
        <p:txBody>
          <a:bodyPr wrap="square" rtlCol="0">
            <a:spAutoFit/>
          </a:bodyPr>
          <a:lstStyle/>
          <a:p>
            <a:r>
              <a:rPr lang="en-US" dirty="0" smtClean="0">
                <a:solidFill>
                  <a:srgbClr val="008000"/>
                </a:solidFill>
              </a:rPr>
              <a:t>CO CNET Jul</a:t>
            </a:r>
            <a:endParaRPr lang="en-US" dirty="0">
              <a:solidFill>
                <a:srgbClr val="008000"/>
              </a:solidFill>
            </a:endParaRPr>
          </a:p>
        </p:txBody>
      </p:sp>
      <p:sp>
        <p:nvSpPr>
          <p:cNvPr id="12" name="TextBox 11"/>
          <p:cNvSpPr txBox="1"/>
          <p:nvPr/>
        </p:nvSpPr>
        <p:spPr>
          <a:xfrm>
            <a:off x="4723644" y="277142"/>
            <a:ext cx="1258700" cy="369332"/>
          </a:xfrm>
          <a:prstGeom prst="rect">
            <a:avLst/>
          </a:prstGeom>
          <a:noFill/>
        </p:spPr>
        <p:txBody>
          <a:bodyPr wrap="square" rtlCol="0">
            <a:spAutoFit/>
          </a:bodyPr>
          <a:lstStyle/>
          <a:p>
            <a:r>
              <a:rPr lang="en-US" dirty="0" smtClean="0">
                <a:solidFill>
                  <a:srgbClr val="008000"/>
                </a:solidFill>
              </a:rPr>
              <a:t>UT AQS Jul</a:t>
            </a:r>
            <a:endParaRPr lang="en-US" dirty="0">
              <a:solidFill>
                <a:srgbClr val="008000"/>
              </a:solidFill>
            </a:endParaRPr>
          </a:p>
        </p:txBody>
      </p:sp>
      <p:sp>
        <p:nvSpPr>
          <p:cNvPr id="13" name="TextBox 12"/>
          <p:cNvSpPr txBox="1"/>
          <p:nvPr/>
        </p:nvSpPr>
        <p:spPr>
          <a:xfrm>
            <a:off x="4723644" y="3412877"/>
            <a:ext cx="1411100" cy="369332"/>
          </a:xfrm>
          <a:prstGeom prst="rect">
            <a:avLst/>
          </a:prstGeom>
          <a:noFill/>
        </p:spPr>
        <p:txBody>
          <a:bodyPr wrap="square" rtlCol="0">
            <a:spAutoFit/>
          </a:bodyPr>
          <a:lstStyle/>
          <a:p>
            <a:r>
              <a:rPr lang="en-US" dirty="0" smtClean="0">
                <a:solidFill>
                  <a:srgbClr val="008000"/>
                </a:solidFill>
              </a:rPr>
              <a:t>UT CNET Jul</a:t>
            </a:r>
            <a:endParaRPr lang="en-US" dirty="0">
              <a:solidFill>
                <a:srgbClr val="008000"/>
              </a:solidFill>
            </a:endParaRPr>
          </a:p>
        </p:txBody>
      </p:sp>
      <p:sp>
        <p:nvSpPr>
          <p:cNvPr id="14" name="TextBox 13"/>
          <p:cNvSpPr txBox="1"/>
          <p:nvPr/>
        </p:nvSpPr>
        <p:spPr>
          <a:xfrm>
            <a:off x="7529519" y="277142"/>
            <a:ext cx="1354401" cy="369332"/>
          </a:xfrm>
          <a:prstGeom prst="rect">
            <a:avLst/>
          </a:prstGeom>
          <a:noFill/>
        </p:spPr>
        <p:txBody>
          <a:bodyPr wrap="square" rtlCol="0">
            <a:spAutoFit/>
          </a:bodyPr>
          <a:lstStyle/>
          <a:p>
            <a:r>
              <a:rPr lang="en-US" dirty="0" smtClean="0">
                <a:solidFill>
                  <a:srgbClr val="008000"/>
                </a:solidFill>
              </a:rPr>
              <a:t>WY AQS Jul</a:t>
            </a:r>
            <a:endParaRPr lang="en-US" dirty="0">
              <a:solidFill>
                <a:srgbClr val="008000"/>
              </a:solidFill>
            </a:endParaRPr>
          </a:p>
        </p:txBody>
      </p:sp>
      <p:sp>
        <p:nvSpPr>
          <p:cNvPr id="15" name="TextBox 14"/>
          <p:cNvSpPr txBox="1"/>
          <p:nvPr/>
        </p:nvSpPr>
        <p:spPr>
          <a:xfrm>
            <a:off x="7625220" y="3412877"/>
            <a:ext cx="1411100" cy="369332"/>
          </a:xfrm>
          <a:prstGeom prst="rect">
            <a:avLst/>
          </a:prstGeom>
          <a:noFill/>
        </p:spPr>
        <p:txBody>
          <a:bodyPr wrap="square" rtlCol="0">
            <a:spAutoFit/>
          </a:bodyPr>
          <a:lstStyle/>
          <a:p>
            <a:r>
              <a:rPr lang="en-US" dirty="0" smtClean="0">
                <a:solidFill>
                  <a:srgbClr val="008000"/>
                </a:solidFill>
              </a:rPr>
              <a:t>WY CNET Jul</a:t>
            </a:r>
            <a:endParaRPr lang="en-US" dirty="0">
              <a:solidFill>
                <a:srgbClr val="008000"/>
              </a:solidFill>
            </a:endParaRPr>
          </a:p>
        </p:txBody>
      </p:sp>
      <p:pic>
        <p:nvPicPr>
          <p:cNvPr id="3" name="Picture 2" descr="WJ12_CMAQ_B08c_CASTNet_hourly_O3_CO_jul_box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10056"/>
            <a:ext cx="3308487" cy="3274490"/>
          </a:xfrm>
          <a:prstGeom prst="rect">
            <a:avLst/>
          </a:prstGeom>
        </p:spPr>
      </p:pic>
      <p:pic>
        <p:nvPicPr>
          <p:cNvPr id="16" name="Picture 15" descr="WJ12_CMAQ_B08c_AQS_Hourly_O3_UT_jul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700" y="0"/>
            <a:ext cx="3142547" cy="3399231"/>
          </a:xfrm>
          <a:prstGeom prst="rect">
            <a:avLst/>
          </a:prstGeom>
        </p:spPr>
      </p:pic>
      <p:pic>
        <p:nvPicPr>
          <p:cNvPr id="17" name="Picture 16" descr="WJ12_CMAQ_B08c_CASTNet_hourly_O3_UT_jul_boxpl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700" y="3110057"/>
            <a:ext cx="3142547" cy="3274490"/>
          </a:xfrm>
          <a:prstGeom prst="rect">
            <a:avLst/>
          </a:prstGeom>
        </p:spPr>
      </p:pic>
      <p:pic>
        <p:nvPicPr>
          <p:cNvPr id="18" name="Picture 17" descr="WJ12_CMAQ_B08c_AQS_Hourly_O3_WY_jul_boxplo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2343" y="0"/>
            <a:ext cx="3295983" cy="3412877"/>
          </a:xfrm>
          <a:prstGeom prst="rect">
            <a:avLst/>
          </a:prstGeom>
        </p:spPr>
      </p:pic>
      <p:pic>
        <p:nvPicPr>
          <p:cNvPr id="19" name="Picture 18" descr="WJ12_CMAQ_B08c_CASTNet_hourly_O3_WY_jul_boxplo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2344" y="3110056"/>
            <a:ext cx="3311693" cy="3274489"/>
          </a:xfrm>
          <a:prstGeom prst="rect">
            <a:avLst/>
          </a:prstGeom>
        </p:spPr>
      </p:pic>
    </p:spTree>
    <p:extLst>
      <p:ext uri="{BB962C8B-B14F-4D97-AF65-F5344CB8AC3E}">
        <p14:creationId xmlns:p14="http://schemas.microsoft.com/office/powerpoint/2010/main" val="2566526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J12_CMAQ_B08c_vs_WJ12_CAMX_B08c_NOX_jan_soccerplot.png"/>
          <p:cNvPicPr>
            <a:picLocks noChangeAspect="1"/>
          </p:cNvPicPr>
          <p:nvPr/>
        </p:nvPicPr>
        <p:blipFill rotWithShape="1">
          <a:blip r:embed="rId2">
            <a:extLst>
              <a:ext uri="{28A0092B-C50C-407E-A947-70E740481C1C}">
                <a14:useLocalDpi xmlns:a14="http://schemas.microsoft.com/office/drawing/2010/main" val="0"/>
              </a:ext>
            </a:extLst>
          </a:blip>
          <a:srcRect r="9602"/>
          <a:stretch/>
        </p:blipFill>
        <p:spPr>
          <a:xfrm>
            <a:off x="0" y="1021893"/>
            <a:ext cx="4864741" cy="4305175"/>
          </a:xfrm>
          <a:prstGeom prst="rect">
            <a:avLst/>
          </a:prstGeom>
        </p:spPr>
      </p:pic>
      <p:pic>
        <p:nvPicPr>
          <p:cNvPr id="6" name="Picture 5" descr="WJ12_CMAQ_B08c_vs_WJ12_CAMX_B08c_NOX_jul_soccerplot.png"/>
          <p:cNvPicPr>
            <a:picLocks noChangeAspect="1"/>
          </p:cNvPicPr>
          <p:nvPr/>
        </p:nvPicPr>
        <p:blipFill rotWithShape="1">
          <a:blip r:embed="rId3">
            <a:extLst>
              <a:ext uri="{28A0092B-C50C-407E-A947-70E740481C1C}">
                <a14:useLocalDpi xmlns:a14="http://schemas.microsoft.com/office/drawing/2010/main" val="0"/>
              </a:ext>
            </a:extLst>
          </a:blip>
          <a:srcRect l="10627" r="8469"/>
          <a:stretch/>
        </p:blipFill>
        <p:spPr>
          <a:xfrm>
            <a:off x="4790158" y="1021893"/>
            <a:ext cx="4353842" cy="4305175"/>
          </a:xfrm>
          <a:prstGeom prst="rect">
            <a:avLst/>
          </a:prstGeom>
        </p:spPr>
      </p:pic>
      <p:sp>
        <p:nvSpPr>
          <p:cNvPr id="7" name="TextBox 6"/>
          <p:cNvSpPr txBox="1"/>
          <p:nvPr/>
        </p:nvSpPr>
        <p:spPr>
          <a:xfrm>
            <a:off x="1281379" y="272165"/>
            <a:ext cx="6996556" cy="523220"/>
          </a:xfrm>
          <a:prstGeom prst="rect">
            <a:avLst/>
          </a:prstGeom>
          <a:noFill/>
        </p:spPr>
        <p:txBody>
          <a:bodyPr wrap="square" rtlCol="0">
            <a:spAutoFit/>
          </a:bodyPr>
          <a:lstStyle/>
          <a:p>
            <a:r>
              <a:rPr lang="en-US" sz="2800" b="1" dirty="0" smtClean="0"/>
              <a:t>CO, UT, WY January and July 2008 AQS </a:t>
            </a:r>
            <a:r>
              <a:rPr lang="en-US" sz="2800" b="1" dirty="0" err="1" smtClean="0"/>
              <a:t>NOx</a:t>
            </a:r>
            <a:r>
              <a:rPr lang="en-US" sz="2800" b="1" dirty="0" smtClean="0"/>
              <a:t> </a:t>
            </a:r>
            <a:endParaRPr lang="en-US" sz="2800" b="1" dirty="0"/>
          </a:p>
        </p:txBody>
      </p:sp>
      <p:sp>
        <p:nvSpPr>
          <p:cNvPr id="8" name="TextBox 7"/>
          <p:cNvSpPr txBox="1"/>
          <p:nvPr/>
        </p:nvSpPr>
        <p:spPr>
          <a:xfrm>
            <a:off x="2301946" y="5378874"/>
            <a:ext cx="1281379" cy="369332"/>
          </a:xfrm>
          <a:prstGeom prst="rect">
            <a:avLst/>
          </a:prstGeom>
          <a:noFill/>
        </p:spPr>
        <p:txBody>
          <a:bodyPr wrap="square" rtlCol="0">
            <a:spAutoFit/>
          </a:bodyPr>
          <a:lstStyle/>
          <a:p>
            <a:r>
              <a:rPr lang="en-US" dirty="0" smtClean="0"/>
              <a:t>January </a:t>
            </a:r>
            <a:endParaRPr lang="en-US" dirty="0"/>
          </a:p>
        </p:txBody>
      </p:sp>
      <p:sp>
        <p:nvSpPr>
          <p:cNvPr id="9" name="TextBox 8"/>
          <p:cNvSpPr txBox="1"/>
          <p:nvPr/>
        </p:nvSpPr>
        <p:spPr>
          <a:xfrm>
            <a:off x="6615993" y="5327068"/>
            <a:ext cx="766111" cy="369332"/>
          </a:xfrm>
          <a:prstGeom prst="rect">
            <a:avLst/>
          </a:prstGeom>
          <a:noFill/>
        </p:spPr>
        <p:txBody>
          <a:bodyPr wrap="square" rtlCol="0">
            <a:spAutoFit/>
          </a:bodyPr>
          <a:lstStyle/>
          <a:p>
            <a:r>
              <a:rPr lang="en-US" dirty="0" smtClean="0"/>
              <a:t>July </a:t>
            </a:r>
            <a:endParaRPr lang="en-US" dirty="0"/>
          </a:p>
        </p:txBody>
      </p:sp>
    </p:spTree>
    <p:extLst>
      <p:ext uri="{BB962C8B-B14F-4D97-AF65-F5344CB8AC3E}">
        <p14:creationId xmlns:p14="http://schemas.microsoft.com/office/powerpoint/2010/main" val="8323804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J12_CAMX_B08c_AQS_Hourly_NOX_jan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354421" y="1077319"/>
            <a:ext cx="5257800" cy="4914683"/>
          </a:xfrm>
          <a:prstGeom prst="rect">
            <a:avLst/>
          </a:prstGeom>
        </p:spPr>
      </p:pic>
      <p:sp>
        <p:nvSpPr>
          <p:cNvPr id="7" name="TextBox 6"/>
          <p:cNvSpPr txBox="1"/>
          <p:nvPr/>
        </p:nvSpPr>
        <p:spPr>
          <a:xfrm>
            <a:off x="2296276" y="329652"/>
            <a:ext cx="4116289" cy="523220"/>
          </a:xfrm>
          <a:prstGeom prst="rect">
            <a:avLst/>
          </a:prstGeom>
          <a:noFill/>
        </p:spPr>
        <p:txBody>
          <a:bodyPr wrap="square" rtlCol="0">
            <a:spAutoFit/>
          </a:bodyPr>
          <a:lstStyle/>
          <a:p>
            <a:r>
              <a:rPr lang="en-US" sz="2800" dirty="0" smtClean="0">
                <a:solidFill>
                  <a:srgbClr val="008000"/>
                </a:solidFill>
              </a:rPr>
              <a:t>Colorado January AQS </a:t>
            </a:r>
            <a:r>
              <a:rPr lang="en-US" sz="2800" dirty="0" err="1" smtClean="0">
                <a:solidFill>
                  <a:srgbClr val="008000"/>
                </a:solidFill>
              </a:rPr>
              <a:t>NOx</a:t>
            </a:r>
            <a:endParaRPr lang="en-US" sz="2800" dirty="0">
              <a:solidFill>
                <a:srgbClr val="008000"/>
              </a:solidFill>
            </a:endParaRPr>
          </a:p>
        </p:txBody>
      </p:sp>
      <p:pic>
        <p:nvPicPr>
          <p:cNvPr id="8" name="Picture 7" descr="WJ12_CMAQ_B08c_AQS_Hourly_NOX_jan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7319"/>
            <a:ext cx="4710561" cy="4710561"/>
          </a:xfrm>
          <a:prstGeom prst="rect">
            <a:avLst/>
          </a:prstGeom>
        </p:spPr>
      </p:pic>
    </p:spTree>
    <p:extLst>
      <p:ext uri="{BB962C8B-B14F-4D97-AF65-F5344CB8AC3E}">
        <p14:creationId xmlns:p14="http://schemas.microsoft.com/office/powerpoint/2010/main" val="202269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12_CAMX_B08c_AQS_Hourly_NOX_jul_timeseries_M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774" y="1094097"/>
            <a:ext cx="5257560" cy="4965192"/>
          </a:xfrm>
          <a:prstGeom prst="rect">
            <a:avLst/>
          </a:prstGeom>
        </p:spPr>
      </p:pic>
      <p:sp>
        <p:nvSpPr>
          <p:cNvPr id="4" name="TextBox 3"/>
          <p:cNvSpPr txBox="1"/>
          <p:nvPr/>
        </p:nvSpPr>
        <p:spPr>
          <a:xfrm>
            <a:off x="2646168" y="328314"/>
            <a:ext cx="3662703" cy="523220"/>
          </a:xfrm>
          <a:prstGeom prst="rect">
            <a:avLst/>
          </a:prstGeom>
          <a:noFill/>
        </p:spPr>
        <p:txBody>
          <a:bodyPr wrap="square" rtlCol="0">
            <a:spAutoFit/>
          </a:bodyPr>
          <a:lstStyle/>
          <a:p>
            <a:r>
              <a:rPr lang="en-US" sz="2800" dirty="0" smtClean="0">
                <a:solidFill>
                  <a:srgbClr val="008000"/>
                </a:solidFill>
              </a:rPr>
              <a:t>Colorado July AQS </a:t>
            </a:r>
            <a:r>
              <a:rPr lang="en-US" sz="2800" dirty="0" err="1" smtClean="0">
                <a:solidFill>
                  <a:srgbClr val="008000"/>
                </a:solidFill>
              </a:rPr>
              <a:t>NOx</a:t>
            </a:r>
            <a:endParaRPr lang="en-US" sz="2800" dirty="0">
              <a:solidFill>
                <a:srgbClr val="008000"/>
              </a:solidFill>
            </a:endParaRPr>
          </a:p>
        </p:txBody>
      </p:sp>
      <p:pic>
        <p:nvPicPr>
          <p:cNvPr id="7" name="Picture 6" descr="WJ12_CMAQ_B08c_AQS_Hourly_NOX_jul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 y="1094097"/>
            <a:ext cx="4680677" cy="4680677"/>
          </a:xfrm>
          <a:prstGeom prst="rect">
            <a:avLst/>
          </a:prstGeom>
        </p:spPr>
      </p:pic>
    </p:spTree>
    <p:extLst>
      <p:ext uri="{BB962C8B-B14F-4D97-AF65-F5344CB8AC3E}">
        <p14:creationId xmlns:p14="http://schemas.microsoft.com/office/powerpoint/2010/main" val="3209787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12_CAMX_B08c_AQS_Hourly_NOX_jan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309063" y="1158272"/>
            <a:ext cx="5257800" cy="4937760"/>
          </a:xfrm>
          <a:prstGeom prst="rect">
            <a:avLst/>
          </a:prstGeom>
        </p:spPr>
      </p:pic>
      <p:sp>
        <p:nvSpPr>
          <p:cNvPr id="7" name="TextBox 6"/>
          <p:cNvSpPr txBox="1"/>
          <p:nvPr/>
        </p:nvSpPr>
        <p:spPr>
          <a:xfrm>
            <a:off x="2766871" y="344969"/>
            <a:ext cx="3742081" cy="523220"/>
          </a:xfrm>
          <a:prstGeom prst="rect">
            <a:avLst/>
          </a:prstGeom>
          <a:noFill/>
        </p:spPr>
        <p:txBody>
          <a:bodyPr wrap="square" rtlCol="0">
            <a:spAutoFit/>
          </a:bodyPr>
          <a:lstStyle/>
          <a:p>
            <a:r>
              <a:rPr lang="en-US" sz="2800" dirty="0" smtClean="0">
                <a:solidFill>
                  <a:srgbClr val="008000"/>
                </a:solidFill>
              </a:rPr>
              <a:t>Utah January AQS </a:t>
            </a:r>
            <a:r>
              <a:rPr lang="en-US" sz="2800" dirty="0" err="1" smtClean="0">
                <a:solidFill>
                  <a:srgbClr val="008000"/>
                </a:solidFill>
              </a:rPr>
              <a:t>NOx</a:t>
            </a:r>
            <a:endParaRPr lang="en-US" sz="2800" dirty="0">
              <a:solidFill>
                <a:srgbClr val="008000"/>
              </a:solidFill>
            </a:endParaRPr>
          </a:p>
        </p:txBody>
      </p:sp>
      <p:pic>
        <p:nvPicPr>
          <p:cNvPr id="4" name="Picture 3" descr="WJ12_CMAQ_B08c_AQS_Hourly_NOX_jan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7320"/>
            <a:ext cx="4657997" cy="4657997"/>
          </a:xfrm>
          <a:prstGeom prst="rect">
            <a:avLst/>
          </a:prstGeom>
        </p:spPr>
      </p:pic>
    </p:spTree>
    <p:extLst>
      <p:ext uri="{BB962C8B-B14F-4D97-AF65-F5344CB8AC3E}">
        <p14:creationId xmlns:p14="http://schemas.microsoft.com/office/powerpoint/2010/main" val="46085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J12_CAMX_B08c_AQS_Hourly_NOX_jul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300479" y="1115084"/>
            <a:ext cx="5257800" cy="4937760"/>
          </a:xfrm>
          <a:prstGeom prst="rect">
            <a:avLst/>
          </a:prstGeom>
        </p:spPr>
      </p:pic>
      <p:sp>
        <p:nvSpPr>
          <p:cNvPr id="4" name="TextBox 3"/>
          <p:cNvSpPr txBox="1"/>
          <p:nvPr/>
        </p:nvSpPr>
        <p:spPr>
          <a:xfrm>
            <a:off x="2987994" y="320380"/>
            <a:ext cx="3282825" cy="523220"/>
          </a:xfrm>
          <a:prstGeom prst="rect">
            <a:avLst/>
          </a:prstGeom>
          <a:noFill/>
        </p:spPr>
        <p:txBody>
          <a:bodyPr wrap="square" rtlCol="0">
            <a:spAutoFit/>
          </a:bodyPr>
          <a:lstStyle/>
          <a:p>
            <a:r>
              <a:rPr lang="en-US" sz="2800" dirty="0" smtClean="0">
                <a:solidFill>
                  <a:srgbClr val="008000"/>
                </a:solidFill>
              </a:rPr>
              <a:t>Utah July AQS </a:t>
            </a:r>
            <a:r>
              <a:rPr lang="en-US" sz="2800" dirty="0" err="1" smtClean="0">
                <a:solidFill>
                  <a:srgbClr val="008000"/>
                </a:solidFill>
              </a:rPr>
              <a:t>NOx</a:t>
            </a:r>
            <a:endParaRPr lang="en-US" sz="2800" dirty="0">
              <a:solidFill>
                <a:srgbClr val="008000"/>
              </a:solidFill>
            </a:endParaRPr>
          </a:p>
        </p:txBody>
      </p:sp>
      <p:pic>
        <p:nvPicPr>
          <p:cNvPr id="5" name="Picture 4" descr="WJ12_CMAQ_B08c_AQS_Hourly_NOX_jul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5084"/>
            <a:ext cx="4596399" cy="4596399"/>
          </a:xfrm>
          <a:prstGeom prst="rect">
            <a:avLst/>
          </a:prstGeom>
        </p:spPr>
      </p:pic>
    </p:spTree>
    <p:extLst>
      <p:ext uri="{BB962C8B-B14F-4D97-AF65-F5344CB8AC3E}">
        <p14:creationId xmlns:p14="http://schemas.microsoft.com/office/powerpoint/2010/main" val="346779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J12_CAMX_B08c_AQS_Hourly_NOX_jan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297723" y="1096675"/>
            <a:ext cx="5257800" cy="4937760"/>
          </a:xfrm>
          <a:prstGeom prst="rect">
            <a:avLst/>
          </a:prstGeom>
        </p:spPr>
      </p:pic>
      <p:sp>
        <p:nvSpPr>
          <p:cNvPr id="7" name="TextBox 6"/>
          <p:cNvSpPr txBox="1"/>
          <p:nvPr/>
        </p:nvSpPr>
        <p:spPr>
          <a:xfrm>
            <a:off x="2676154" y="191370"/>
            <a:ext cx="4195666" cy="523220"/>
          </a:xfrm>
          <a:prstGeom prst="rect">
            <a:avLst/>
          </a:prstGeom>
          <a:noFill/>
        </p:spPr>
        <p:txBody>
          <a:bodyPr wrap="square" rtlCol="0">
            <a:spAutoFit/>
          </a:bodyPr>
          <a:lstStyle/>
          <a:p>
            <a:r>
              <a:rPr lang="en-US" sz="2800" dirty="0" smtClean="0">
                <a:solidFill>
                  <a:srgbClr val="008000"/>
                </a:solidFill>
              </a:rPr>
              <a:t>Wyoming January AQS </a:t>
            </a:r>
            <a:r>
              <a:rPr lang="en-US" sz="2800" dirty="0" err="1" smtClean="0">
                <a:solidFill>
                  <a:srgbClr val="008000"/>
                </a:solidFill>
              </a:rPr>
              <a:t>NOx</a:t>
            </a:r>
            <a:endParaRPr lang="en-US" sz="2800" dirty="0">
              <a:solidFill>
                <a:srgbClr val="008000"/>
              </a:solidFill>
            </a:endParaRPr>
          </a:p>
        </p:txBody>
      </p:sp>
      <p:pic>
        <p:nvPicPr>
          <p:cNvPr id="4" name="Picture 3" descr="WJ12_CMAQ_B08c_AQS_Hourly_NOX_jan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6675"/>
            <a:ext cx="4649251" cy="4649251"/>
          </a:xfrm>
          <a:prstGeom prst="rect">
            <a:avLst/>
          </a:prstGeom>
        </p:spPr>
      </p:pic>
    </p:spTree>
    <p:extLst>
      <p:ext uri="{BB962C8B-B14F-4D97-AF65-F5344CB8AC3E}">
        <p14:creationId xmlns:p14="http://schemas.microsoft.com/office/powerpoint/2010/main" val="1128978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err="1" smtClean="0"/>
              <a:t>WestJumpAQMS</a:t>
            </a:r>
            <a:r>
              <a:rPr lang="en-US" sz="3600" b="1" dirty="0" smtClean="0"/>
              <a:t> Results for 3S Region</a:t>
            </a:r>
            <a:endParaRPr lang="en-US" sz="3600" b="1" dirty="0"/>
          </a:p>
        </p:txBody>
      </p:sp>
      <p:grpSp>
        <p:nvGrpSpPr>
          <p:cNvPr id="21" name="Group 20"/>
          <p:cNvGrpSpPr/>
          <p:nvPr/>
        </p:nvGrpSpPr>
        <p:grpSpPr>
          <a:xfrm>
            <a:off x="228600" y="3983421"/>
            <a:ext cx="7018317" cy="2798379"/>
            <a:chOff x="373083" y="3983421"/>
            <a:chExt cx="7018317" cy="2798379"/>
          </a:xfrm>
        </p:grpSpPr>
        <p:pic>
          <p:nvPicPr>
            <p:cNvPr id="11" name="Picture 10"/>
            <p:cNvPicPr/>
            <p:nvPr/>
          </p:nvPicPr>
          <p:blipFill rotWithShape="1">
            <a:blip r:embed="rId2" cstate="print">
              <a:extLst>
                <a:ext uri="{28A0092B-C50C-407E-A947-70E740481C1C}">
                  <a14:useLocalDpi xmlns:a14="http://schemas.microsoft.com/office/drawing/2010/main" val="0"/>
                </a:ext>
              </a:extLst>
            </a:blip>
            <a:srcRect r="23714"/>
            <a:stretch/>
          </p:blipFill>
          <p:spPr bwMode="auto">
            <a:xfrm>
              <a:off x="373083" y="3983421"/>
              <a:ext cx="3536267" cy="2798379"/>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r="23819"/>
            <a:stretch/>
          </p:blipFill>
          <p:spPr bwMode="auto">
            <a:xfrm>
              <a:off x="3859715" y="3983421"/>
              <a:ext cx="3531685" cy="2798379"/>
            </a:xfrm>
            <a:prstGeom prst="rect">
              <a:avLst/>
            </a:prstGeom>
            <a:noFill/>
            <a:ln>
              <a:noFill/>
            </a:ln>
            <a:extLst>
              <a:ext uri="{53640926-AAD7-44d8-BBD7-CCE9431645EC}">
                <a14:shadowObscured xmlns:a14="http://schemas.microsoft.com/office/drawing/2010/main"/>
              </a:ext>
            </a:extLst>
          </p:spPr>
        </p:pic>
      </p:grpSp>
      <p:grpSp>
        <p:nvGrpSpPr>
          <p:cNvPr id="20" name="Group 19"/>
          <p:cNvGrpSpPr/>
          <p:nvPr/>
        </p:nvGrpSpPr>
        <p:grpSpPr>
          <a:xfrm>
            <a:off x="281769" y="1494488"/>
            <a:ext cx="6888948" cy="2500568"/>
            <a:chOff x="426252" y="1494488"/>
            <a:chExt cx="6888948" cy="2500568"/>
          </a:xfrm>
        </p:grpSpPr>
        <p:pic>
          <p:nvPicPr>
            <p:cNvPr id="15" name="Picture 14"/>
            <p:cNvPicPr/>
            <p:nvPr/>
          </p:nvPicPr>
          <p:blipFill rotWithShape="1">
            <a:blip r:embed="rId4"/>
            <a:srcRect l="9789" t="31344" r="46486" b="13266"/>
            <a:stretch/>
          </p:blipFill>
          <p:spPr bwMode="auto">
            <a:xfrm>
              <a:off x="426252" y="1494488"/>
              <a:ext cx="3568232" cy="2500568"/>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9696" t="31031" r="46644" b="13930"/>
            <a:stretch/>
          </p:blipFill>
          <p:spPr bwMode="auto">
            <a:xfrm>
              <a:off x="3889174" y="1600200"/>
              <a:ext cx="3426026" cy="2389382"/>
            </a:xfrm>
            <a:prstGeom prst="rect">
              <a:avLst/>
            </a:prstGeom>
            <a:ln>
              <a:noFill/>
            </a:ln>
            <a:extLst>
              <a:ext uri="{53640926-AAD7-44d8-BBD7-CCE9431645EC}">
                <a14:shadowObscured xmlns:a14="http://schemas.microsoft.com/office/drawing/2010/main"/>
              </a:ext>
            </a:extLst>
          </p:spPr>
        </p:pic>
      </p:grpSp>
      <p:sp>
        <p:nvSpPr>
          <p:cNvPr id="17" name="Content Placeholder 6"/>
          <p:cNvSpPr>
            <a:spLocks noGrp="1"/>
          </p:cNvSpPr>
          <p:nvPr>
            <p:ph sz="half" idx="2"/>
          </p:nvPr>
        </p:nvSpPr>
        <p:spPr>
          <a:xfrm>
            <a:off x="7108939" y="1295400"/>
            <a:ext cx="1600200" cy="5029200"/>
          </a:xfrm>
        </p:spPr>
        <p:txBody>
          <a:bodyPr>
            <a:normAutofit lnSpcReduction="10000"/>
          </a:bodyPr>
          <a:lstStyle/>
          <a:p>
            <a:pPr marL="0" indent="0" algn="ctr">
              <a:buFontTx/>
              <a:buNone/>
            </a:pPr>
            <a:r>
              <a:rPr lang="en-US" sz="2400" b="1" dirty="0" smtClean="0"/>
              <a:t>UT</a:t>
            </a:r>
          </a:p>
          <a:p>
            <a:pPr marL="0" indent="0" algn="ctr">
              <a:buFontTx/>
              <a:buNone/>
            </a:pPr>
            <a:r>
              <a:rPr lang="en-US" sz="2000" b="0" u="sng" dirty="0" smtClean="0">
                <a:solidFill>
                  <a:srgbClr val="3333CC"/>
                </a:solidFill>
              </a:rPr>
              <a:t>Bias</a:t>
            </a:r>
          </a:p>
          <a:p>
            <a:pPr marL="0" indent="0" algn="ctr">
              <a:buFontTx/>
              <a:buNone/>
            </a:pPr>
            <a:r>
              <a:rPr lang="en-US" sz="2000" b="0" dirty="0" smtClean="0">
                <a:solidFill>
                  <a:srgbClr val="3333CC"/>
                </a:solidFill>
              </a:rPr>
              <a:t>7-11% AQS</a:t>
            </a:r>
          </a:p>
          <a:p>
            <a:pPr marL="0" indent="0" algn="ctr">
              <a:buFontTx/>
              <a:buNone/>
            </a:pPr>
            <a:r>
              <a:rPr lang="en-US" sz="2000" b="0" dirty="0" smtClean="0">
                <a:solidFill>
                  <a:srgbClr val="3333CC"/>
                </a:solidFill>
              </a:rPr>
              <a:t>1% </a:t>
            </a:r>
            <a:r>
              <a:rPr lang="en-US" sz="2000" b="0" dirty="0" err="1" smtClean="0">
                <a:solidFill>
                  <a:srgbClr val="3333CC"/>
                </a:solidFill>
              </a:rPr>
              <a:t>CNet</a:t>
            </a:r>
            <a:endParaRPr lang="en-US" sz="2000" b="0" dirty="0" smtClean="0">
              <a:solidFill>
                <a:srgbClr val="3333CC"/>
              </a:solidFill>
            </a:endParaRPr>
          </a:p>
          <a:p>
            <a:pPr marL="0" indent="0" algn="ctr">
              <a:buFontTx/>
              <a:buNone/>
            </a:pPr>
            <a:r>
              <a:rPr lang="en-US" sz="2000" b="0" u="sng" dirty="0" smtClean="0">
                <a:solidFill>
                  <a:srgbClr val="3333CC"/>
                </a:solidFill>
              </a:rPr>
              <a:t>Error</a:t>
            </a:r>
          </a:p>
          <a:p>
            <a:pPr marL="0" indent="0" algn="ctr">
              <a:buFontTx/>
              <a:buNone/>
            </a:pPr>
            <a:r>
              <a:rPr lang="en-US" sz="2000" b="0" dirty="0" smtClean="0">
                <a:solidFill>
                  <a:srgbClr val="3333CC"/>
                </a:solidFill>
              </a:rPr>
              <a:t>15-18% AQS</a:t>
            </a:r>
          </a:p>
          <a:p>
            <a:pPr marL="0" indent="0" algn="ctr">
              <a:buFontTx/>
              <a:buNone/>
            </a:pPr>
            <a:r>
              <a:rPr lang="en-US" sz="2000" b="0" dirty="0" smtClean="0">
                <a:solidFill>
                  <a:srgbClr val="3333CC"/>
                </a:solidFill>
              </a:rPr>
              <a:t>9% </a:t>
            </a:r>
            <a:r>
              <a:rPr lang="en-US" sz="2000" b="0" dirty="0" err="1" smtClean="0">
                <a:solidFill>
                  <a:srgbClr val="3333CC"/>
                </a:solidFill>
              </a:rPr>
              <a:t>Cnet</a:t>
            </a:r>
            <a:endParaRPr lang="en-US" sz="2000" b="0" dirty="0" smtClean="0">
              <a:solidFill>
                <a:srgbClr val="3333CC"/>
              </a:solidFill>
            </a:endParaRPr>
          </a:p>
          <a:p>
            <a:pPr marL="0" indent="0" algn="ctr">
              <a:buNone/>
            </a:pPr>
            <a:r>
              <a:rPr lang="en-US" sz="2400" b="1" dirty="0" smtClean="0"/>
              <a:t>CO</a:t>
            </a:r>
          </a:p>
          <a:p>
            <a:pPr marL="0" indent="0" algn="ctr">
              <a:buNone/>
            </a:pPr>
            <a:r>
              <a:rPr lang="en-US" sz="2000" u="sng" dirty="0" smtClean="0"/>
              <a:t>Bias</a:t>
            </a:r>
          </a:p>
          <a:p>
            <a:pPr marL="0" indent="0" algn="ctr">
              <a:buNone/>
            </a:pPr>
            <a:r>
              <a:rPr lang="en-US" sz="2000" dirty="0" smtClean="0">
                <a:solidFill>
                  <a:srgbClr val="3333CC"/>
                </a:solidFill>
              </a:rPr>
              <a:t>9-13% AQS</a:t>
            </a:r>
          </a:p>
          <a:p>
            <a:pPr marL="0" indent="0" algn="ctr">
              <a:buNone/>
            </a:pPr>
            <a:r>
              <a:rPr lang="en-US" sz="2000" dirty="0" smtClean="0">
                <a:solidFill>
                  <a:srgbClr val="3333CC"/>
                </a:solidFill>
              </a:rPr>
              <a:t>8-9% </a:t>
            </a:r>
            <a:r>
              <a:rPr lang="en-US" sz="2000" dirty="0" err="1" smtClean="0">
                <a:solidFill>
                  <a:srgbClr val="3333CC"/>
                </a:solidFill>
              </a:rPr>
              <a:t>CNet</a:t>
            </a:r>
            <a:endParaRPr lang="en-US" sz="2000" dirty="0" smtClean="0">
              <a:solidFill>
                <a:srgbClr val="3333CC"/>
              </a:solidFill>
            </a:endParaRPr>
          </a:p>
          <a:p>
            <a:pPr marL="0" indent="0" algn="ctr">
              <a:buNone/>
            </a:pPr>
            <a:r>
              <a:rPr lang="en-US" sz="2000" u="sng" dirty="0" smtClean="0">
                <a:solidFill>
                  <a:srgbClr val="3333CC"/>
                </a:solidFill>
              </a:rPr>
              <a:t>Error</a:t>
            </a:r>
          </a:p>
          <a:p>
            <a:pPr marL="0" indent="0" algn="ctr">
              <a:buNone/>
            </a:pPr>
            <a:r>
              <a:rPr lang="en-US" sz="2000" dirty="0" smtClean="0">
                <a:solidFill>
                  <a:srgbClr val="3333CC"/>
                </a:solidFill>
              </a:rPr>
              <a:t>16-18% AQS</a:t>
            </a:r>
          </a:p>
          <a:p>
            <a:pPr marL="0" indent="0" algn="ctr">
              <a:buNone/>
            </a:pPr>
            <a:r>
              <a:rPr lang="en-US" sz="2000" dirty="0" smtClean="0">
                <a:solidFill>
                  <a:srgbClr val="3333CC"/>
                </a:solidFill>
              </a:rPr>
              <a:t>14% </a:t>
            </a:r>
            <a:r>
              <a:rPr lang="en-US" sz="2000" dirty="0" err="1" smtClean="0">
                <a:solidFill>
                  <a:srgbClr val="3333CC"/>
                </a:solidFill>
              </a:rPr>
              <a:t>CNet</a:t>
            </a:r>
            <a:endParaRPr lang="en-US" sz="2000" dirty="0" smtClean="0">
              <a:solidFill>
                <a:srgbClr val="3333CC"/>
              </a:solidFill>
            </a:endParaRPr>
          </a:p>
          <a:p>
            <a:pPr marL="0" indent="0" algn="ctr">
              <a:buFontTx/>
              <a:buNone/>
            </a:pPr>
            <a:endParaRPr lang="en-US" sz="2000" b="0" dirty="0" smtClean="0"/>
          </a:p>
          <a:p>
            <a:pPr marL="0" indent="0">
              <a:buNone/>
            </a:pPr>
            <a:endParaRPr lang="en-US" dirty="0"/>
          </a:p>
        </p:txBody>
      </p:sp>
      <p:pic>
        <p:nvPicPr>
          <p:cNvPr id="18" name="Picture 17"/>
          <p:cNvPicPr/>
          <p:nvPr/>
        </p:nvPicPr>
        <p:blipFill rotWithShape="1">
          <a:blip r:embed="rId2" cstate="print">
            <a:extLst>
              <a:ext uri="{28A0092B-C50C-407E-A947-70E740481C1C}">
                <a14:useLocalDpi xmlns:a14="http://schemas.microsoft.com/office/drawing/2010/main" val="0"/>
              </a:ext>
            </a:extLst>
          </a:blip>
          <a:srcRect r="23714"/>
          <a:stretch/>
        </p:blipFill>
        <p:spPr bwMode="auto">
          <a:xfrm>
            <a:off x="395422" y="3972535"/>
            <a:ext cx="3536267" cy="2798379"/>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4"/>
          <a:srcRect l="9789" t="31344" r="46486" b="13266"/>
          <a:stretch/>
        </p:blipFill>
        <p:spPr bwMode="auto">
          <a:xfrm>
            <a:off x="304800" y="1483602"/>
            <a:ext cx="3568232" cy="2500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13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12_CAMX_B08c_AQS_Hourly_NOX_jul_timeseries_MtoM.png"/>
          <p:cNvPicPr>
            <a:picLocks/>
          </p:cNvPicPr>
          <p:nvPr/>
        </p:nvPicPr>
        <p:blipFill>
          <a:blip r:embed="rId3">
            <a:extLst>
              <a:ext uri="{28A0092B-C50C-407E-A947-70E740481C1C}">
                <a14:useLocalDpi xmlns:a14="http://schemas.microsoft.com/office/drawing/2010/main" val="0"/>
              </a:ext>
            </a:extLst>
          </a:blip>
          <a:stretch>
            <a:fillRect/>
          </a:stretch>
        </p:blipFill>
        <p:spPr>
          <a:xfrm>
            <a:off x="4297722" y="1009279"/>
            <a:ext cx="5257800" cy="4937760"/>
          </a:xfrm>
          <a:prstGeom prst="rect">
            <a:avLst/>
          </a:prstGeom>
        </p:spPr>
      </p:pic>
      <p:sp>
        <p:nvSpPr>
          <p:cNvPr id="4" name="TextBox 3"/>
          <p:cNvSpPr txBox="1"/>
          <p:nvPr/>
        </p:nvSpPr>
        <p:spPr>
          <a:xfrm>
            <a:off x="2732853" y="216769"/>
            <a:ext cx="4762648" cy="523220"/>
          </a:xfrm>
          <a:prstGeom prst="rect">
            <a:avLst/>
          </a:prstGeom>
          <a:noFill/>
        </p:spPr>
        <p:txBody>
          <a:bodyPr wrap="square" rtlCol="0">
            <a:spAutoFit/>
          </a:bodyPr>
          <a:lstStyle/>
          <a:p>
            <a:r>
              <a:rPr lang="en-US" sz="2800" dirty="0" smtClean="0">
                <a:solidFill>
                  <a:srgbClr val="008000"/>
                </a:solidFill>
              </a:rPr>
              <a:t>Wyoming July AQS </a:t>
            </a:r>
            <a:r>
              <a:rPr lang="en-US" sz="2800" dirty="0" err="1" smtClean="0">
                <a:solidFill>
                  <a:srgbClr val="008000"/>
                </a:solidFill>
              </a:rPr>
              <a:t>NOx</a:t>
            </a:r>
            <a:endParaRPr lang="en-US" sz="2800" dirty="0">
              <a:solidFill>
                <a:srgbClr val="008000"/>
              </a:solidFill>
            </a:endParaRPr>
          </a:p>
        </p:txBody>
      </p:sp>
      <p:pic>
        <p:nvPicPr>
          <p:cNvPr id="5" name="Picture 4" descr="WJ12_CMAQ_B08c_AQS_Hourly_NOX_jul_box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7" y="1009279"/>
            <a:ext cx="4692018" cy="4692018"/>
          </a:xfrm>
          <a:prstGeom prst="rect">
            <a:avLst/>
          </a:prstGeom>
        </p:spPr>
      </p:pic>
    </p:spTree>
    <p:extLst>
      <p:ext uri="{BB962C8B-B14F-4D97-AF65-F5344CB8AC3E}">
        <p14:creationId xmlns:p14="http://schemas.microsoft.com/office/powerpoint/2010/main" val="367383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p:txBody>
          <a:bodyPr>
            <a:normAutofit fontScale="90000"/>
          </a:bodyPr>
          <a:lstStyle/>
          <a:p>
            <a:r>
              <a:rPr lang="en-US" dirty="0" err="1" smtClean="0">
                <a:latin typeface="Arial" charset="0"/>
              </a:rPr>
              <a:t>WestJumpAQMS</a:t>
            </a:r>
            <a:r>
              <a:rPr lang="en-US" dirty="0" smtClean="0">
                <a:latin typeface="Arial" charset="0"/>
              </a:rPr>
              <a:t> </a:t>
            </a:r>
            <a:r>
              <a:rPr lang="en-US" dirty="0" err="1" smtClean="0">
                <a:latin typeface="Arial" charset="0"/>
              </a:rPr>
              <a:t>CAMx</a:t>
            </a:r>
            <a:r>
              <a:rPr lang="en-US" dirty="0" smtClean="0">
                <a:latin typeface="Arial" charset="0"/>
              </a:rPr>
              <a:t>-CMAQ Comparison Plots</a:t>
            </a:r>
            <a:endParaRPr lang="en-US" dirty="0">
              <a:latin typeface="Arial" charset="0"/>
            </a:endParaRPr>
          </a:p>
        </p:txBody>
      </p:sp>
      <p:sp>
        <p:nvSpPr>
          <p:cNvPr id="4" name="Content Placeholder 3"/>
          <p:cNvSpPr>
            <a:spLocks noGrp="1"/>
          </p:cNvSpPr>
          <p:nvPr>
            <p:ph idx="1"/>
          </p:nvPr>
        </p:nvSpPr>
        <p:spPr>
          <a:xfrm>
            <a:off x="457200" y="1598512"/>
            <a:ext cx="8229600" cy="4146651"/>
          </a:xfrm>
        </p:spPr>
        <p:txBody>
          <a:bodyPr>
            <a:normAutofit lnSpcReduction="10000"/>
          </a:bodyPr>
          <a:lstStyle/>
          <a:p>
            <a:pPr>
              <a:defRPr/>
            </a:pPr>
            <a:r>
              <a:rPr lang="en-US" dirty="0" smtClean="0">
                <a:solidFill>
                  <a:srgbClr val="2D2DB9"/>
                </a:solidFill>
              </a:rPr>
              <a:t>Project page at UNC-IE:</a:t>
            </a:r>
          </a:p>
          <a:p>
            <a:pPr marL="0" indent="0" algn="ctr">
              <a:buNone/>
              <a:defRPr/>
            </a:pPr>
            <a:r>
              <a:rPr lang="en-US" sz="2400" dirty="0" smtClean="0">
                <a:solidFill>
                  <a:srgbClr val="2D2DB9"/>
                </a:solidFill>
                <a:hlinkClick r:id="rId2"/>
              </a:rPr>
              <a:t>www.ie.unc.edu/cempd/project/data_viewer/results.cfm?project=WRAP West-wide Jump Start Air Quality Modeling Study</a:t>
            </a:r>
            <a:endParaRPr lang="en-US" sz="2400" dirty="0">
              <a:solidFill>
                <a:srgbClr val="2D2DB9"/>
              </a:solidFill>
            </a:endParaRPr>
          </a:p>
          <a:p>
            <a:pPr marL="0" indent="0" algn="ctr">
              <a:buNone/>
              <a:defRPr/>
            </a:pPr>
            <a:r>
              <a:rPr lang="en-US" sz="2400" dirty="0" smtClean="0">
                <a:solidFill>
                  <a:srgbClr val="3333CC"/>
                </a:solidFill>
              </a:rPr>
              <a:t>“View </a:t>
            </a:r>
            <a:r>
              <a:rPr lang="en-US" sz="2400" dirty="0">
                <a:solidFill>
                  <a:srgbClr val="3333CC"/>
                </a:solidFill>
              </a:rPr>
              <a:t>the </a:t>
            </a:r>
            <a:r>
              <a:rPr lang="en-US" sz="2400" dirty="0" smtClean="0">
                <a:solidFill>
                  <a:srgbClr val="3333CC"/>
                </a:solidFill>
              </a:rPr>
              <a:t>results from </a:t>
            </a:r>
            <a:r>
              <a:rPr lang="en-US" sz="2400" dirty="0">
                <a:solidFill>
                  <a:srgbClr val="3333CC"/>
                </a:solidFill>
              </a:rPr>
              <a:t>a single </a:t>
            </a:r>
            <a:r>
              <a:rPr lang="en-US" sz="2400" dirty="0" smtClean="0">
                <a:solidFill>
                  <a:srgbClr val="3333CC"/>
                </a:solidFill>
              </a:rPr>
              <a:t>simulation”</a:t>
            </a:r>
          </a:p>
          <a:p>
            <a:pPr marL="0" indent="0" algn="ctr">
              <a:buNone/>
              <a:defRPr/>
            </a:pPr>
            <a:r>
              <a:rPr lang="en-US" sz="2400" dirty="0" smtClean="0">
                <a:solidFill>
                  <a:srgbClr val="3333CC"/>
                </a:solidFill>
              </a:rPr>
              <a:t>or</a:t>
            </a:r>
          </a:p>
          <a:p>
            <a:pPr marL="0" indent="0" algn="ctr">
              <a:buNone/>
              <a:defRPr/>
            </a:pPr>
            <a:r>
              <a:rPr lang="en-US" sz="2400" dirty="0" smtClean="0">
                <a:solidFill>
                  <a:srgbClr val="3333CC"/>
                </a:solidFill>
              </a:rPr>
              <a:t>“Compare </a:t>
            </a:r>
            <a:r>
              <a:rPr lang="en-US" sz="2400" dirty="0">
                <a:solidFill>
                  <a:srgbClr val="3333CC"/>
                </a:solidFill>
              </a:rPr>
              <a:t>the results from two simulations side-by-</a:t>
            </a:r>
            <a:r>
              <a:rPr lang="en-US" sz="2400" dirty="0" smtClean="0">
                <a:solidFill>
                  <a:srgbClr val="3333CC"/>
                </a:solidFill>
              </a:rPr>
              <a:t>side”</a:t>
            </a:r>
          </a:p>
          <a:p>
            <a:pPr marL="0" indent="0" algn="ctr">
              <a:buNone/>
              <a:defRPr/>
            </a:pPr>
            <a:r>
              <a:rPr lang="en-US" sz="2400" dirty="0" smtClean="0">
                <a:solidFill>
                  <a:srgbClr val="3333CC"/>
                </a:solidFill>
              </a:rPr>
              <a:t>then</a:t>
            </a:r>
            <a:endParaRPr lang="en-US" sz="2400" dirty="0">
              <a:solidFill>
                <a:srgbClr val="3333CC"/>
              </a:solidFill>
            </a:endParaRPr>
          </a:p>
          <a:p>
            <a:pPr marL="0" indent="0" algn="ctr">
              <a:buNone/>
              <a:defRPr/>
            </a:pPr>
            <a:r>
              <a:rPr lang="en-US" sz="2400" dirty="0">
                <a:solidFill>
                  <a:srgbClr val="3333CC"/>
                </a:solidFill>
              </a:rPr>
              <a:t>AQ </a:t>
            </a:r>
            <a:r>
              <a:rPr lang="en-US" sz="2400" dirty="0" smtClean="0">
                <a:solidFill>
                  <a:srgbClr val="3333CC"/>
                </a:solidFill>
                <a:sym typeface="Wingdings"/>
              </a:rPr>
              <a:t></a:t>
            </a:r>
            <a:r>
              <a:rPr lang="en-US" sz="2400" dirty="0" smtClean="0">
                <a:solidFill>
                  <a:srgbClr val="3333CC"/>
                </a:solidFill>
              </a:rPr>
              <a:t> </a:t>
            </a:r>
            <a:r>
              <a:rPr lang="en-US" sz="2400" dirty="0">
                <a:solidFill>
                  <a:srgbClr val="3333CC"/>
                </a:solidFill>
              </a:rPr>
              <a:t>WJ12_CMAQ_B08c-WJ12_CAMX_B08c</a:t>
            </a:r>
            <a:r>
              <a:rPr lang="en-US" sz="2400" dirty="0" smtClean="0">
                <a:solidFill>
                  <a:srgbClr val="3333CC"/>
                </a:solidFill>
              </a:rPr>
              <a:t> </a:t>
            </a:r>
          </a:p>
          <a:p>
            <a:pPr marL="0" indent="0" algn="ctr">
              <a:buNone/>
              <a:defRPr/>
            </a:pPr>
            <a:r>
              <a:rPr lang="en-US" sz="2400" dirty="0">
                <a:solidFill>
                  <a:srgbClr val="3333CC"/>
                </a:solidFill>
              </a:rPr>
              <a:t>AQ </a:t>
            </a:r>
            <a:r>
              <a:rPr lang="en-US" sz="2400" dirty="0">
                <a:solidFill>
                  <a:srgbClr val="3333CC"/>
                </a:solidFill>
                <a:sym typeface="Wingdings"/>
              </a:rPr>
              <a:t></a:t>
            </a:r>
            <a:r>
              <a:rPr lang="en-US" sz="2400" dirty="0">
                <a:solidFill>
                  <a:srgbClr val="3333CC"/>
                </a:solidFill>
              </a:rPr>
              <a:t> </a:t>
            </a:r>
            <a:r>
              <a:rPr lang="en-US" sz="2400" dirty="0" smtClean="0">
                <a:solidFill>
                  <a:srgbClr val="3333CC"/>
                </a:solidFill>
              </a:rPr>
              <a:t>WJ12_CAMx_B08c</a:t>
            </a:r>
          </a:p>
          <a:p>
            <a:pPr marL="0" indent="0" algn="ctr">
              <a:buNone/>
              <a:defRPr/>
            </a:pPr>
            <a:r>
              <a:rPr lang="en-US" sz="2400" dirty="0">
                <a:solidFill>
                  <a:srgbClr val="3333CC"/>
                </a:solidFill>
              </a:rPr>
              <a:t>AQ </a:t>
            </a:r>
            <a:r>
              <a:rPr lang="en-US" sz="2400" dirty="0">
                <a:solidFill>
                  <a:srgbClr val="3333CC"/>
                </a:solidFill>
                <a:sym typeface="Wingdings"/>
              </a:rPr>
              <a:t></a:t>
            </a:r>
            <a:r>
              <a:rPr lang="en-US" sz="2400" dirty="0">
                <a:solidFill>
                  <a:srgbClr val="3333CC"/>
                </a:solidFill>
              </a:rPr>
              <a:t> WJ12_CMAQ_B08c</a:t>
            </a:r>
            <a:endParaRPr lang="en-US" sz="2400" dirty="0" smtClean="0">
              <a:solidFill>
                <a:srgbClr val="3333CC"/>
              </a:solidFill>
            </a:endParaRPr>
          </a:p>
        </p:txBody>
      </p:sp>
    </p:spTree>
    <p:extLst>
      <p:ext uri="{BB962C8B-B14F-4D97-AF65-F5344CB8AC3E}">
        <p14:creationId xmlns:p14="http://schemas.microsoft.com/office/powerpoint/2010/main" val="3333843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3477"/>
            <a:ext cx="8839200" cy="762000"/>
          </a:xfrm>
        </p:spPr>
        <p:txBody>
          <a:bodyPr>
            <a:normAutofit/>
          </a:bodyPr>
          <a:lstStyle/>
          <a:p>
            <a:r>
              <a:rPr lang="en-US" sz="3600" b="1" dirty="0" smtClean="0"/>
              <a:t>3SAQS VOC Emissions Reactivity Analysis</a:t>
            </a:r>
            <a:endParaRPr lang="en-US" sz="3600" b="1" dirty="0"/>
          </a:p>
        </p:txBody>
      </p:sp>
      <p:sp>
        <p:nvSpPr>
          <p:cNvPr id="3" name="Content Placeholder 2"/>
          <p:cNvSpPr>
            <a:spLocks noGrp="1"/>
          </p:cNvSpPr>
          <p:nvPr>
            <p:ph idx="1"/>
          </p:nvPr>
        </p:nvSpPr>
        <p:spPr>
          <a:xfrm>
            <a:off x="152400" y="985384"/>
            <a:ext cx="8839200" cy="4958216"/>
          </a:xfrm>
        </p:spPr>
        <p:txBody>
          <a:bodyPr/>
          <a:lstStyle/>
          <a:p>
            <a:r>
              <a:rPr lang="en-US" sz="2400" dirty="0">
                <a:solidFill>
                  <a:srgbClr val="2D2DB9"/>
                </a:solidFill>
                <a:latin typeface="Arial" charset="0"/>
              </a:rPr>
              <a:t>Volatile organic compounds (VOCs) react at different rates and via different mechanisms to form ozone</a:t>
            </a:r>
          </a:p>
          <a:p>
            <a:r>
              <a:rPr lang="en-US" sz="2400" dirty="0" smtClean="0">
                <a:solidFill>
                  <a:srgbClr val="2D2DB9"/>
                </a:solidFill>
              </a:rPr>
              <a:t>Look at 3-state VOC inventories in terms of reactivity instead of mass</a:t>
            </a:r>
          </a:p>
        </p:txBody>
      </p:sp>
      <p:pic>
        <p:nvPicPr>
          <p:cNvPr id="4" name="Picture 8" descr="Screen Shot 2013-10-27 at 9.35.3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033" y="2831585"/>
            <a:ext cx="4071137" cy="320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573750" y="2799642"/>
            <a:ext cx="4478896" cy="3237482"/>
            <a:chOff x="762000" y="152400"/>
            <a:chExt cx="7548563" cy="5943600"/>
          </a:xfrm>
        </p:grpSpPr>
        <p:pic>
          <p:nvPicPr>
            <p:cNvPr id="6" name="Picture 15" descr="Screen Shot 2013-10-27 at 9.35.32 PM.png"/>
            <p:cNvPicPr>
              <a:picLocks noChangeAspect="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762000" y="152400"/>
              <a:ext cx="7548563" cy="5943600"/>
            </a:xfrm>
            <a:prstGeom prst="rect">
              <a:avLst/>
            </a:prstGeom>
            <a:noFill/>
            <a:ln>
              <a:noFill/>
            </a:ln>
            <a:extLst>
              <a:ext uri="{909E8E84-426E-40dd-AFC4-6F175D3DCCD1}">
                <a14:hiddenFill xmlns:a14="http://schemas.microsoft.com/office/drawing/2010/main">
                  <a:solidFill>
                    <a:srgbClr val="FFFFFF">
                      <a:alpha val="47842"/>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3-10-27 at 9.43.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2260600" cy="2133600"/>
            </a:xfrm>
            <a:prstGeom prst="rect">
              <a:avLst/>
            </a:prstGeom>
            <a:effectLst>
              <a:outerShdw blurRad="50800" dist="38100" dir="2700000" algn="tl" rotWithShape="0">
                <a:prstClr val="black">
                  <a:alpha val="40000"/>
                </a:prstClr>
              </a:outerShdw>
            </a:effectLst>
          </p:spPr>
        </p:pic>
        <p:pic>
          <p:nvPicPr>
            <p:cNvPr id="8" name="Picture 7" descr="Screen Shot 2013-10-27 at 9.43.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2971800"/>
              <a:ext cx="2552700" cy="2209800"/>
            </a:xfrm>
            <a:prstGeom prst="rect">
              <a:avLst/>
            </a:prstGeom>
            <a:effectLst>
              <a:outerShdw blurRad="50800" dist="38100" dir="2700000" algn="tl" rotWithShape="0">
                <a:prstClr val="black">
                  <a:alpha val="40000"/>
                </a:prstClr>
              </a:outerShdw>
            </a:effectLst>
          </p:spPr>
        </p:pic>
        <p:pic>
          <p:nvPicPr>
            <p:cNvPr id="9" name="Picture 8" descr="Screen Shot 2013-10-27 at 9.43.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762000"/>
              <a:ext cx="2260600" cy="2146300"/>
            </a:xfrm>
            <a:prstGeom prst="rect">
              <a:avLst/>
            </a:prstGeom>
            <a:effectLst>
              <a:outerShdw blurRad="50800" dist="38100" dir="2700000" algn="tl" rotWithShape="0">
                <a:prstClr val="black">
                  <a:alpha val="40000"/>
                </a:prstClr>
              </a:outerShdw>
            </a:effectLst>
          </p:spPr>
        </p:pic>
        <p:pic>
          <p:nvPicPr>
            <p:cNvPr id="10" name="Picture 9" descr="Screen Shot 2013-10-27 at 9.39.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304800"/>
              <a:ext cx="1536700" cy="22479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11699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p:txBody>
          <a:bodyPr/>
          <a:lstStyle/>
          <a:p>
            <a:r>
              <a:rPr lang="en-US">
                <a:latin typeface="Arial" charset="0"/>
              </a:rPr>
              <a:t>VOC Emissions Reactivity </a:t>
            </a:r>
          </a:p>
        </p:txBody>
      </p:sp>
      <p:sp>
        <p:nvSpPr>
          <p:cNvPr id="4" name="Content Placeholder 3"/>
          <p:cNvSpPr>
            <a:spLocks noGrp="1"/>
          </p:cNvSpPr>
          <p:nvPr>
            <p:ph idx="1"/>
          </p:nvPr>
        </p:nvSpPr>
        <p:spPr>
          <a:xfrm>
            <a:off x="457200" y="1219200"/>
            <a:ext cx="8229600" cy="4525963"/>
          </a:xfrm>
        </p:spPr>
        <p:txBody>
          <a:bodyPr/>
          <a:lstStyle/>
          <a:p>
            <a:pPr>
              <a:defRPr/>
            </a:pPr>
            <a:r>
              <a:rPr lang="en-US" dirty="0" smtClean="0">
                <a:solidFill>
                  <a:srgbClr val="2D2DB9"/>
                </a:solidFill>
              </a:rPr>
              <a:t>Profile Total </a:t>
            </a:r>
            <a:r>
              <a:rPr lang="en-US" dirty="0" smtClean="0">
                <a:solidFill>
                  <a:srgbClr val="2D2DB9"/>
                </a:solidFill>
              </a:rPr>
              <a:t>MIR Example</a:t>
            </a:r>
            <a:endParaRPr lang="en-US" dirty="0" smtClean="0">
              <a:solidFill>
                <a:srgbClr val="2D2DB9"/>
              </a:solidFill>
            </a:endParaRPr>
          </a:p>
          <a:p>
            <a:pPr lvl="1">
              <a:defRPr/>
            </a:pPr>
            <a:r>
              <a:rPr lang="en-US" sz="2400" dirty="0" smtClean="0">
                <a:solidFill>
                  <a:srgbClr val="2D2DB9"/>
                </a:solidFill>
              </a:rPr>
              <a:t>Profile 7: Natural Gas Turbine</a:t>
            </a:r>
          </a:p>
          <a:p>
            <a:pPr lvl="1">
              <a:defRPr/>
            </a:pPr>
            <a:r>
              <a:rPr lang="en-US" sz="2400" dirty="0" smtClean="0">
                <a:solidFill>
                  <a:srgbClr val="2D2DB9"/>
                </a:solidFill>
              </a:rPr>
              <a:t>70% methane, MIR</a:t>
            </a:r>
            <a:r>
              <a:rPr lang="en-US" sz="2400" baseline="-25000" dirty="0" smtClean="0">
                <a:solidFill>
                  <a:srgbClr val="2D2DB9"/>
                </a:solidFill>
              </a:rPr>
              <a:t>CH4</a:t>
            </a:r>
            <a:r>
              <a:rPr lang="en-US" sz="2400" dirty="0" smtClean="0">
                <a:solidFill>
                  <a:srgbClr val="2D2DB9"/>
                </a:solidFill>
              </a:rPr>
              <a:t> = 0.014 gO</a:t>
            </a:r>
            <a:r>
              <a:rPr lang="en-US" sz="2400" baseline="-25000" dirty="0" smtClean="0">
                <a:solidFill>
                  <a:srgbClr val="2D2DB9"/>
                </a:solidFill>
              </a:rPr>
              <a:t>3</a:t>
            </a:r>
            <a:r>
              <a:rPr lang="en-US" sz="2400" dirty="0" smtClean="0">
                <a:solidFill>
                  <a:srgbClr val="2D2DB9"/>
                </a:solidFill>
              </a:rPr>
              <a:t>/gCH</a:t>
            </a:r>
            <a:r>
              <a:rPr lang="en-US" sz="2400" baseline="-25000" dirty="0" smtClean="0">
                <a:solidFill>
                  <a:srgbClr val="2D2DB9"/>
                </a:solidFill>
              </a:rPr>
              <a:t>4</a:t>
            </a:r>
          </a:p>
          <a:p>
            <a:pPr lvl="1">
              <a:defRPr/>
            </a:pPr>
            <a:r>
              <a:rPr lang="en-US" sz="2400" dirty="0" smtClean="0">
                <a:solidFill>
                  <a:srgbClr val="2D2DB9"/>
                </a:solidFill>
              </a:rPr>
              <a:t>30% formaldehyde,  MIR</a:t>
            </a:r>
            <a:r>
              <a:rPr lang="en-US" sz="2400" baseline="-25000" dirty="0" smtClean="0">
                <a:solidFill>
                  <a:srgbClr val="2D2DB9"/>
                </a:solidFill>
              </a:rPr>
              <a:t>FORM</a:t>
            </a:r>
            <a:r>
              <a:rPr lang="en-US" sz="2400" dirty="0" smtClean="0">
                <a:solidFill>
                  <a:srgbClr val="2D2DB9"/>
                </a:solidFill>
              </a:rPr>
              <a:t> = 9.46 gO</a:t>
            </a:r>
            <a:r>
              <a:rPr lang="en-US" sz="2400" baseline="-25000" dirty="0" smtClean="0">
                <a:solidFill>
                  <a:srgbClr val="2D2DB9"/>
                </a:solidFill>
              </a:rPr>
              <a:t>3</a:t>
            </a:r>
            <a:r>
              <a:rPr lang="en-US" sz="2400" dirty="0" smtClean="0">
                <a:solidFill>
                  <a:srgbClr val="2D2DB9"/>
                </a:solidFill>
              </a:rPr>
              <a:t>/gH</a:t>
            </a:r>
            <a:r>
              <a:rPr lang="en-US" sz="2400" baseline="-25000" dirty="0" smtClean="0">
                <a:solidFill>
                  <a:srgbClr val="2D2DB9"/>
                </a:solidFill>
              </a:rPr>
              <a:t>2</a:t>
            </a:r>
            <a:r>
              <a:rPr lang="en-US" sz="2400" dirty="0" smtClean="0">
                <a:solidFill>
                  <a:srgbClr val="2D2DB9"/>
                </a:solidFill>
              </a:rPr>
              <a:t>CO</a:t>
            </a:r>
          </a:p>
          <a:p>
            <a:pPr lvl="1">
              <a:defRPr/>
            </a:pPr>
            <a:r>
              <a:rPr lang="en-US" sz="2400" dirty="0" smtClean="0">
                <a:solidFill>
                  <a:srgbClr val="2D2DB9"/>
                </a:solidFill>
              </a:rPr>
              <a:t>Total MIR = 0.7MIR</a:t>
            </a:r>
            <a:r>
              <a:rPr lang="en-US" sz="2400" baseline="-25000" dirty="0" smtClean="0">
                <a:solidFill>
                  <a:srgbClr val="2D2DB9"/>
                </a:solidFill>
              </a:rPr>
              <a:t>CH4</a:t>
            </a:r>
            <a:r>
              <a:rPr lang="en-US" sz="2400" dirty="0" smtClean="0">
                <a:solidFill>
                  <a:srgbClr val="2D2DB9"/>
                </a:solidFill>
              </a:rPr>
              <a:t> + 0.3MIR</a:t>
            </a:r>
            <a:r>
              <a:rPr lang="en-US" sz="2400" baseline="-25000" dirty="0" smtClean="0">
                <a:solidFill>
                  <a:srgbClr val="2D2DB9"/>
                </a:solidFill>
              </a:rPr>
              <a:t>FORM</a:t>
            </a:r>
            <a:r>
              <a:rPr lang="en-US" sz="2400" dirty="0" smtClean="0">
                <a:solidFill>
                  <a:srgbClr val="2D2DB9"/>
                </a:solidFill>
              </a:rPr>
              <a:t> </a:t>
            </a:r>
          </a:p>
          <a:p>
            <a:pPr marL="457200" lvl="1" indent="0">
              <a:buFontTx/>
              <a:buNone/>
              <a:defRPr/>
            </a:pPr>
            <a:r>
              <a:rPr lang="en-US" sz="2400" dirty="0" smtClean="0">
                <a:solidFill>
                  <a:srgbClr val="2D2DB9"/>
                </a:solidFill>
              </a:rPr>
              <a:t>		    = 2.85 gO</a:t>
            </a:r>
            <a:r>
              <a:rPr lang="en-US" sz="2400" baseline="-25000" dirty="0" smtClean="0">
                <a:solidFill>
                  <a:srgbClr val="2D2DB9"/>
                </a:solidFill>
              </a:rPr>
              <a:t>3</a:t>
            </a:r>
            <a:r>
              <a:rPr lang="en-US" sz="2400" dirty="0" smtClean="0">
                <a:solidFill>
                  <a:srgbClr val="2D2DB9"/>
                </a:solidFill>
              </a:rPr>
              <a:t>/</a:t>
            </a:r>
            <a:r>
              <a:rPr lang="en-US" sz="2400" dirty="0" err="1" smtClean="0">
                <a:solidFill>
                  <a:srgbClr val="2D2DB9"/>
                </a:solidFill>
              </a:rPr>
              <a:t>gVOC</a:t>
            </a:r>
            <a:endParaRPr lang="en-US" sz="2400" dirty="0" smtClean="0">
              <a:solidFill>
                <a:srgbClr val="2D2DB9"/>
              </a:solidFill>
            </a:endParaRPr>
          </a:p>
          <a:p>
            <a:pPr>
              <a:defRPr/>
            </a:pPr>
            <a:r>
              <a:rPr lang="en-US" dirty="0" smtClean="0">
                <a:solidFill>
                  <a:srgbClr val="2D2DB9"/>
                </a:solidFill>
              </a:rPr>
              <a:t>SPECIATE database reactivity now completed</a:t>
            </a:r>
          </a:p>
          <a:p>
            <a:pPr lvl="1">
              <a:defRPr/>
            </a:pPr>
            <a:r>
              <a:rPr lang="en-US" sz="2400" dirty="0" smtClean="0">
                <a:solidFill>
                  <a:srgbClr val="2D2DB9"/>
                </a:solidFill>
              </a:rPr>
              <a:t>Carter estimated MIR, MOIR, EBIR, for all 1700+ compounds in the database, including complex mixtures</a:t>
            </a:r>
          </a:p>
        </p:txBody>
      </p:sp>
    </p:spTree>
    <p:extLst>
      <p:ext uri="{BB962C8B-B14F-4D97-AF65-F5344CB8AC3E}">
        <p14:creationId xmlns:p14="http://schemas.microsoft.com/office/powerpoint/2010/main" val="368347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p:cNvSpPr>
            <a:spLocks noGrp="1"/>
          </p:cNvSpPr>
          <p:nvPr>
            <p:ph type="title"/>
          </p:nvPr>
        </p:nvSpPr>
        <p:spPr/>
        <p:txBody>
          <a:bodyPr/>
          <a:lstStyle/>
          <a:p>
            <a:r>
              <a:rPr lang="en-US">
                <a:latin typeface="Arial" charset="0"/>
              </a:rPr>
              <a:t>VOC Emissions Reactivity </a:t>
            </a:r>
          </a:p>
        </p:txBody>
      </p:sp>
      <p:sp>
        <p:nvSpPr>
          <p:cNvPr id="20482" name="Content Placeholder 3"/>
          <p:cNvSpPr>
            <a:spLocks noGrp="1"/>
          </p:cNvSpPr>
          <p:nvPr>
            <p:ph idx="1"/>
          </p:nvPr>
        </p:nvSpPr>
        <p:spPr>
          <a:xfrm>
            <a:off x="457200" y="1219200"/>
            <a:ext cx="5486400" cy="4525963"/>
          </a:xfrm>
        </p:spPr>
        <p:txBody>
          <a:bodyPr/>
          <a:lstStyle/>
          <a:p>
            <a:pPr marL="0" indent="0">
              <a:buFontTx/>
              <a:buNone/>
            </a:pPr>
            <a:r>
              <a:rPr lang="en-US" sz="2800" dirty="0">
                <a:solidFill>
                  <a:srgbClr val="2D2DB9"/>
                </a:solidFill>
                <a:latin typeface="Arial" charset="0"/>
              </a:rPr>
              <a:t>RTOG = TOG * Profile Total MIR</a:t>
            </a:r>
          </a:p>
          <a:p>
            <a:pPr marL="0" indent="0">
              <a:buFontTx/>
              <a:buNone/>
            </a:pPr>
            <a:r>
              <a:rPr lang="en-US" sz="2800" dirty="0">
                <a:solidFill>
                  <a:srgbClr val="2D2DB9"/>
                </a:solidFill>
                <a:latin typeface="Arial" charset="0"/>
              </a:rPr>
              <a:t>RTOG/TOG = Relative emission 			reactivity</a:t>
            </a:r>
            <a:endParaRPr lang="en-US" dirty="0">
              <a:solidFill>
                <a:srgbClr val="2D2DB9"/>
              </a:solidFill>
              <a:latin typeface="Arial" charset="0"/>
            </a:endParaRPr>
          </a:p>
        </p:txBody>
      </p:sp>
      <p:pic>
        <p:nvPicPr>
          <p:cNvPr id="20484" name="Picture 4" descr="State_RTOG_TO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5257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Screen Shot 2013-10-27 at 9.35.3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71600"/>
            <a:ext cx="28543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Screen Shot 2013-10-28 at 10.39.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10000"/>
            <a:ext cx="28924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91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p:txBody>
          <a:bodyPr/>
          <a:lstStyle/>
          <a:p>
            <a:r>
              <a:rPr lang="en-US">
                <a:latin typeface="Arial" charset="0"/>
              </a:rPr>
              <a:t>VOC Emissions Reactivity </a:t>
            </a:r>
          </a:p>
        </p:txBody>
      </p:sp>
      <p:sp>
        <p:nvSpPr>
          <p:cNvPr id="21506" name="Content Placeholder 3"/>
          <p:cNvSpPr>
            <a:spLocks noGrp="1"/>
          </p:cNvSpPr>
          <p:nvPr>
            <p:ph idx="1"/>
          </p:nvPr>
        </p:nvSpPr>
        <p:spPr>
          <a:xfrm>
            <a:off x="457200" y="1219200"/>
            <a:ext cx="5486400" cy="4525963"/>
          </a:xfrm>
        </p:spPr>
        <p:txBody>
          <a:bodyPr/>
          <a:lstStyle/>
          <a:p>
            <a:pPr marL="0" indent="0">
              <a:buFontTx/>
              <a:buNone/>
            </a:pPr>
            <a:r>
              <a:rPr lang="en-US" sz="2800" dirty="0">
                <a:solidFill>
                  <a:srgbClr val="2D2DB9"/>
                </a:solidFill>
                <a:latin typeface="Arial" charset="0"/>
              </a:rPr>
              <a:t>RTOG = TOG * Profile Total MIR</a:t>
            </a:r>
          </a:p>
          <a:p>
            <a:pPr marL="0" indent="0">
              <a:buFontTx/>
              <a:buNone/>
            </a:pPr>
            <a:r>
              <a:rPr lang="en-US" sz="2800" dirty="0">
                <a:solidFill>
                  <a:srgbClr val="2D2DB9"/>
                </a:solidFill>
                <a:latin typeface="Arial" charset="0"/>
              </a:rPr>
              <a:t>RTOG/TOG = Relative emission 			reactivity</a:t>
            </a:r>
            <a:endParaRPr lang="en-US" dirty="0">
              <a:solidFill>
                <a:srgbClr val="2D2DB9"/>
              </a:solidFill>
              <a:latin typeface="Arial" charset="0"/>
            </a:endParaRPr>
          </a:p>
        </p:txBody>
      </p:sp>
      <p:pic>
        <p:nvPicPr>
          <p:cNvPr id="21508" name="Picture 4" descr="State_RTOG_TO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5257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8"/>
          <p:cNvGrpSpPr>
            <a:grpSpLocks/>
          </p:cNvGrpSpPr>
          <p:nvPr/>
        </p:nvGrpSpPr>
        <p:grpSpPr bwMode="auto">
          <a:xfrm>
            <a:off x="6019800" y="1371600"/>
            <a:ext cx="2895600" cy="2209800"/>
            <a:chOff x="762000" y="152400"/>
            <a:chExt cx="7548563" cy="5943600"/>
          </a:xfrm>
        </p:grpSpPr>
        <p:pic>
          <p:nvPicPr>
            <p:cNvPr id="21516" name="Picture 15" descr="Screen Shot 2013-10-27 at 9.35.32 PM.png"/>
            <p:cNvPicPr>
              <a:picLocks noChangeAspect="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762000" y="152400"/>
              <a:ext cx="7548563" cy="5943600"/>
            </a:xfrm>
            <a:prstGeom prst="rect">
              <a:avLst/>
            </a:prstGeom>
            <a:noFill/>
            <a:ln>
              <a:noFill/>
            </a:ln>
            <a:extLst>
              <a:ext uri="{909E8E84-426E-40dd-AFC4-6F175D3DCCD1}">
                <a14:hiddenFill xmlns:a14="http://schemas.microsoft.com/office/drawing/2010/main">
                  <a:solidFill>
                    <a:srgbClr val="FFFFFF">
                      <a:alpha val="47842"/>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3-10-27 at 9.43.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529" y="3427359"/>
              <a:ext cx="2259603" cy="2134914"/>
            </a:xfrm>
            <a:prstGeom prst="rect">
              <a:avLst/>
            </a:prstGeom>
            <a:effectLst>
              <a:outerShdw blurRad="50800" dist="38100" dir="2700000" algn="tl" rotWithShape="0">
                <a:prstClr val="black">
                  <a:alpha val="40000"/>
                </a:prstClr>
              </a:outerShdw>
            </a:effectLst>
          </p:spPr>
        </p:pic>
        <p:pic>
          <p:nvPicPr>
            <p:cNvPr id="12" name="Picture 11" descr="Screen Shot 2013-10-27 at 9.43.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863" y="2970486"/>
              <a:ext cx="2553433" cy="2211771"/>
            </a:xfrm>
            <a:prstGeom prst="rect">
              <a:avLst/>
            </a:prstGeom>
            <a:effectLst>
              <a:outerShdw blurRad="50800" dist="38100" dir="2700000" algn="tl" rotWithShape="0">
                <a:prstClr val="black">
                  <a:alpha val="40000"/>
                </a:prstClr>
              </a:outerShdw>
            </a:effectLst>
          </p:spPr>
        </p:pic>
        <p:pic>
          <p:nvPicPr>
            <p:cNvPr id="13" name="Picture 12" descr="Screen Shot 2013-10-27 at 9.43.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2051" y="762987"/>
              <a:ext cx="2259603" cy="2143453"/>
            </a:xfrm>
            <a:prstGeom prst="rect">
              <a:avLst/>
            </a:prstGeom>
            <a:effectLst>
              <a:outerShdw blurRad="50800" dist="38100" dir="2700000" algn="tl" rotWithShape="0">
                <a:prstClr val="black">
                  <a:alpha val="40000"/>
                </a:prstClr>
              </a:outerShdw>
            </a:effectLst>
          </p:spPr>
        </p:pic>
        <p:pic>
          <p:nvPicPr>
            <p:cNvPr id="14" name="Picture 13" descr="Screen Shot 2013-10-27 at 9.39.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739" y="306114"/>
              <a:ext cx="1535372" cy="2245929"/>
            </a:xfrm>
            <a:prstGeom prst="rect">
              <a:avLst/>
            </a:prstGeom>
            <a:effectLst>
              <a:outerShdw blurRad="50800" dist="38100" dir="2700000" algn="tl" rotWithShape="0">
                <a:prstClr val="black">
                  <a:alpha val="40000"/>
                </a:prstClr>
              </a:outerShdw>
            </a:effectLst>
          </p:spPr>
        </p:pic>
      </p:grpSp>
      <p:grpSp>
        <p:nvGrpSpPr>
          <p:cNvPr id="21510" name="Group 24"/>
          <p:cNvGrpSpPr>
            <a:grpSpLocks/>
          </p:cNvGrpSpPr>
          <p:nvPr/>
        </p:nvGrpSpPr>
        <p:grpSpPr bwMode="auto">
          <a:xfrm>
            <a:off x="6019800" y="3733800"/>
            <a:ext cx="2903538" cy="2209800"/>
            <a:chOff x="685800" y="152400"/>
            <a:chExt cx="7780521" cy="5943600"/>
          </a:xfrm>
        </p:grpSpPr>
        <p:pic>
          <p:nvPicPr>
            <p:cNvPr id="21511" name="Picture 25" descr="Screen Shot 2013-10-28 at 10.39.04 PM.png"/>
            <p:cNvPicPr>
              <a:picLocks noChangeAspect="1"/>
            </p:cNvPicPr>
            <p:nvPr/>
          </p:nvPicPr>
          <p:blipFill>
            <a:blip r:embed="rId8">
              <a:alphaModFix amt="49000"/>
              <a:extLst>
                <a:ext uri="{28A0092B-C50C-407E-A947-70E740481C1C}">
                  <a14:useLocalDpi xmlns:a14="http://schemas.microsoft.com/office/drawing/2010/main" val="0"/>
                </a:ext>
              </a:extLst>
            </a:blip>
            <a:srcRect/>
            <a:stretch>
              <a:fillRect/>
            </a:stretch>
          </p:blipFill>
          <p:spPr bwMode="auto">
            <a:xfrm>
              <a:off x="685800" y="152400"/>
              <a:ext cx="7780521" cy="5943600"/>
            </a:xfrm>
            <a:prstGeom prst="rect">
              <a:avLst/>
            </a:prstGeom>
            <a:noFill/>
            <a:ln>
              <a:noFill/>
            </a:ln>
            <a:extLst>
              <a:ext uri="{909E8E84-426E-40dd-AFC4-6F175D3DCCD1}">
                <a14:hiddenFill xmlns:a14="http://schemas.microsoft.com/office/drawing/2010/main">
                  <a:solidFill>
                    <a:srgbClr val="FFFFFF">
                      <a:alpha val="49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6" descr="Screen Shot 2013-10-28 at 4.56.12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533400"/>
              <a:ext cx="2438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creen Shot 2013-10-28 at 4.56.0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7263" y="2821044"/>
              <a:ext cx="2552385" cy="2156262"/>
            </a:xfrm>
            <a:prstGeom prst="rect">
              <a:avLst/>
            </a:prstGeom>
            <a:effectLst>
              <a:outerShdw blurRad="50800" dist="38100" dir="2700000" algn="tl" rotWithShape="0">
                <a:prstClr val="black">
                  <a:alpha val="40000"/>
                </a:prstClr>
              </a:outerShdw>
            </a:effectLst>
          </p:spPr>
        </p:pic>
        <p:pic>
          <p:nvPicPr>
            <p:cNvPr id="29" name="Picture 28" descr="Screen Shot 2013-10-28 at 4.55.5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3933" y="3504216"/>
              <a:ext cx="2654480" cy="2096484"/>
            </a:xfrm>
            <a:prstGeom prst="rect">
              <a:avLst/>
            </a:prstGeom>
            <a:effectLst>
              <a:outerShdw blurRad="50800" dist="38100" dir="2700000" algn="tl" rotWithShape="0">
                <a:prstClr val="black">
                  <a:alpha val="40000"/>
                </a:prstClr>
              </a:outerShdw>
            </a:effectLst>
          </p:spPr>
        </p:pic>
        <p:pic>
          <p:nvPicPr>
            <p:cNvPr id="30" name="Picture 29" descr="Screen Shot 2013-10-27 at 9.39.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977" y="306114"/>
              <a:ext cx="1539939" cy="224592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23094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reen Shot 2013-10-28 at 11.02.5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9199" y="756041"/>
            <a:ext cx="4353185" cy="334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creen Shot 2013-10-28 at 10.39.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742" y="756041"/>
            <a:ext cx="4372415" cy="33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5410" y="212188"/>
            <a:ext cx="1237081" cy="523220"/>
          </a:xfrm>
          <a:prstGeom prst="rect">
            <a:avLst/>
          </a:prstGeom>
          <a:noFill/>
        </p:spPr>
        <p:txBody>
          <a:bodyPr wrap="square" rtlCol="0">
            <a:spAutoFit/>
          </a:bodyPr>
          <a:lstStyle/>
          <a:p>
            <a:r>
              <a:rPr lang="en-US" sz="2800" b="1" dirty="0" smtClean="0"/>
              <a:t>RTOG </a:t>
            </a:r>
            <a:endParaRPr lang="en-US" sz="2800" b="1" dirty="0"/>
          </a:p>
        </p:txBody>
      </p:sp>
      <p:sp>
        <p:nvSpPr>
          <p:cNvPr id="6" name="TextBox 5"/>
          <p:cNvSpPr txBox="1"/>
          <p:nvPr/>
        </p:nvSpPr>
        <p:spPr>
          <a:xfrm>
            <a:off x="5736553" y="179922"/>
            <a:ext cx="2025310" cy="523220"/>
          </a:xfrm>
          <a:prstGeom prst="rect">
            <a:avLst/>
          </a:prstGeom>
          <a:noFill/>
        </p:spPr>
        <p:txBody>
          <a:bodyPr wrap="square" rtlCol="0">
            <a:spAutoFit/>
          </a:bodyPr>
          <a:lstStyle/>
          <a:p>
            <a:r>
              <a:rPr lang="en-US" sz="2800" b="1" dirty="0" smtClean="0"/>
              <a:t>RTOG /TOG</a:t>
            </a:r>
            <a:endParaRPr lang="en-US" sz="2800" b="1" dirty="0"/>
          </a:p>
        </p:txBody>
      </p:sp>
      <p:sp>
        <p:nvSpPr>
          <p:cNvPr id="7" name="Content Placeholder 3"/>
          <p:cNvSpPr txBox="1">
            <a:spLocks/>
          </p:cNvSpPr>
          <p:nvPr/>
        </p:nvSpPr>
        <p:spPr>
          <a:xfrm>
            <a:off x="457200" y="4335690"/>
            <a:ext cx="8229600" cy="14094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smtClean="0">
                <a:solidFill>
                  <a:srgbClr val="2D2DB9"/>
                </a:solidFill>
              </a:rPr>
              <a:t>Reactivity analysis is important for the 3SAQS because it puts the impacts of O&amp;G VOC on O3 formation in context</a:t>
            </a:r>
          </a:p>
          <a:p>
            <a:pPr>
              <a:defRPr/>
            </a:pPr>
            <a:r>
              <a:rPr lang="en-US" sz="2400" dirty="0" smtClean="0">
                <a:solidFill>
                  <a:srgbClr val="2D2DB9"/>
                </a:solidFill>
              </a:rPr>
              <a:t>Lends to the goal of understanding and improving the inputs used for NEPA studies</a:t>
            </a:r>
          </a:p>
        </p:txBody>
      </p:sp>
    </p:spTree>
    <p:extLst>
      <p:ext uri="{BB962C8B-B14F-4D97-AF65-F5344CB8AC3E}">
        <p14:creationId xmlns:p14="http://schemas.microsoft.com/office/powerpoint/2010/main" val="2714569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p:txBody>
          <a:bodyPr>
            <a:normAutofit/>
          </a:bodyPr>
          <a:lstStyle/>
          <a:p>
            <a:r>
              <a:rPr lang="en-US" sz="3600" dirty="0" smtClean="0">
                <a:latin typeface="Arial" charset="0"/>
              </a:rPr>
              <a:t>3SAQS 2008 Base Modeling and MPE</a:t>
            </a:r>
            <a:endParaRPr lang="en-US" sz="3600" dirty="0">
              <a:latin typeface="Arial" charset="0"/>
            </a:endParaRPr>
          </a:p>
        </p:txBody>
      </p:sp>
      <p:sp>
        <p:nvSpPr>
          <p:cNvPr id="4" name="Content Placeholder 3"/>
          <p:cNvSpPr>
            <a:spLocks noGrp="1"/>
          </p:cNvSpPr>
          <p:nvPr>
            <p:ph idx="1"/>
          </p:nvPr>
        </p:nvSpPr>
        <p:spPr>
          <a:xfrm>
            <a:off x="457200" y="1219200"/>
            <a:ext cx="8229600" cy="4525963"/>
          </a:xfrm>
        </p:spPr>
        <p:txBody>
          <a:bodyPr/>
          <a:lstStyle/>
          <a:p>
            <a:pPr>
              <a:defRPr/>
            </a:pPr>
            <a:r>
              <a:rPr lang="en-US" dirty="0" smtClean="0">
                <a:solidFill>
                  <a:srgbClr val="2D2DB9"/>
                </a:solidFill>
              </a:rPr>
              <a:t>3SAQS 2008 emissions processing is done</a:t>
            </a:r>
            <a:endParaRPr lang="en-US" sz="2400" dirty="0" smtClean="0">
              <a:solidFill>
                <a:srgbClr val="2D2DB9"/>
              </a:solidFill>
            </a:endParaRPr>
          </a:p>
        </p:txBody>
      </p:sp>
      <p:grpSp>
        <p:nvGrpSpPr>
          <p:cNvPr id="8" name="Group 7"/>
          <p:cNvGrpSpPr/>
          <p:nvPr/>
        </p:nvGrpSpPr>
        <p:grpSpPr>
          <a:xfrm>
            <a:off x="1342753" y="1836929"/>
            <a:ext cx="6488597" cy="2837214"/>
            <a:chOff x="267910" y="1692869"/>
            <a:chExt cx="8151142" cy="4217934"/>
          </a:xfrm>
        </p:grpSpPr>
        <p:pic>
          <p:nvPicPr>
            <p:cNvPr id="2" name="Picture 1" descr="mobile.NO.timeSeries.smok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10" y="1701069"/>
              <a:ext cx="4209734" cy="4209734"/>
            </a:xfrm>
            <a:prstGeom prst="rect">
              <a:avLst/>
            </a:prstGeom>
          </p:spPr>
        </p:pic>
        <p:pic>
          <p:nvPicPr>
            <p:cNvPr id="6" name="Picture 5" descr="mobile.NOX.12km.mon07_2008.gif"/>
            <p:cNvPicPr>
              <a:picLocks noChangeAspect="1"/>
            </p:cNvPicPr>
            <p:nvPr/>
          </p:nvPicPr>
          <p:blipFill rotWithShape="1">
            <a:blip r:embed="rId3">
              <a:extLst>
                <a:ext uri="{28A0092B-C50C-407E-A947-70E740481C1C}">
                  <a14:useLocalDpi xmlns:a14="http://schemas.microsoft.com/office/drawing/2010/main" val="0"/>
                </a:ext>
              </a:extLst>
            </a:blip>
            <a:srcRect l="-94" t="20181" r="8207" b="7928"/>
            <a:stretch/>
          </p:blipFill>
          <p:spPr>
            <a:xfrm>
              <a:off x="4641262" y="2241935"/>
              <a:ext cx="3764736" cy="3344754"/>
            </a:xfrm>
            <a:prstGeom prst="rect">
              <a:avLst/>
            </a:prstGeom>
          </p:spPr>
        </p:pic>
        <p:sp>
          <p:nvSpPr>
            <p:cNvPr id="9" name="TextBox 8"/>
            <p:cNvSpPr txBox="1"/>
            <p:nvPr/>
          </p:nvSpPr>
          <p:spPr>
            <a:xfrm>
              <a:off x="4641262" y="1692869"/>
              <a:ext cx="3777790" cy="549066"/>
            </a:xfrm>
            <a:prstGeom prst="rect">
              <a:avLst/>
            </a:prstGeom>
            <a:noFill/>
          </p:spPr>
          <p:txBody>
            <a:bodyPr wrap="square" rtlCol="0">
              <a:spAutoFit/>
            </a:bodyPr>
            <a:lstStyle/>
            <a:p>
              <a:r>
                <a:rPr lang="en-US" dirty="0"/>
                <a:t> </a:t>
              </a:r>
              <a:r>
                <a:rPr lang="en-US" dirty="0" smtClean="0"/>
                <a:t>       July </a:t>
              </a:r>
              <a:r>
                <a:rPr lang="en-US" dirty="0" err="1" smtClean="0"/>
                <a:t>Onroad</a:t>
              </a:r>
              <a:r>
                <a:rPr lang="en-US" dirty="0" smtClean="0"/>
                <a:t> Mobile </a:t>
              </a:r>
              <a:r>
                <a:rPr lang="en-US" dirty="0" err="1" smtClean="0"/>
                <a:t>NOx</a:t>
              </a:r>
              <a:endParaRPr lang="en-US" dirty="0"/>
            </a:p>
          </p:txBody>
        </p:sp>
      </p:grpSp>
      <p:pic>
        <p:nvPicPr>
          <p:cNvPr id="10" name="Picture 9" descr="ptog.CH4.12km.mon07_2008.gif"/>
          <p:cNvPicPr>
            <a:picLocks noChangeAspect="1"/>
          </p:cNvPicPr>
          <p:nvPr/>
        </p:nvPicPr>
        <p:blipFill rotWithShape="1">
          <a:blip r:embed="rId4">
            <a:extLst>
              <a:ext uri="{28A0092B-C50C-407E-A947-70E740481C1C}">
                <a14:useLocalDpi xmlns:a14="http://schemas.microsoft.com/office/drawing/2010/main" val="0"/>
              </a:ext>
            </a:extLst>
          </a:blip>
          <a:srcRect t="20132" r="8953" b="7889"/>
          <a:stretch/>
        </p:blipFill>
        <p:spPr>
          <a:xfrm>
            <a:off x="4773298" y="4579889"/>
            <a:ext cx="2810617" cy="2241940"/>
          </a:xfrm>
          <a:prstGeom prst="rect">
            <a:avLst/>
          </a:prstGeom>
        </p:spPr>
      </p:pic>
      <p:pic>
        <p:nvPicPr>
          <p:cNvPr id="11" name="Picture 10" descr="arog.CH4.12km.mon07_2008.gif"/>
          <p:cNvPicPr>
            <a:picLocks noChangeAspect="1"/>
          </p:cNvPicPr>
          <p:nvPr/>
        </p:nvPicPr>
        <p:blipFill rotWithShape="1">
          <a:blip r:embed="rId5">
            <a:extLst>
              <a:ext uri="{28A0092B-C50C-407E-A947-70E740481C1C}">
                <a14:useLocalDpi xmlns:a14="http://schemas.microsoft.com/office/drawing/2010/main" val="0"/>
              </a:ext>
            </a:extLst>
          </a:blip>
          <a:srcRect t="20269" r="8179" b="8080"/>
          <a:stretch/>
        </p:blipFill>
        <p:spPr>
          <a:xfrm>
            <a:off x="1603223" y="4579888"/>
            <a:ext cx="2893464" cy="2278112"/>
          </a:xfrm>
          <a:prstGeom prst="rect">
            <a:avLst/>
          </a:prstGeom>
        </p:spPr>
      </p:pic>
      <p:sp>
        <p:nvSpPr>
          <p:cNvPr id="13" name="TextBox 12"/>
          <p:cNvSpPr txBox="1"/>
          <p:nvPr/>
        </p:nvSpPr>
        <p:spPr>
          <a:xfrm>
            <a:off x="7583915" y="5257767"/>
            <a:ext cx="1447169" cy="646331"/>
          </a:xfrm>
          <a:prstGeom prst="rect">
            <a:avLst/>
          </a:prstGeom>
          <a:noFill/>
        </p:spPr>
        <p:txBody>
          <a:bodyPr wrap="square" rtlCol="0">
            <a:spAutoFit/>
          </a:bodyPr>
          <a:lstStyle/>
          <a:p>
            <a:r>
              <a:rPr lang="en-US" dirty="0"/>
              <a:t> </a:t>
            </a:r>
            <a:r>
              <a:rPr lang="en-US" dirty="0" smtClean="0"/>
              <a:t> July Point</a:t>
            </a:r>
          </a:p>
          <a:p>
            <a:r>
              <a:rPr lang="en-US" dirty="0" smtClean="0"/>
              <a:t> O&amp;G CH4</a:t>
            </a:r>
            <a:endParaRPr lang="en-US" dirty="0"/>
          </a:p>
        </p:txBody>
      </p:sp>
      <p:sp>
        <p:nvSpPr>
          <p:cNvPr id="14" name="TextBox 13"/>
          <p:cNvSpPr txBox="1"/>
          <p:nvPr/>
        </p:nvSpPr>
        <p:spPr>
          <a:xfrm>
            <a:off x="156054" y="5257767"/>
            <a:ext cx="1447169" cy="646331"/>
          </a:xfrm>
          <a:prstGeom prst="rect">
            <a:avLst/>
          </a:prstGeom>
          <a:noFill/>
        </p:spPr>
        <p:txBody>
          <a:bodyPr wrap="square" rtlCol="0">
            <a:spAutoFit/>
          </a:bodyPr>
          <a:lstStyle/>
          <a:p>
            <a:r>
              <a:rPr lang="en-US" dirty="0"/>
              <a:t> </a:t>
            </a:r>
            <a:r>
              <a:rPr lang="en-US" dirty="0" smtClean="0"/>
              <a:t> July Area</a:t>
            </a:r>
          </a:p>
          <a:p>
            <a:r>
              <a:rPr lang="en-US" dirty="0" smtClean="0"/>
              <a:t> O&amp;G CH4</a:t>
            </a:r>
            <a:endParaRPr lang="en-US" dirty="0"/>
          </a:p>
        </p:txBody>
      </p:sp>
    </p:spTree>
    <p:extLst>
      <p:ext uri="{BB962C8B-B14F-4D97-AF65-F5344CB8AC3E}">
        <p14:creationId xmlns:p14="http://schemas.microsoft.com/office/powerpoint/2010/main" val="2950899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charset="0"/>
              </a:rPr>
              <a:t>3SAQS 2008 Base Modeling </a:t>
            </a:r>
            <a:r>
              <a:rPr lang="en-US" sz="3600" dirty="0" smtClean="0">
                <a:latin typeface="Arial" charset="0"/>
              </a:rPr>
              <a:t>Schedule</a:t>
            </a:r>
            <a:endParaRPr lang="en-US" sz="3600" dirty="0"/>
          </a:p>
        </p:txBody>
      </p:sp>
      <p:sp>
        <p:nvSpPr>
          <p:cNvPr id="3" name="Content Placeholder 2"/>
          <p:cNvSpPr>
            <a:spLocks noGrp="1"/>
          </p:cNvSpPr>
          <p:nvPr>
            <p:ph idx="1"/>
          </p:nvPr>
        </p:nvSpPr>
        <p:spPr>
          <a:xfrm>
            <a:off x="457200" y="1259102"/>
            <a:ext cx="8229600" cy="4867061"/>
          </a:xfrm>
        </p:spPr>
        <p:txBody>
          <a:bodyPr>
            <a:normAutofit fontScale="92500" lnSpcReduction="10000"/>
          </a:bodyPr>
          <a:lstStyle/>
          <a:p>
            <a:r>
              <a:rPr lang="en-US" dirty="0" smtClean="0">
                <a:solidFill>
                  <a:schemeClr val="accent2"/>
                </a:solidFill>
              </a:rPr>
              <a:t>Protocols</a:t>
            </a:r>
          </a:p>
          <a:p>
            <a:pPr lvl="1"/>
            <a:r>
              <a:rPr lang="en-US" dirty="0" smtClean="0">
                <a:solidFill>
                  <a:schemeClr val="accent2"/>
                </a:solidFill>
              </a:rPr>
              <a:t>Final meteorology modeling protocol adopted from </a:t>
            </a:r>
            <a:r>
              <a:rPr lang="en-US" dirty="0" err="1" smtClean="0">
                <a:solidFill>
                  <a:schemeClr val="accent2"/>
                </a:solidFill>
              </a:rPr>
              <a:t>WestJumpAQMS</a:t>
            </a:r>
            <a:endParaRPr lang="en-US" dirty="0" smtClean="0">
              <a:solidFill>
                <a:schemeClr val="accent2"/>
              </a:solidFill>
            </a:endParaRPr>
          </a:p>
          <a:p>
            <a:pPr lvl="1"/>
            <a:r>
              <a:rPr lang="en-US" dirty="0" smtClean="0">
                <a:solidFill>
                  <a:schemeClr val="accent2"/>
                </a:solidFill>
              </a:rPr>
              <a:t>Draft emissions modeling protocol ready for review</a:t>
            </a:r>
          </a:p>
          <a:p>
            <a:pPr lvl="1"/>
            <a:r>
              <a:rPr lang="en-US" dirty="0" smtClean="0">
                <a:solidFill>
                  <a:schemeClr val="accent2"/>
                </a:solidFill>
              </a:rPr>
              <a:t>Air quality modeling protocol in progress</a:t>
            </a:r>
          </a:p>
          <a:p>
            <a:r>
              <a:rPr lang="en-US" dirty="0" smtClean="0">
                <a:solidFill>
                  <a:schemeClr val="accent2"/>
                </a:solidFill>
              </a:rPr>
              <a:t>Starting 36 and 12-km </a:t>
            </a:r>
            <a:r>
              <a:rPr lang="en-US" dirty="0" err="1" smtClean="0">
                <a:solidFill>
                  <a:schemeClr val="accent2"/>
                </a:solidFill>
              </a:rPr>
              <a:t>CAMx</a:t>
            </a:r>
            <a:r>
              <a:rPr lang="en-US" dirty="0" smtClean="0">
                <a:solidFill>
                  <a:schemeClr val="accent2"/>
                </a:solidFill>
              </a:rPr>
              <a:t> runs now</a:t>
            </a:r>
          </a:p>
          <a:p>
            <a:r>
              <a:rPr lang="en-US" dirty="0" smtClean="0">
                <a:solidFill>
                  <a:schemeClr val="accent2"/>
                </a:solidFill>
              </a:rPr>
              <a:t>Target </a:t>
            </a:r>
            <a:r>
              <a:rPr lang="en-US" dirty="0" smtClean="0">
                <a:solidFill>
                  <a:srgbClr val="FF6600"/>
                </a:solidFill>
              </a:rPr>
              <a:t>end of November </a:t>
            </a:r>
            <a:r>
              <a:rPr lang="en-US" dirty="0" smtClean="0">
                <a:solidFill>
                  <a:schemeClr val="accent2"/>
                </a:solidFill>
              </a:rPr>
              <a:t>to finish runs and post initial evaluation plots for review</a:t>
            </a:r>
          </a:p>
          <a:p>
            <a:r>
              <a:rPr lang="en-US" dirty="0" smtClean="0">
                <a:solidFill>
                  <a:srgbClr val="FF6600"/>
                </a:solidFill>
              </a:rPr>
              <a:t>December 15 </a:t>
            </a:r>
            <a:r>
              <a:rPr lang="en-US" dirty="0" smtClean="0">
                <a:solidFill>
                  <a:schemeClr val="accent2"/>
                </a:solidFill>
              </a:rPr>
              <a:t>for draft model performance evaluation report</a:t>
            </a:r>
            <a:endParaRPr lang="en-US" dirty="0">
              <a:solidFill>
                <a:schemeClr val="accent2"/>
              </a:solidFill>
            </a:endParaRPr>
          </a:p>
        </p:txBody>
      </p:sp>
    </p:spTree>
    <p:extLst>
      <p:ext uri="{BB962C8B-B14F-4D97-AF65-F5344CB8AC3E}">
        <p14:creationId xmlns:p14="http://schemas.microsoft.com/office/powerpoint/2010/main" val="3472846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28" y="37738"/>
            <a:ext cx="5060716" cy="947646"/>
          </a:xfrm>
        </p:spPr>
        <p:txBody>
          <a:bodyPr>
            <a:normAutofit/>
          </a:bodyPr>
          <a:lstStyle/>
          <a:p>
            <a:r>
              <a:rPr lang="en-US" sz="3600" dirty="0" smtClean="0">
                <a:latin typeface="Arial" charset="0"/>
              </a:rPr>
              <a:t>3SAQS Study Region</a:t>
            </a:r>
            <a:endParaRPr lang="en-US" sz="3600" dirty="0"/>
          </a:p>
        </p:txBody>
      </p:sp>
      <p:pic>
        <p:nvPicPr>
          <p:cNvPr id="7" name="Picture 6" descr="Screen Shot 2013-10-30 at 9.57.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99" y="930641"/>
            <a:ext cx="5288017" cy="5612489"/>
          </a:xfrm>
          <a:prstGeom prst="rect">
            <a:avLst/>
          </a:prstGeom>
        </p:spPr>
      </p:pic>
      <p:sp>
        <p:nvSpPr>
          <p:cNvPr id="8" name="Rectangle 7"/>
          <p:cNvSpPr/>
          <p:nvPr/>
        </p:nvSpPr>
        <p:spPr>
          <a:xfrm>
            <a:off x="1664038" y="1850331"/>
            <a:ext cx="2014362" cy="33503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695" y="1193410"/>
            <a:ext cx="4762215" cy="423715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664038" y="2864888"/>
            <a:ext cx="2014362" cy="923330"/>
          </a:xfrm>
          <a:prstGeom prst="rect">
            <a:avLst/>
          </a:prstGeom>
          <a:noFill/>
        </p:spPr>
        <p:txBody>
          <a:bodyPr wrap="square" rtlCol="0">
            <a:spAutoFit/>
          </a:bodyPr>
          <a:lstStyle/>
          <a:p>
            <a:r>
              <a:rPr lang="en-US" dirty="0" smtClean="0">
                <a:solidFill>
                  <a:schemeClr val="accent1"/>
                </a:solidFill>
              </a:rPr>
              <a:t>Focused domain on the locations of the 3-state monitors</a:t>
            </a:r>
            <a:endParaRPr lang="en-US" dirty="0">
              <a:solidFill>
                <a:schemeClr val="accent1"/>
              </a:solidFill>
            </a:endParaRPr>
          </a:p>
        </p:txBody>
      </p:sp>
      <p:pic>
        <p:nvPicPr>
          <p:cNvPr id="11" name="Picture 10" descr="3 state study exhibit_ozone monitors_11x17_070912.jpg"/>
          <p:cNvPicPr>
            <a:picLocks noChangeAspect="1"/>
          </p:cNvPicPr>
          <p:nvPr/>
        </p:nvPicPr>
        <p:blipFill rotWithShape="1">
          <a:blip r:embed="rId3">
            <a:extLst>
              <a:ext uri="{28A0092B-C50C-407E-A947-70E740481C1C}">
                <a14:useLocalDpi xmlns:a14="http://schemas.microsoft.com/office/drawing/2010/main" val="0"/>
              </a:ext>
            </a:extLst>
          </a:blip>
          <a:srcRect l="3020" r="6683" b="3876"/>
          <a:stretch/>
        </p:blipFill>
        <p:spPr>
          <a:xfrm>
            <a:off x="5517916" y="635025"/>
            <a:ext cx="3477983" cy="5721977"/>
          </a:xfrm>
          <a:prstGeom prst="rect">
            <a:avLst/>
          </a:prstGeom>
        </p:spPr>
      </p:pic>
      <p:sp>
        <p:nvSpPr>
          <p:cNvPr id="12" name="TextBox 11"/>
          <p:cNvSpPr txBox="1"/>
          <p:nvPr/>
        </p:nvSpPr>
        <p:spPr>
          <a:xfrm>
            <a:off x="457200" y="5441511"/>
            <a:ext cx="4291467" cy="646331"/>
          </a:xfrm>
          <a:prstGeom prst="rect">
            <a:avLst/>
          </a:prstGeom>
          <a:noFill/>
        </p:spPr>
        <p:txBody>
          <a:bodyPr wrap="square" rtlCol="0">
            <a:spAutoFit/>
          </a:bodyPr>
          <a:lstStyle/>
          <a:p>
            <a:r>
              <a:rPr lang="en-US" dirty="0" smtClean="0">
                <a:solidFill>
                  <a:srgbClr val="800000"/>
                </a:solidFill>
              </a:rPr>
              <a:t>Expanded domain that brings in all three states in their entirety</a:t>
            </a:r>
            <a:endParaRPr lang="en-US" dirty="0">
              <a:solidFill>
                <a:srgbClr val="800000"/>
              </a:solidFill>
            </a:endParaRPr>
          </a:p>
        </p:txBody>
      </p:sp>
    </p:spTree>
    <p:extLst>
      <p:ext uri="{BB962C8B-B14F-4D97-AF65-F5344CB8AC3E}">
        <p14:creationId xmlns:p14="http://schemas.microsoft.com/office/powerpoint/2010/main" val="285552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1143000"/>
          </a:xfrm>
        </p:spPr>
        <p:txBody>
          <a:bodyPr>
            <a:noAutofit/>
          </a:bodyPr>
          <a:lstStyle/>
          <a:p>
            <a:r>
              <a:rPr lang="en-US" sz="3600" b="1" dirty="0" smtClean="0"/>
              <a:t>CARMMS Domain Evaluation</a:t>
            </a:r>
            <a:endParaRPr lang="en-US" sz="3600" b="1" dirty="0"/>
          </a:p>
        </p:txBody>
      </p:sp>
      <p:sp>
        <p:nvSpPr>
          <p:cNvPr id="3" name="Content Placeholder 2"/>
          <p:cNvSpPr>
            <a:spLocks noGrp="1"/>
          </p:cNvSpPr>
          <p:nvPr>
            <p:ph sz="half" idx="1"/>
          </p:nvPr>
        </p:nvSpPr>
        <p:spPr>
          <a:xfrm>
            <a:off x="457200" y="1600200"/>
            <a:ext cx="3505200" cy="4525963"/>
          </a:xfrm>
        </p:spPr>
        <p:txBody>
          <a:bodyPr/>
          <a:lstStyle/>
          <a:p>
            <a:r>
              <a:rPr lang="en-US" dirty="0" err="1" smtClean="0">
                <a:solidFill>
                  <a:srgbClr val="3333CC"/>
                </a:solidFill>
              </a:rPr>
              <a:t>WestJumpAQMS</a:t>
            </a:r>
            <a:r>
              <a:rPr lang="en-US" dirty="0" smtClean="0">
                <a:solidFill>
                  <a:srgbClr val="3333CC"/>
                </a:solidFill>
              </a:rPr>
              <a:t> did separate model performance evaluation for BLM Colorado Air Resource Management Modeling Study (CARMMS) 4 km domain</a:t>
            </a:r>
            <a:endParaRPr lang="en-US" dirty="0">
              <a:solidFill>
                <a:srgbClr val="3333CC"/>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62" t="5995" r="10071" b="9641"/>
          <a:stretch/>
        </p:blipFill>
        <p:spPr bwMode="auto">
          <a:xfrm>
            <a:off x="4114800" y="89481"/>
            <a:ext cx="4840489" cy="669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408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3SAQS Working Group Questions</a:t>
            </a:r>
            <a:endParaRPr lang="en-US" dirty="0"/>
          </a:p>
        </p:txBody>
      </p:sp>
      <p:sp>
        <p:nvSpPr>
          <p:cNvPr id="3" name="Content Placeholder 2"/>
          <p:cNvSpPr>
            <a:spLocks noGrp="1"/>
          </p:cNvSpPr>
          <p:nvPr>
            <p:ph idx="1"/>
          </p:nvPr>
        </p:nvSpPr>
        <p:spPr>
          <a:xfrm>
            <a:off x="457200" y="1271739"/>
            <a:ext cx="8229600" cy="4826694"/>
          </a:xfrm>
        </p:spPr>
        <p:txBody>
          <a:bodyPr>
            <a:normAutofit lnSpcReduction="10000"/>
          </a:bodyPr>
          <a:lstStyle/>
          <a:p>
            <a:r>
              <a:rPr lang="en-US" dirty="0" smtClean="0">
                <a:solidFill>
                  <a:srgbClr val="3333CC"/>
                </a:solidFill>
              </a:rPr>
              <a:t>Strengths/weaknesses in </a:t>
            </a:r>
            <a:r>
              <a:rPr lang="en-US" dirty="0" err="1" smtClean="0">
                <a:solidFill>
                  <a:srgbClr val="3333CC"/>
                </a:solidFill>
              </a:rPr>
              <a:t>WestJumpAQMS</a:t>
            </a:r>
            <a:r>
              <a:rPr lang="en-US" dirty="0" smtClean="0">
                <a:solidFill>
                  <a:srgbClr val="3333CC"/>
                </a:solidFill>
              </a:rPr>
              <a:t> modeling; what should the foci be for improving the 3SAQS 2011 modeling?</a:t>
            </a:r>
          </a:p>
          <a:p>
            <a:r>
              <a:rPr lang="en-US" dirty="0" smtClean="0">
                <a:solidFill>
                  <a:srgbClr val="3333CC"/>
                </a:solidFill>
              </a:rPr>
              <a:t>What are the outstanding emissions issues in the region?</a:t>
            </a:r>
          </a:p>
          <a:p>
            <a:r>
              <a:rPr lang="en-US" dirty="0" smtClean="0">
                <a:solidFill>
                  <a:srgbClr val="3333CC"/>
                </a:solidFill>
              </a:rPr>
              <a:t>Beyond base case modeling, what types of modeling runs are needed to support the 3SAQS stakeholders</a:t>
            </a:r>
          </a:p>
          <a:p>
            <a:r>
              <a:rPr lang="en-US" dirty="0" smtClean="0">
                <a:solidFill>
                  <a:srgbClr val="3333CC"/>
                </a:solidFill>
              </a:rPr>
              <a:t>What data/analysis products are needed from the stakeholders?</a:t>
            </a:r>
            <a:endParaRPr lang="en-US" dirty="0">
              <a:solidFill>
                <a:srgbClr val="3333CC"/>
              </a:solidFill>
            </a:endParaRPr>
          </a:p>
        </p:txBody>
      </p:sp>
    </p:spTree>
    <p:extLst>
      <p:ext uri="{BB962C8B-B14F-4D97-AF65-F5344CB8AC3E}">
        <p14:creationId xmlns:p14="http://schemas.microsoft.com/office/powerpoint/2010/main" val="3280273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3SAQS Working Groups</a:t>
            </a:r>
            <a:endParaRPr lang="en-US" dirty="0"/>
          </a:p>
        </p:txBody>
      </p:sp>
      <p:sp>
        <p:nvSpPr>
          <p:cNvPr id="3" name="Content Placeholder 2"/>
          <p:cNvSpPr>
            <a:spLocks noGrp="1"/>
          </p:cNvSpPr>
          <p:nvPr>
            <p:ph idx="1"/>
          </p:nvPr>
        </p:nvSpPr>
        <p:spPr>
          <a:xfrm>
            <a:off x="457200" y="1271739"/>
            <a:ext cx="8229600" cy="4826694"/>
          </a:xfrm>
        </p:spPr>
        <p:txBody>
          <a:bodyPr>
            <a:normAutofit lnSpcReduction="10000"/>
          </a:bodyPr>
          <a:lstStyle/>
          <a:p>
            <a:r>
              <a:rPr lang="en-US" dirty="0" smtClean="0">
                <a:solidFill>
                  <a:srgbClr val="3333CC"/>
                </a:solidFill>
              </a:rPr>
              <a:t>Emissions data and modeling</a:t>
            </a:r>
          </a:p>
          <a:p>
            <a:r>
              <a:rPr lang="en-US" dirty="0" smtClean="0">
                <a:solidFill>
                  <a:srgbClr val="3333CC"/>
                </a:solidFill>
              </a:rPr>
              <a:t>Winter ozone</a:t>
            </a:r>
          </a:p>
          <a:p>
            <a:r>
              <a:rPr lang="en-US" dirty="0" smtClean="0">
                <a:solidFill>
                  <a:srgbClr val="3333CC"/>
                </a:solidFill>
              </a:rPr>
              <a:t>Regional meteorology improvements</a:t>
            </a:r>
          </a:p>
          <a:p>
            <a:r>
              <a:rPr lang="en-US" dirty="0" smtClean="0">
                <a:solidFill>
                  <a:srgbClr val="3333CC"/>
                </a:solidFill>
              </a:rPr>
              <a:t>Air quality modeling and evaluation</a:t>
            </a:r>
          </a:p>
          <a:p>
            <a:r>
              <a:rPr lang="en-US" dirty="0" smtClean="0">
                <a:solidFill>
                  <a:srgbClr val="3333CC"/>
                </a:solidFill>
              </a:rPr>
              <a:t>Background air quality and boundary conditions for 2011</a:t>
            </a:r>
          </a:p>
          <a:p>
            <a:r>
              <a:rPr lang="en-US" dirty="0" smtClean="0">
                <a:solidFill>
                  <a:srgbClr val="3333CC"/>
                </a:solidFill>
              </a:rPr>
              <a:t>Air quality impacts of oil and gas</a:t>
            </a:r>
          </a:p>
          <a:p>
            <a:r>
              <a:rPr lang="en-US" dirty="0" smtClean="0">
                <a:solidFill>
                  <a:srgbClr val="3333CC"/>
                </a:solidFill>
              </a:rPr>
              <a:t>Identifying and quantifying sources of uncertainty in the model inputs/outputs</a:t>
            </a:r>
            <a:endParaRPr lang="en-US" dirty="0">
              <a:solidFill>
                <a:srgbClr val="3333CC"/>
              </a:solidFill>
            </a:endParaRPr>
          </a:p>
        </p:txBody>
      </p:sp>
    </p:spTree>
    <p:extLst>
      <p:ext uri="{BB962C8B-B14F-4D97-AF65-F5344CB8AC3E}">
        <p14:creationId xmlns:p14="http://schemas.microsoft.com/office/powerpoint/2010/main" val="1573581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3SAQS Working Groups</a:t>
            </a:r>
            <a:endParaRPr lang="en-US" dirty="0"/>
          </a:p>
        </p:txBody>
      </p:sp>
      <p:sp>
        <p:nvSpPr>
          <p:cNvPr id="3" name="Content Placeholder 2"/>
          <p:cNvSpPr>
            <a:spLocks noGrp="1"/>
          </p:cNvSpPr>
          <p:nvPr>
            <p:ph idx="1"/>
          </p:nvPr>
        </p:nvSpPr>
        <p:spPr>
          <a:xfrm>
            <a:off x="457200" y="1271739"/>
            <a:ext cx="8229600" cy="4826694"/>
          </a:xfrm>
        </p:spPr>
        <p:txBody>
          <a:bodyPr>
            <a:normAutofit lnSpcReduction="10000"/>
          </a:bodyPr>
          <a:lstStyle/>
          <a:p>
            <a:r>
              <a:rPr lang="en-US" dirty="0" smtClean="0">
                <a:solidFill>
                  <a:srgbClr val="3333CC"/>
                </a:solidFill>
              </a:rPr>
              <a:t>Emissions data and modeling</a:t>
            </a:r>
          </a:p>
          <a:p>
            <a:r>
              <a:rPr lang="en-US" dirty="0" smtClean="0">
                <a:solidFill>
                  <a:srgbClr val="3333CC"/>
                </a:solidFill>
              </a:rPr>
              <a:t>Winter ozone</a:t>
            </a:r>
          </a:p>
          <a:p>
            <a:r>
              <a:rPr lang="en-US" dirty="0" smtClean="0">
                <a:solidFill>
                  <a:srgbClr val="3333CC"/>
                </a:solidFill>
              </a:rPr>
              <a:t>Regional meteorology improvements</a:t>
            </a:r>
          </a:p>
          <a:p>
            <a:r>
              <a:rPr lang="en-US" dirty="0" smtClean="0">
                <a:solidFill>
                  <a:srgbClr val="3333CC"/>
                </a:solidFill>
              </a:rPr>
              <a:t>Air quality modeling and evaluation</a:t>
            </a:r>
          </a:p>
          <a:p>
            <a:r>
              <a:rPr lang="en-US" dirty="0" smtClean="0">
                <a:solidFill>
                  <a:srgbClr val="3333CC"/>
                </a:solidFill>
              </a:rPr>
              <a:t>Background air quality and boundary conditions for 2011</a:t>
            </a:r>
          </a:p>
          <a:p>
            <a:r>
              <a:rPr lang="en-US" dirty="0" smtClean="0">
                <a:solidFill>
                  <a:srgbClr val="3333CC"/>
                </a:solidFill>
              </a:rPr>
              <a:t>Air quality impacts of oil and gas</a:t>
            </a:r>
          </a:p>
          <a:p>
            <a:r>
              <a:rPr lang="en-US" dirty="0" smtClean="0">
                <a:solidFill>
                  <a:srgbClr val="3333CC"/>
                </a:solidFill>
              </a:rPr>
              <a:t>Identifying and quantifying sources of uncertainty in the model inputs/outputs</a:t>
            </a:r>
            <a:endParaRPr lang="en-US" dirty="0">
              <a:solidFill>
                <a:srgbClr val="3333CC"/>
              </a:solidFill>
            </a:endParaRPr>
          </a:p>
        </p:txBody>
      </p:sp>
    </p:spTree>
    <p:extLst>
      <p:ext uri="{BB962C8B-B14F-4D97-AF65-F5344CB8AC3E}">
        <p14:creationId xmlns:p14="http://schemas.microsoft.com/office/powerpoint/2010/main" val="1050665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3400" y="391533"/>
            <a:ext cx="5765800" cy="1765301"/>
          </a:xfrm>
          <a:prstGeom prst="rect">
            <a:avLst/>
          </a:prstGeom>
          <a:solidFill>
            <a:schemeClr val="bg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25460" y="279639"/>
            <a:ext cx="6595990" cy="1966095"/>
          </a:xfrm>
        </p:spPr>
        <p:txBody>
          <a:bodyPr>
            <a:noAutofit/>
          </a:bodyPr>
          <a:lstStyle/>
          <a:p>
            <a:r>
              <a:rPr lang="en-US" sz="2800" dirty="0" smtClean="0">
                <a:solidFill>
                  <a:schemeClr val="accent2"/>
                </a:solidFill>
              </a:rPr>
              <a:t>Three-State Air Quality Study (3SAQS)</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Three-State Data Warehouse (3SDW)</a:t>
            </a:r>
            <a:endParaRPr lang="en-US" sz="2800" dirty="0">
              <a:solidFill>
                <a:schemeClr val="accent2"/>
              </a:solidFill>
            </a:endParaRPr>
          </a:p>
        </p:txBody>
      </p:sp>
      <p:pic>
        <p:nvPicPr>
          <p:cNvPr id="3" name="Picture 2" descr="colorado-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61" y="858776"/>
            <a:ext cx="1380227" cy="914400"/>
          </a:xfrm>
          <a:prstGeom prst="rect">
            <a:avLst/>
          </a:prstGeom>
        </p:spPr>
      </p:pic>
      <p:pic>
        <p:nvPicPr>
          <p:cNvPr id="4" name="Picture 3" descr="Utah Fla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800" y="858776"/>
            <a:ext cx="1371600" cy="914400"/>
          </a:xfrm>
          <a:prstGeom prst="rect">
            <a:avLst/>
          </a:prstGeom>
        </p:spPr>
      </p:pic>
      <p:pic>
        <p:nvPicPr>
          <p:cNvPr id="5" name="Picture 4" descr="nunst08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744" y="858776"/>
            <a:ext cx="1307306" cy="914400"/>
          </a:xfrm>
          <a:prstGeom prst="rect">
            <a:avLst/>
          </a:prstGeom>
        </p:spPr>
      </p:pic>
      <p:sp>
        <p:nvSpPr>
          <p:cNvPr id="9" name="TextBox 8"/>
          <p:cNvSpPr txBox="1"/>
          <p:nvPr/>
        </p:nvSpPr>
        <p:spPr>
          <a:xfrm>
            <a:off x="336928" y="2769908"/>
            <a:ext cx="8526840" cy="2677656"/>
          </a:xfrm>
          <a:prstGeom prst="rect">
            <a:avLst/>
          </a:prstGeom>
          <a:noFill/>
        </p:spPr>
        <p:txBody>
          <a:bodyPr wrap="square" rtlCol="0">
            <a:spAutoFit/>
          </a:bodyPr>
          <a:lstStyle/>
          <a:p>
            <a:pPr algn="ctr"/>
            <a:r>
              <a:rPr lang="en-US" sz="4000" dirty="0" smtClean="0"/>
              <a:t>3SAQS</a:t>
            </a:r>
            <a:r>
              <a:rPr lang="en-US" sz="4000" dirty="0"/>
              <a:t> </a:t>
            </a:r>
            <a:r>
              <a:rPr lang="en-US" sz="4000" dirty="0" smtClean="0"/>
              <a:t>Emissions Projections</a:t>
            </a:r>
          </a:p>
          <a:p>
            <a:pPr algn="ctr"/>
            <a:r>
              <a:rPr lang="en-US" sz="4000" dirty="0"/>
              <a:t>f</a:t>
            </a:r>
            <a:r>
              <a:rPr lang="en-US" sz="4000" dirty="0" smtClean="0"/>
              <a:t>or 2008-based Air Quality Modeling</a:t>
            </a:r>
          </a:p>
          <a:p>
            <a:pPr algn="ctr"/>
            <a:endParaRPr lang="en-US" sz="4000" dirty="0"/>
          </a:p>
          <a:p>
            <a:pPr algn="ctr"/>
            <a:r>
              <a:rPr lang="en-US" sz="2400" dirty="0" smtClean="0">
                <a:solidFill>
                  <a:srgbClr val="3333CC"/>
                </a:solidFill>
              </a:rPr>
              <a:t>Zac Adelman, UNC-IE</a:t>
            </a:r>
          </a:p>
          <a:p>
            <a:pPr algn="ctr"/>
            <a:r>
              <a:rPr lang="en-US" sz="2400" dirty="0" smtClean="0">
                <a:solidFill>
                  <a:srgbClr val="3333CC"/>
                </a:solidFill>
              </a:rPr>
              <a:t>Ralph Morris, </a:t>
            </a:r>
            <a:r>
              <a:rPr lang="en-US" sz="2400" dirty="0" err="1" smtClean="0">
                <a:solidFill>
                  <a:srgbClr val="3333CC"/>
                </a:solidFill>
              </a:rPr>
              <a:t>Amnon</a:t>
            </a:r>
            <a:r>
              <a:rPr lang="en-US" sz="2400" dirty="0">
                <a:solidFill>
                  <a:srgbClr val="3333CC"/>
                </a:solidFill>
              </a:rPr>
              <a:t> </a:t>
            </a:r>
            <a:r>
              <a:rPr lang="en-US" sz="2400" dirty="0" smtClean="0">
                <a:solidFill>
                  <a:srgbClr val="3333CC"/>
                </a:solidFill>
              </a:rPr>
              <a:t>Bar-</a:t>
            </a:r>
            <a:r>
              <a:rPr lang="en-US" sz="2400" dirty="0" err="1" smtClean="0">
                <a:solidFill>
                  <a:srgbClr val="3333CC"/>
                </a:solidFill>
              </a:rPr>
              <a:t>Ilan</a:t>
            </a:r>
            <a:r>
              <a:rPr lang="en-US" sz="2400" dirty="0" smtClean="0">
                <a:solidFill>
                  <a:srgbClr val="3333CC"/>
                </a:solidFill>
              </a:rPr>
              <a:t>, John Grant, </a:t>
            </a:r>
            <a:r>
              <a:rPr lang="en-US" sz="2400" dirty="0" smtClean="0">
                <a:solidFill>
                  <a:srgbClr val="3333CC"/>
                </a:solidFill>
              </a:rPr>
              <a:t>ENVIRON</a:t>
            </a:r>
            <a:endParaRPr lang="en-US" sz="2400" dirty="0" smtClean="0">
              <a:solidFill>
                <a:srgbClr val="3333CC"/>
              </a:solidFill>
            </a:endParaRPr>
          </a:p>
        </p:txBody>
      </p:sp>
    </p:spTree>
    <p:extLst>
      <p:ext uri="{BB962C8B-B14F-4D97-AF65-F5344CB8AC3E}">
        <p14:creationId xmlns:p14="http://schemas.microsoft.com/office/powerpoint/2010/main" val="4280214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2008 Emissions Modeling Platform</a:t>
            </a:r>
            <a:endParaRPr lang="en-US" sz="3600" dirty="0"/>
          </a:p>
        </p:txBody>
      </p:sp>
      <p:sp>
        <p:nvSpPr>
          <p:cNvPr id="3" name="Subtitle 2"/>
          <p:cNvSpPr>
            <a:spLocks noGrp="1"/>
          </p:cNvSpPr>
          <p:nvPr>
            <p:ph idx="1"/>
          </p:nvPr>
        </p:nvSpPr>
        <p:spPr>
          <a:xfrm>
            <a:off x="609600" y="1536700"/>
            <a:ext cx="8356600" cy="4483100"/>
          </a:xfrm>
        </p:spPr>
        <p:txBody>
          <a:bodyPr>
            <a:normAutofit/>
          </a:bodyPr>
          <a:lstStyle/>
          <a:p>
            <a:r>
              <a:rPr lang="en-US" sz="2400" dirty="0" smtClean="0">
                <a:solidFill>
                  <a:schemeClr val="accent6"/>
                </a:solidFill>
              </a:rPr>
              <a:t>2008 inventory and ancillary emissions data</a:t>
            </a:r>
          </a:p>
          <a:p>
            <a:pPr lvl="1"/>
            <a:r>
              <a:rPr lang="en-US" sz="2000" dirty="0" smtClean="0">
                <a:solidFill>
                  <a:schemeClr val="accent6"/>
                </a:solidFill>
              </a:rPr>
              <a:t>Derived from the final </a:t>
            </a:r>
            <a:r>
              <a:rPr lang="en-US" sz="2000" dirty="0" err="1" smtClean="0">
                <a:solidFill>
                  <a:schemeClr val="accent6"/>
                </a:solidFill>
              </a:rPr>
              <a:t>WestJumpAQMS</a:t>
            </a:r>
            <a:r>
              <a:rPr lang="en-US" sz="2000" dirty="0" smtClean="0">
                <a:solidFill>
                  <a:schemeClr val="accent6"/>
                </a:solidFill>
              </a:rPr>
              <a:t> 2008 emissions data</a:t>
            </a:r>
          </a:p>
          <a:p>
            <a:pPr lvl="1"/>
            <a:r>
              <a:rPr lang="en-US" sz="2000" dirty="0" smtClean="0">
                <a:solidFill>
                  <a:schemeClr val="accent6"/>
                </a:solidFill>
              </a:rPr>
              <a:t>NEI2008v2 for all non-O&amp;G anthropogenic emissions</a:t>
            </a:r>
          </a:p>
          <a:p>
            <a:pPr lvl="1"/>
            <a:r>
              <a:rPr lang="en-US" sz="2000" dirty="0" smtClean="0">
                <a:solidFill>
                  <a:schemeClr val="accent6"/>
                </a:solidFill>
              </a:rPr>
              <a:t>MOVESv2010a monthly 2008 typical weekday/weekend </a:t>
            </a:r>
          </a:p>
          <a:p>
            <a:pPr lvl="1"/>
            <a:r>
              <a:rPr lang="en-US" sz="2000" dirty="0" smtClean="0">
                <a:solidFill>
                  <a:schemeClr val="accent6"/>
                </a:solidFill>
              </a:rPr>
              <a:t>WRAP 2006 Phase III O&amp;G inventory projected to 2008</a:t>
            </a:r>
            <a:endParaRPr lang="en-US" sz="2000" dirty="0">
              <a:solidFill>
                <a:schemeClr val="accent6"/>
              </a:solidFill>
            </a:endParaRPr>
          </a:p>
          <a:p>
            <a:pPr lvl="1"/>
            <a:r>
              <a:rPr lang="en-US" sz="2000" dirty="0" smtClean="0">
                <a:solidFill>
                  <a:schemeClr val="accent6"/>
                </a:solidFill>
              </a:rPr>
              <a:t>2008 Permian Basin inventory</a:t>
            </a:r>
          </a:p>
          <a:p>
            <a:pPr lvl="1"/>
            <a:r>
              <a:rPr lang="en-US" sz="2000" dirty="0" smtClean="0">
                <a:solidFill>
                  <a:schemeClr val="accent6"/>
                </a:solidFill>
              </a:rPr>
              <a:t>DEASCO3 point-source fires</a:t>
            </a:r>
          </a:p>
          <a:p>
            <a:pPr lvl="1"/>
            <a:r>
              <a:rPr lang="en-US" sz="2000" dirty="0" smtClean="0">
                <a:solidFill>
                  <a:schemeClr val="accent6"/>
                </a:solidFill>
              </a:rPr>
              <a:t>MEGAN version 2.10 </a:t>
            </a:r>
            <a:r>
              <a:rPr lang="en-US" sz="2000" dirty="0" err="1" smtClean="0">
                <a:solidFill>
                  <a:schemeClr val="accent6"/>
                </a:solidFill>
              </a:rPr>
              <a:t>biogenics</a:t>
            </a:r>
            <a:endParaRPr lang="en-US" sz="2000" dirty="0" smtClean="0">
              <a:solidFill>
                <a:schemeClr val="accent6"/>
              </a:solidFill>
            </a:endParaRPr>
          </a:p>
          <a:p>
            <a:pPr lvl="1"/>
            <a:r>
              <a:rPr lang="en-US" sz="2000" dirty="0" smtClean="0">
                <a:solidFill>
                  <a:schemeClr val="accent6"/>
                </a:solidFill>
              </a:rPr>
              <a:t>WRAP </a:t>
            </a:r>
            <a:r>
              <a:rPr lang="en-US" sz="2000" dirty="0">
                <a:solidFill>
                  <a:schemeClr val="accent6"/>
                </a:solidFill>
              </a:rPr>
              <a:t>W</a:t>
            </a:r>
            <a:r>
              <a:rPr lang="en-US" sz="2000" dirty="0" smtClean="0">
                <a:solidFill>
                  <a:schemeClr val="accent6"/>
                </a:solidFill>
              </a:rPr>
              <a:t>indblown Dust Model</a:t>
            </a:r>
          </a:p>
          <a:p>
            <a:pPr lvl="1"/>
            <a:r>
              <a:rPr lang="en-US" sz="2000" dirty="0" smtClean="0">
                <a:solidFill>
                  <a:schemeClr val="accent6"/>
                </a:solidFill>
              </a:rPr>
              <a:t>Targeted improvements to spatial surrogates, temporal profiles, and VOC speciation for major sources in the 3-state study area</a:t>
            </a:r>
            <a:endParaRPr lang="en-US" sz="1400" dirty="0">
              <a:solidFill>
                <a:schemeClr val="accent6"/>
              </a:solidFill>
            </a:endParaRPr>
          </a:p>
        </p:txBody>
      </p:sp>
    </p:spTree>
    <p:extLst>
      <p:ext uri="{BB962C8B-B14F-4D97-AF65-F5344CB8AC3E}">
        <p14:creationId xmlns:p14="http://schemas.microsoft.com/office/powerpoint/2010/main" val="37710462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Non-O&amp;G 2020 Emissions Projections</a:t>
            </a:r>
            <a:endParaRPr lang="en-US" sz="3600" dirty="0"/>
          </a:p>
        </p:txBody>
      </p:sp>
      <p:sp>
        <p:nvSpPr>
          <p:cNvPr id="3" name="Subtitle 2"/>
          <p:cNvSpPr>
            <a:spLocks noGrp="1"/>
          </p:cNvSpPr>
          <p:nvPr>
            <p:ph idx="1"/>
          </p:nvPr>
        </p:nvSpPr>
        <p:spPr>
          <a:xfrm>
            <a:off x="609600" y="1536700"/>
            <a:ext cx="8356600" cy="4483100"/>
          </a:xfrm>
        </p:spPr>
        <p:txBody>
          <a:bodyPr>
            <a:normAutofit/>
          </a:bodyPr>
          <a:lstStyle/>
          <a:p>
            <a:r>
              <a:rPr lang="en-US" sz="2400" dirty="0" smtClean="0">
                <a:solidFill>
                  <a:schemeClr val="accent6"/>
                </a:solidFill>
              </a:rPr>
              <a:t>3SAQS 2008 </a:t>
            </a:r>
            <a:r>
              <a:rPr lang="en-US" sz="2400" dirty="0" smtClean="0">
                <a:solidFill>
                  <a:schemeClr val="accent6"/>
                </a:solidFill>
                <a:sym typeface="Wingdings"/>
              </a:rPr>
              <a:t> 2020 projection approach</a:t>
            </a:r>
            <a:endParaRPr lang="en-US" sz="2400" dirty="0" smtClean="0">
              <a:solidFill>
                <a:schemeClr val="accent6"/>
              </a:solidFill>
            </a:endParaRPr>
          </a:p>
          <a:p>
            <a:r>
              <a:rPr lang="en-US" sz="2400" dirty="0" smtClean="0">
                <a:solidFill>
                  <a:schemeClr val="accent6"/>
                </a:solidFill>
              </a:rPr>
              <a:t>EPA NEI2007v5 modeling platform for anthropogenic sources</a:t>
            </a:r>
          </a:p>
          <a:p>
            <a:pPr lvl="1"/>
            <a:r>
              <a:rPr lang="en-US" sz="2000" dirty="0" smtClean="0">
                <a:solidFill>
                  <a:schemeClr val="accent6"/>
                </a:solidFill>
              </a:rPr>
              <a:t>Case 2020re_v5_07c</a:t>
            </a:r>
          </a:p>
          <a:p>
            <a:pPr lvl="1"/>
            <a:r>
              <a:rPr lang="en-US" sz="2000" dirty="0" smtClean="0">
                <a:solidFill>
                  <a:schemeClr val="accent6"/>
                </a:solidFill>
              </a:rPr>
              <a:t>Supported the 2012 PM NAAQS RIA</a:t>
            </a:r>
          </a:p>
          <a:p>
            <a:pPr lvl="1"/>
            <a:r>
              <a:rPr lang="en-US" sz="2000" dirty="0" smtClean="0">
                <a:solidFill>
                  <a:schemeClr val="accent6"/>
                </a:solidFill>
              </a:rPr>
              <a:t>Represents 2020 emissions with all Federal and State controls promulgated or under reconsideration as of July 2012</a:t>
            </a:r>
          </a:p>
          <a:p>
            <a:pPr lvl="1"/>
            <a:r>
              <a:rPr lang="en-US" sz="2000" dirty="0" smtClean="0">
                <a:solidFill>
                  <a:schemeClr val="accent6"/>
                </a:solidFill>
              </a:rPr>
              <a:t>Projection methodologies vary by sector*</a:t>
            </a:r>
          </a:p>
          <a:p>
            <a:r>
              <a:rPr lang="en-US" sz="2400" dirty="0" smtClean="0">
                <a:solidFill>
                  <a:schemeClr val="accent6"/>
                </a:solidFill>
              </a:rPr>
              <a:t>Natural emissions will be held constant at 2008 levels</a:t>
            </a:r>
          </a:p>
          <a:p>
            <a:pPr lvl="1"/>
            <a:r>
              <a:rPr lang="en-US" sz="2000" dirty="0" smtClean="0">
                <a:solidFill>
                  <a:schemeClr val="accent6"/>
                </a:solidFill>
              </a:rPr>
              <a:t>Fires, biogenic, </a:t>
            </a:r>
            <a:r>
              <a:rPr lang="en-US" sz="2000" dirty="0" err="1" smtClean="0">
                <a:solidFill>
                  <a:schemeClr val="accent6"/>
                </a:solidFill>
              </a:rPr>
              <a:t>seasalt</a:t>
            </a:r>
            <a:r>
              <a:rPr lang="en-US" sz="2000" dirty="0" smtClean="0">
                <a:solidFill>
                  <a:schemeClr val="accent6"/>
                </a:solidFill>
              </a:rPr>
              <a:t>, lightning </a:t>
            </a:r>
            <a:r>
              <a:rPr lang="en-US" sz="2000" dirty="0" err="1" smtClean="0">
                <a:solidFill>
                  <a:schemeClr val="accent6"/>
                </a:solidFill>
              </a:rPr>
              <a:t>NOx</a:t>
            </a:r>
            <a:endParaRPr lang="en-US" sz="2000" dirty="0" smtClean="0">
              <a:solidFill>
                <a:schemeClr val="accent6"/>
              </a:solidFill>
            </a:endParaRPr>
          </a:p>
          <a:p>
            <a:pPr marL="457200" lvl="1" indent="0">
              <a:buNone/>
            </a:pPr>
            <a:endParaRPr lang="en-US" sz="2000" dirty="0">
              <a:solidFill>
                <a:schemeClr val="accent6"/>
              </a:solidFill>
              <a:hlinkClick r:id="rId2"/>
            </a:endParaRPr>
          </a:p>
          <a:p>
            <a:pPr marL="57150" indent="0">
              <a:buNone/>
            </a:pPr>
            <a:r>
              <a:rPr lang="en-US" sz="1600" dirty="0" smtClean="0">
                <a:solidFill>
                  <a:schemeClr val="accent6"/>
                </a:solidFill>
              </a:rPr>
              <a:t>*</a:t>
            </a:r>
            <a:r>
              <a:rPr lang="en-US" sz="1600" dirty="0" smtClean="0">
                <a:solidFill>
                  <a:schemeClr val="accent6"/>
                </a:solidFill>
                <a:hlinkClick r:id="rId2"/>
              </a:rPr>
              <a:t>http://epa.gov/ttn/chief/emch/2007v5/2007v5_2020base_EmisMod_TSD_13dec2012.pdf</a:t>
            </a:r>
            <a:endParaRPr lang="en-US" sz="1600" dirty="0">
              <a:solidFill>
                <a:schemeClr val="accent6"/>
              </a:solidFill>
            </a:endParaRPr>
          </a:p>
        </p:txBody>
      </p:sp>
    </p:spTree>
    <p:extLst>
      <p:ext uri="{BB962C8B-B14F-4D97-AF65-F5344CB8AC3E}">
        <p14:creationId xmlns:p14="http://schemas.microsoft.com/office/powerpoint/2010/main" val="37707628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Non-O&amp;G 2020 Emissions Projections</a:t>
            </a:r>
            <a:endParaRPr lang="en-US" sz="3600" dirty="0"/>
          </a:p>
        </p:txBody>
      </p:sp>
      <p:sp>
        <p:nvSpPr>
          <p:cNvPr id="3" name="Subtitle 2"/>
          <p:cNvSpPr>
            <a:spLocks noGrp="1"/>
          </p:cNvSpPr>
          <p:nvPr>
            <p:ph idx="1"/>
          </p:nvPr>
        </p:nvSpPr>
        <p:spPr>
          <a:xfrm>
            <a:off x="609600" y="1536700"/>
            <a:ext cx="8356600" cy="4483100"/>
          </a:xfrm>
        </p:spPr>
        <p:txBody>
          <a:bodyPr>
            <a:normAutofit/>
          </a:bodyPr>
          <a:lstStyle/>
          <a:p>
            <a:r>
              <a:rPr lang="en-US" sz="2400" dirty="0" smtClean="0">
                <a:solidFill>
                  <a:schemeClr val="accent6"/>
                </a:solidFill>
              </a:rPr>
              <a:t>NEI 2020re_v5_07c sector summary</a:t>
            </a:r>
          </a:p>
          <a:p>
            <a:pPr lvl="1"/>
            <a:r>
              <a:rPr lang="en-US" sz="2000" b="1" dirty="0" smtClean="0">
                <a:solidFill>
                  <a:schemeClr val="accent6"/>
                </a:solidFill>
              </a:rPr>
              <a:t>IPM point </a:t>
            </a:r>
            <a:r>
              <a:rPr lang="en-US" sz="2000" dirty="0" smtClean="0">
                <a:solidFill>
                  <a:schemeClr val="accent6"/>
                </a:solidFill>
              </a:rPr>
              <a:t>– IPMv4.10 with CSAPR and final MATS; update with state information</a:t>
            </a:r>
          </a:p>
          <a:p>
            <a:pPr lvl="1"/>
            <a:r>
              <a:rPr lang="en-US" sz="2000" b="1" dirty="0" smtClean="0">
                <a:solidFill>
                  <a:schemeClr val="accent6"/>
                </a:solidFill>
              </a:rPr>
              <a:t>Non-IPM point </a:t>
            </a:r>
            <a:r>
              <a:rPr lang="en-US" sz="2000" dirty="0" smtClean="0">
                <a:solidFill>
                  <a:schemeClr val="accent6"/>
                </a:solidFill>
              </a:rPr>
              <a:t>– projections reflect CSAPR comments and emissions reductions due to national rules, control programs, plant closures, consent decrees; projections for corn ethanol and biodiesel production and upstream impacts; changes in aircraft landing/takeoff activity</a:t>
            </a:r>
          </a:p>
          <a:p>
            <a:pPr lvl="1"/>
            <a:r>
              <a:rPr lang="en-US" sz="2000" b="1" dirty="0" smtClean="0">
                <a:solidFill>
                  <a:schemeClr val="accent6"/>
                </a:solidFill>
              </a:rPr>
              <a:t>Livestock</a:t>
            </a:r>
            <a:r>
              <a:rPr lang="en-US" sz="2000" dirty="0" smtClean="0">
                <a:solidFill>
                  <a:schemeClr val="accent6"/>
                </a:solidFill>
              </a:rPr>
              <a:t> - population projections based on 2005 Dept. of Ag data</a:t>
            </a:r>
          </a:p>
          <a:p>
            <a:pPr lvl="1"/>
            <a:r>
              <a:rPr lang="en-US" sz="2000" b="1" dirty="0" smtClean="0">
                <a:solidFill>
                  <a:schemeClr val="accent6"/>
                </a:solidFill>
              </a:rPr>
              <a:t>Fertilizer</a:t>
            </a:r>
            <a:r>
              <a:rPr lang="en-US" sz="2000" dirty="0" smtClean="0">
                <a:solidFill>
                  <a:schemeClr val="accent6"/>
                </a:solidFill>
              </a:rPr>
              <a:t> -  application projections include impacts of Energy Independence and Security Act of 2007</a:t>
            </a:r>
          </a:p>
          <a:p>
            <a:pPr lvl="1"/>
            <a:r>
              <a:rPr lang="en-US" sz="2000" b="1" dirty="0" smtClean="0">
                <a:solidFill>
                  <a:schemeClr val="accent6"/>
                </a:solidFill>
              </a:rPr>
              <a:t>Nonpoint</a:t>
            </a:r>
            <a:r>
              <a:rPr lang="en-US" sz="2000" dirty="0" smtClean="0">
                <a:solidFill>
                  <a:schemeClr val="accent6"/>
                </a:solidFill>
              </a:rPr>
              <a:t> – projections reflect CSAPR comments and reductions due to control programs; res. </a:t>
            </a:r>
            <a:r>
              <a:rPr lang="en-US" sz="2000" dirty="0">
                <a:solidFill>
                  <a:schemeClr val="accent6"/>
                </a:solidFill>
              </a:rPr>
              <a:t>w</a:t>
            </a:r>
            <a:r>
              <a:rPr lang="en-US" sz="2000" dirty="0" smtClean="0">
                <a:solidFill>
                  <a:schemeClr val="accent6"/>
                </a:solidFill>
              </a:rPr>
              <a:t>ood combustion projections reflect phase-in of low emitting stoves </a:t>
            </a:r>
            <a:endParaRPr lang="en-US" sz="2000" dirty="0">
              <a:solidFill>
                <a:schemeClr val="accent6"/>
              </a:solidFill>
            </a:endParaRPr>
          </a:p>
        </p:txBody>
      </p:sp>
    </p:spTree>
    <p:extLst>
      <p:ext uri="{BB962C8B-B14F-4D97-AF65-F5344CB8AC3E}">
        <p14:creationId xmlns:p14="http://schemas.microsoft.com/office/powerpoint/2010/main" val="1015012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Non-O&amp;G 2020 Emissions Projections</a:t>
            </a:r>
            <a:endParaRPr lang="en-US" sz="3600" dirty="0"/>
          </a:p>
        </p:txBody>
      </p:sp>
      <p:sp>
        <p:nvSpPr>
          <p:cNvPr id="3" name="Subtitle 2"/>
          <p:cNvSpPr>
            <a:spLocks noGrp="1"/>
          </p:cNvSpPr>
          <p:nvPr>
            <p:ph idx="1"/>
          </p:nvPr>
        </p:nvSpPr>
        <p:spPr>
          <a:xfrm>
            <a:off x="609600" y="1536700"/>
            <a:ext cx="8356600" cy="4483100"/>
          </a:xfrm>
        </p:spPr>
        <p:txBody>
          <a:bodyPr>
            <a:normAutofit/>
          </a:bodyPr>
          <a:lstStyle/>
          <a:p>
            <a:r>
              <a:rPr lang="en-US" sz="2400" dirty="0" smtClean="0">
                <a:solidFill>
                  <a:schemeClr val="accent6"/>
                </a:solidFill>
              </a:rPr>
              <a:t>NEI 2020re_v5_07c sector summary (</a:t>
            </a:r>
            <a:r>
              <a:rPr lang="en-US" sz="2400" dirty="0" err="1" smtClean="0">
                <a:solidFill>
                  <a:schemeClr val="accent6"/>
                </a:solidFill>
              </a:rPr>
              <a:t>con’t</a:t>
            </a:r>
            <a:r>
              <a:rPr lang="en-US" sz="2400" dirty="0" smtClean="0">
                <a:solidFill>
                  <a:schemeClr val="accent6"/>
                </a:solidFill>
              </a:rPr>
              <a:t>)</a:t>
            </a:r>
          </a:p>
          <a:p>
            <a:pPr lvl="1"/>
            <a:r>
              <a:rPr lang="en-US" sz="2000" b="1" dirty="0" err="1" smtClean="0">
                <a:solidFill>
                  <a:schemeClr val="accent6"/>
                </a:solidFill>
              </a:rPr>
              <a:t>Nonroad</a:t>
            </a:r>
            <a:r>
              <a:rPr lang="en-US" sz="2000" b="1" dirty="0" smtClean="0">
                <a:solidFill>
                  <a:schemeClr val="accent6"/>
                </a:solidFill>
              </a:rPr>
              <a:t>  mobile </a:t>
            </a:r>
            <a:r>
              <a:rPr lang="en-US" sz="2000" dirty="0" smtClean="0">
                <a:solidFill>
                  <a:schemeClr val="accent6"/>
                </a:solidFill>
              </a:rPr>
              <a:t>– NMIM/NONROAD2008a using future year equipment population estimates and control programs to the year 2020; CA-specific data provided by CARB</a:t>
            </a:r>
          </a:p>
          <a:p>
            <a:pPr lvl="1"/>
            <a:r>
              <a:rPr lang="en-US" sz="2000" b="1" dirty="0" smtClean="0">
                <a:solidFill>
                  <a:schemeClr val="accent6"/>
                </a:solidFill>
              </a:rPr>
              <a:t>Locomotive and C1/C2 marine </a:t>
            </a:r>
            <a:r>
              <a:rPr lang="en-US" sz="2000" dirty="0" smtClean="0">
                <a:solidFill>
                  <a:schemeClr val="accent6"/>
                </a:solidFill>
              </a:rPr>
              <a:t>– projections reflect final locomotive-marine and small spark ignition OTAQ rules; CA</a:t>
            </a:r>
            <a:r>
              <a:rPr lang="en-US" sz="2000" dirty="0">
                <a:solidFill>
                  <a:schemeClr val="accent6"/>
                </a:solidFill>
              </a:rPr>
              <a:t>-specific data provided by CARB</a:t>
            </a:r>
            <a:endParaRPr lang="en-US" sz="2000" dirty="0" smtClean="0">
              <a:solidFill>
                <a:schemeClr val="accent6"/>
              </a:solidFill>
            </a:endParaRPr>
          </a:p>
          <a:p>
            <a:pPr lvl="1"/>
            <a:r>
              <a:rPr lang="en-US" sz="2000" b="1" dirty="0" smtClean="0">
                <a:solidFill>
                  <a:schemeClr val="accent6"/>
                </a:solidFill>
              </a:rPr>
              <a:t>C3 marine</a:t>
            </a:r>
            <a:r>
              <a:rPr lang="en-US" sz="2000" dirty="0" smtClean="0">
                <a:solidFill>
                  <a:schemeClr val="accent6"/>
                </a:solidFill>
              </a:rPr>
              <a:t> – incorporates controls based on Emissions Control Area (ECA) and International Marine Organization (IMO) global </a:t>
            </a:r>
            <a:r>
              <a:rPr lang="en-US" sz="2000" dirty="0" err="1" smtClean="0">
                <a:solidFill>
                  <a:schemeClr val="accent6"/>
                </a:solidFill>
              </a:rPr>
              <a:t>NOx</a:t>
            </a:r>
            <a:r>
              <a:rPr lang="en-US" sz="2000" dirty="0" smtClean="0">
                <a:solidFill>
                  <a:schemeClr val="accent6"/>
                </a:solidFill>
              </a:rPr>
              <a:t> and SO2 controls</a:t>
            </a:r>
          </a:p>
          <a:p>
            <a:pPr lvl="1"/>
            <a:r>
              <a:rPr lang="en-US" sz="2000" b="1" dirty="0" err="1" smtClean="0">
                <a:solidFill>
                  <a:schemeClr val="accent6"/>
                </a:solidFill>
              </a:rPr>
              <a:t>Onroad</a:t>
            </a:r>
            <a:r>
              <a:rPr lang="en-US" sz="2000" b="1" dirty="0">
                <a:solidFill>
                  <a:schemeClr val="accent6"/>
                </a:solidFill>
              </a:rPr>
              <a:t> </a:t>
            </a:r>
            <a:r>
              <a:rPr lang="en-US" sz="2000" b="1" dirty="0" smtClean="0">
                <a:solidFill>
                  <a:schemeClr val="accent6"/>
                </a:solidFill>
              </a:rPr>
              <a:t>mobile</a:t>
            </a:r>
            <a:r>
              <a:rPr lang="en-US" sz="2000" dirty="0" smtClean="0">
                <a:solidFill>
                  <a:schemeClr val="accent6"/>
                </a:solidFill>
              </a:rPr>
              <a:t> – MOVES2010b emissions factors for year 2020; </a:t>
            </a:r>
            <a:r>
              <a:rPr lang="en-US" sz="2000" dirty="0">
                <a:solidFill>
                  <a:schemeClr val="accent6"/>
                </a:solidFill>
              </a:rPr>
              <a:t>CA-specific data provided by CARB</a:t>
            </a:r>
          </a:p>
          <a:p>
            <a:pPr lvl="1"/>
            <a:endParaRPr lang="en-US" sz="2000" b="1" dirty="0">
              <a:solidFill>
                <a:schemeClr val="accent6"/>
              </a:solidFill>
            </a:endParaRPr>
          </a:p>
        </p:txBody>
      </p:sp>
    </p:spTree>
    <p:extLst>
      <p:ext uri="{BB962C8B-B14F-4D97-AF65-F5344CB8AC3E}">
        <p14:creationId xmlns:p14="http://schemas.microsoft.com/office/powerpoint/2010/main" val="24247973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O</a:t>
            </a:r>
            <a:r>
              <a:rPr lang="en-US" sz="3600" dirty="0"/>
              <a:t>&amp;G Projections – Phase 1</a:t>
            </a:r>
            <a:br>
              <a:rPr lang="en-US" sz="3600" dirty="0"/>
            </a:br>
            <a:endParaRPr lang="en-US" sz="3600" dirty="0"/>
          </a:p>
        </p:txBody>
      </p:sp>
      <p:sp>
        <p:nvSpPr>
          <p:cNvPr id="3" name="Subtitle 2"/>
          <p:cNvSpPr>
            <a:spLocks noGrp="1"/>
          </p:cNvSpPr>
          <p:nvPr>
            <p:ph idx="1"/>
          </p:nvPr>
        </p:nvSpPr>
        <p:spPr>
          <a:xfrm>
            <a:off x="457200" y="1066800"/>
            <a:ext cx="8509000" cy="4953000"/>
          </a:xfrm>
        </p:spPr>
        <p:txBody>
          <a:bodyPr>
            <a:normAutofit/>
          </a:bodyPr>
          <a:lstStyle/>
          <a:p>
            <a:r>
              <a:rPr lang="en-US" sz="2400" dirty="0" smtClean="0">
                <a:solidFill>
                  <a:schemeClr val="accent6"/>
                </a:solidFill>
              </a:rPr>
              <a:t>2008 WestJump inventories will be projected forward to 2011</a:t>
            </a:r>
          </a:p>
          <a:p>
            <a:pPr lvl="1"/>
            <a:r>
              <a:rPr lang="en-US" sz="2200" dirty="0" smtClean="0">
                <a:solidFill>
                  <a:schemeClr val="accent6"/>
                </a:solidFill>
              </a:rPr>
              <a:t>If 2011 inventories or permitted sources data already exist those will be used (i.e. Wyoming, Colorado APENs data, Utah permit data)</a:t>
            </a:r>
          </a:p>
          <a:p>
            <a:pPr lvl="1"/>
            <a:r>
              <a:rPr lang="en-US" sz="2200" dirty="0" smtClean="0">
                <a:solidFill>
                  <a:schemeClr val="accent6"/>
                </a:solidFill>
              </a:rPr>
              <a:t>Regulatory requirements will be factored in to the 2011 inventories (state/federal </a:t>
            </a:r>
            <a:r>
              <a:rPr lang="en-US" sz="2200" dirty="0" err="1" smtClean="0">
                <a:solidFill>
                  <a:schemeClr val="accent6"/>
                </a:solidFill>
              </a:rPr>
              <a:t>regs</a:t>
            </a:r>
            <a:r>
              <a:rPr lang="en-US" sz="2200" dirty="0" smtClean="0">
                <a:solidFill>
                  <a:schemeClr val="accent6"/>
                </a:solidFill>
              </a:rPr>
              <a:t>)</a:t>
            </a:r>
          </a:p>
          <a:p>
            <a:pPr lvl="1"/>
            <a:r>
              <a:rPr lang="en-US" sz="2200" dirty="0" smtClean="0">
                <a:solidFill>
                  <a:schemeClr val="accent6"/>
                </a:solidFill>
              </a:rPr>
              <a:t>Arrive at new 2011 baseline inventory for all WestJump basins in the three states</a:t>
            </a:r>
          </a:p>
          <a:p>
            <a:pPr lvl="1"/>
            <a:r>
              <a:rPr lang="en-US" sz="2200" dirty="0" smtClean="0">
                <a:solidFill>
                  <a:schemeClr val="accent6"/>
                </a:solidFill>
              </a:rPr>
              <a:t>Add Big Horn, Paradox, Raton basins</a:t>
            </a:r>
          </a:p>
          <a:p>
            <a:pPr marL="1371600" lvl="2" indent="-457200" algn="l">
              <a:buFont typeface="Arial" panose="020B0604020202020204" pitchFamily="34" charset="0"/>
              <a:buChar char="•"/>
            </a:pPr>
            <a:r>
              <a:rPr lang="en-US" sz="1800" dirty="0" smtClean="0">
                <a:solidFill>
                  <a:schemeClr val="accent6"/>
                </a:solidFill>
              </a:rPr>
              <a:t>Big Horn – data will come directly from Wyoming DEQ detailed operator surveys and permit database for all sources</a:t>
            </a:r>
          </a:p>
          <a:p>
            <a:pPr marL="1371600" lvl="2" indent="-457200" algn="l">
              <a:buFont typeface="Arial" panose="020B0604020202020204" pitchFamily="34" charset="0"/>
              <a:buChar char="•"/>
            </a:pPr>
            <a:r>
              <a:rPr lang="en-US" sz="1800" dirty="0" smtClean="0">
                <a:solidFill>
                  <a:schemeClr val="accent6"/>
                </a:solidFill>
              </a:rPr>
              <a:t>Raton – data will come from CDPHE APENs database for all sources</a:t>
            </a:r>
          </a:p>
          <a:p>
            <a:pPr marL="1371600" lvl="2" indent="-457200" algn="l">
              <a:buFont typeface="Arial" panose="020B0604020202020204" pitchFamily="34" charset="0"/>
              <a:buChar char="•"/>
            </a:pPr>
            <a:r>
              <a:rPr lang="en-US" sz="1800" dirty="0" smtClean="0">
                <a:solidFill>
                  <a:schemeClr val="accent6"/>
                </a:solidFill>
              </a:rPr>
              <a:t>Paradox – use any major and minor source permit data in Utah</a:t>
            </a:r>
            <a:endParaRPr lang="en-US" sz="1800" dirty="0">
              <a:solidFill>
                <a:schemeClr val="accent6"/>
              </a:solidFill>
            </a:endParaRPr>
          </a:p>
        </p:txBody>
      </p:sp>
    </p:spTree>
    <p:extLst>
      <p:ext uri="{BB962C8B-B14F-4D97-AF65-F5344CB8AC3E}">
        <p14:creationId xmlns:p14="http://schemas.microsoft.com/office/powerpoint/2010/main" val="2501082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O</a:t>
            </a:r>
            <a:r>
              <a:rPr lang="en-US" sz="3600" dirty="0"/>
              <a:t>&amp;G Projections – Phase 1</a:t>
            </a:r>
            <a:br>
              <a:rPr lang="en-US" sz="3600" dirty="0"/>
            </a:br>
            <a:endParaRPr lang="en-US" sz="3600" dirty="0"/>
          </a:p>
        </p:txBody>
      </p:sp>
      <p:sp>
        <p:nvSpPr>
          <p:cNvPr id="3" name="Subtitle 2"/>
          <p:cNvSpPr>
            <a:spLocks noGrp="1"/>
          </p:cNvSpPr>
          <p:nvPr>
            <p:ph idx="1"/>
          </p:nvPr>
        </p:nvSpPr>
        <p:spPr>
          <a:xfrm>
            <a:off x="457200" y="1417638"/>
            <a:ext cx="8229600" cy="4525963"/>
          </a:xfrm>
        </p:spPr>
        <p:txBody>
          <a:bodyPr>
            <a:normAutofit/>
          </a:bodyPr>
          <a:lstStyle/>
          <a:p>
            <a:r>
              <a:rPr lang="en-US" sz="2400" dirty="0">
                <a:solidFill>
                  <a:srgbClr val="2D2DB9"/>
                </a:solidFill>
              </a:rPr>
              <a:t>2011 inventories will then be projected forward to </a:t>
            </a:r>
            <a:r>
              <a:rPr lang="en-US" sz="2400" dirty="0" smtClean="0">
                <a:solidFill>
                  <a:srgbClr val="2D2DB9"/>
                </a:solidFill>
              </a:rPr>
              <a:t>2020</a:t>
            </a:r>
          </a:p>
          <a:p>
            <a:r>
              <a:rPr lang="en-US" sz="2400" dirty="0">
                <a:solidFill>
                  <a:srgbClr val="2D2DB9"/>
                </a:solidFill>
              </a:rPr>
              <a:t>Inventory projection will be based </a:t>
            </a:r>
            <a:r>
              <a:rPr lang="en-US" sz="2400" dirty="0" smtClean="0">
                <a:solidFill>
                  <a:srgbClr val="2D2DB9"/>
                </a:solidFill>
              </a:rPr>
              <a:t>on:</a:t>
            </a:r>
          </a:p>
          <a:p>
            <a:pPr lvl="1"/>
            <a:r>
              <a:rPr lang="en-US" sz="2000" dirty="0" smtClean="0">
                <a:solidFill>
                  <a:srgbClr val="2D2DB9"/>
                </a:solidFill>
              </a:rPr>
              <a:t>Activity </a:t>
            </a:r>
            <a:r>
              <a:rPr lang="en-US" sz="2000" dirty="0">
                <a:solidFill>
                  <a:srgbClr val="2D2DB9"/>
                </a:solidFill>
              </a:rPr>
              <a:t>growth/decline (scaling factors</a:t>
            </a:r>
            <a:r>
              <a:rPr lang="en-US" sz="2000" dirty="0" smtClean="0">
                <a:solidFill>
                  <a:srgbClr val="2D2DB9"/>
                </a:solidFill>
              </a:rPr>
              <a:t>)</a:t>
            </a:r>
          </a:p>
          <a:p>
            <a:pPr lvl="1"/>
            <a:r>
              <a:rPr lang="en-US" sz="2200" dirty="0" smtClean="0">
                <a:solidFill>
                  <a:srgbClr val="2D2DB9"/>
                </a:solidFill>
              </a:rPr>
              <a:t>Controls analysis (control factors)</a:t>
            </a:r>
          </a:p>
          <a:p>
            <a:pPr marL="457200" indent="-457200" algn="l">
              <a:buFont typeface="Arial" panose="020B0604020202020204" pitchFamily="34" charset="0"/>
              <a:buChar char="•"/>
            </a:pPr>
            <a:r>
              <a:rPr lang="en-US" sz="2600" dirty="0" smtClean="0">
                <a:solidFill>
                  <a:srgbClr val="2D2DB9"/>
                </a:solidFill>
              </a:rPr>
              <a:t>Generate </a:t>
            </a:r>
            <a:r>
              <a:rPr lang="en-US" sz="2600" dirty="0">
                <a:solidFill>
                  <a:srgbClr val="2D2DB9"/>
                </a:solidFill>
              </a:rPr>
              <a:t>2020 inventories with the same level of detail as for the baseline 2011 inventories</a:t>
            </a: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a:solidFill>
                <a:schemeClr val="tx1"/>
              </a:solidFill>
            </a:endParaRPr>
          </a:p>
        </p:txBody>
      </p:sp>
    </p:spTree>
    <p:extLst>
      <p:ext uri="{BB962C8B-B14F-4D97-AF65-F5344CB8AC3E}">
        <p14:creationId xmlns:p14="http://schemas.microsoft.com/office/powerpoint/2010/main" val="5256971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152400" y="352425"/>
            <a:ext cx="88392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t>CAMx</a:t>
            </a:r>
            <a:r>
              <a:rPr lang="en-US" sz="3600" b="1" dirty="0" smtClean="0"/>
              <a:t> Daily Max 8-Hr Ozone MPE in 4 km CARMMS Domain</a:t>
            </a:r>
            <a:endParaRPr lang="en-US" sz="3600" b="1" dirty="0"/>
          </a:p>
        </p:txBody>
      </p:sp>
      <p:sp>
        <p:nvSpPr>
          <p:cNvPr id="6" name="Content Placeholder 13"/>
          <p:cNvSpPr txBox="1">
            <a:spLocks/>
          </p:cNvSpPr>
          <p:nvPr/>
        </p:nvSpPr>
        <p:spPr>
          <a:xfrm>
            <a:off x="4648200" y="1295400"/>
            <a:ext cx="434340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u="sng" smtClean="0"/>
              <a:t>AQS</a:t>
            </a:r>
            <a:endParaRPr lang="en-US" u="sng" dirty="0"/>
          </a:p>
        </p:txBody>
      </p:sp>
      <p:sp>
        <p:nvSpPr>
          <p:cNvPr id="7" name="Slide Number Placeholder 3"/>
          <p:cNvSpPr>
            <a:spLocks noGrp="1"/>
          </p:cNvSpPr>
          <p:nvPr>
            <p:ph type="sldNum" sz="quarter" idx="12"/>
          </p:nvPr>
        </p:nvSpPr>
        <p:spPr>
          <a:xfrm>
            <a:off x="8001000" y="6553200"/>
            <a:ext cx="1012825" cy="252412"/>
          </a:xfrm>
        </p:spPr>
        <p:txBody>
          <a:bodyPr/>
          <a:lstStyle/>
          <a:p>
            <a:fld id="{278BB0A0-5410-4A50-B179-15B166CC9A52}" type="slidenum">
              <a:rPr lang="en-US" smtClean="0"/>
              <a:pPr/>
              <a:t>5</a:t>
            </a:fld>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1815" y="2423160"/>
            <a:ext cx="2960370" cy="2011680"/>
          </a:xfrm>
          <a:prstGeom prst="rect">
            <a:avLst/>
          </a:prstGeom>
          <a:noFill/>
          <a:ln>
            <a:noFill/>
          </a:ln>
        </p:spPr>
      </p:pic>
      <p:grpSp>
        <p:nvGrpSpPr>
          <p:cNvPr id="9" name="Group 8"/>
          <p:cNvGrpSpPr/>
          <p:nvPr/>
        </p:nvGrpSpPr>
        <p:grpSpPr>
          <a:xfrm>
            <a:off x="697230" y="1805248"/>
            <a:ext cx="7684770" cy="4976552"/>
            <a:chOff x="3091815" y="2416233"/>
            <a:chExt cx="5888355" cy="4008119"/>
          </a:xfrm>
        </p:grpSpPr>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416233"/>
              <a:ext cx="2960370" cy="2011680"/>
            </a:xfrm>
            <a:prstGeom prst="rect">
              <a:avLst/>
            </a:prstGeom>
            <a:noFill/>
            <a:ln>
              <a:noFill/>
            </a:ln>
          </p:spPr>
        </p:pic>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1815" y="2430087"/>
              <a:ext cx="2960370" cy="2011680"/>
            </a:xfrm>
            <a:prstGeom prst="rect">
              <a:avLst/>
            </a:prstGeom>
            <a:noFill/>
            <a:ln>
              <a:noFill/>
            </a:ln>
          </p:spPr>
        </p:pic>
        <p:pic>
          <p:nvPicPr>
            <p:cNvPr id="12" name="Content Placeholder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1816" y="4412672"/>
              <a:ext cx="2960370" cy="1981200"/>
            </a:xfrm>
            <a:prstGeom prst="rect">
              <a:avLst/>
            </a:prstGeom>
            <a:noFill/>
            <a:ln w="9525">
              <a:noFill/>
              <a:miter lim="800000"/>
              <a:headEnd/>
              <a:tailEnd/>
            </a:ln>
            <a:effectLst/>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4412672"/>
              <a:ext cx="2960370" cy="2011680"/>
            </a:xfrm>
            <a:prstGeom prst="rect">
              <a:avLst/>
            </a:prstGeom>
            <a:noFill/>
            <a:ln>
              <a:noFill/>
            </a:ln>
          </p:spPr>
        </p:pic>
      </p:grpSp>
      <p:sp>
        <p:nvSpPr>
          <p:cNvPr id="14" name="Content Placeholder 14"/>
          <p:cNvSpPr txBox="1">
            <a:spLocks/>
          </p:cNvSpPr>
          <p:nvPr/>
        </p:nvSpPr>
        <p:spPr>
          <a:xfrm>
            <a:off x="152400" y="1295400"/>
            <a:ext cx="434340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u="sng" smtClean="0"/>
              <a:t>CASTNet</a:t>
            </a:r>
            <a:endParaRPr lang="en-US" u="sng" dirty="0"/>
          </a:p>
        </p:txBody>
      </p:sp>
    </p:spTree>
    <p:extLst>
      <p:ext uri="{BB962C8B-B14F-4D97-AF65-F5344CB8AC3E}">
        <p14:creationId xmlns:p14="http://schemas.microsoft.com/office/powerpoint/2010/main" val="2984318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O</a:t>
            </a:r>
            <a:r>
              <a:rPr lang="en-US" sz="3600" dirty="0"/>
              <a:t>&amp;G Projections – Phase 1</a:t>
            </a:r>
            <a:br>
              <a:rPr lang="en-US" sz="3600" dirty="0"/>
            </a:br>
            <a:endParaRPr lang="en-US" sz="3600" dirty="0"/>
          </a:p>
        </p:txBody>
      </p:sp>
      <p:sp>
        <p:nvSpPr>
          <p:cNvPr id="3" name="Subtitle 2"/>
          <p:cNvSpPr>
            <a:spLocks noGrp="1"/>
          </p:cNvSpPr>
          <p:nvPr>
            <p:ph idx="1"/>
          </p:nvPr>
        </p:nvSpPr>
        <p:spPr/>
        <p:txBody>
          <a:bodyPr>
            <a:normAutofit/>
          </a:bodyPr>
          <a:lstStyle/>
          <a:p>
            <a:endParaRPr lang="en-US" sz="2800" dirty="0" smtClean="0">
              <a:solidFill>
                <a:schemeClr val="tx1"/>
              </a:solidFill>
            </a:endParaRPr>
          </a:p>
          <a:p>
            <a:pPr marL="457200" indent="-457200" algn="l">
              <a:buFont typeface="Arial" panose="020B0604020202020204" pitchFamily="34" charset="0"/>
              <a:buChar char="•"/>
            </a:pPr>
            <a:endParaRPr lang="en-US" sz="2600" dirty="0">
              <a:solidFill>
                <a:schemeClr val="tx1"/>
              </a:solidFill>
            </a:endParaRPr>
          </a:p>
        </p:txBody>
      </p:sp>
      <p:sp>
        <p:nvSpPr>
          <p:cNvPr id="2" name="Rectangle 1"/>
          <p:cNvSpPr/>
          <p:nvPr/>
        </p:nvSpPr>
        <p:spPr>
          <a:xfrm>
            <a:off x="457200" y="1066800"/>
            <a:ext cx="8077200" cy="4924425"/>
          </a:xfrm>
          <a:prstGeom prst="rect">
            <a:avLst/>
          </a:prstGeom>
        </p:spPr>
        <p:txBody>
          <a:bodyPr wrap="square">
            <a:spAutoFit/>
          </a:bodyPr>
          <a:lstStyle/>
          <a:p>
            <a:pPr marL="457200" indent="-457200">
              <a:buFont typeface="Arial" panose="020B0604020202020204" pitchFamily="34" charset="0"/>
              <a:buChar char="•"/>
            </a:pPr>
            <a:r>
              <a:rPr lang="en-US" sz="2600" dirty="0" smtClean="0">
                <a:solidFill>
                  <a:srgbClr val="2D2DB9"/>
                </a:solidFill>
              </a:rPr>
              <a:t>Activity projections:</a:t>
            </a:r>
          </a:p>
          <a:p>
            <a:pPr marL="914400" lvl="1" indent="-457200">
              <a:buFont typeface="Lucida Grande"/>
              <a:buChar char="-"/>
            </a:pPr>
            <a:r>
              <a:rPr lang="en-US" sz="2200" dirty="0" smtClean="0">
                <a:solidFill>
                  <a:srgbClr val="2D2DB9"/>
                </a:solidFill>
              </a:rPr>
              <a:t>IHS </a:t>
            </a:r>
            <a:r>
              <a:rPr lang="en-US" sz="2200" dirty="0">
                <a:solidFill>
                  <a:srgbClr val="2D2DB9"/>
                </a:solidFill>
              </a:rPr>
              <a:t>database tool will be used to develop historic trends through most current complete year of data (2012</a:t>
            </a:r>
            <a:r>
              <a:rPr lang="en-US" sz="2200" dirty="0" smtClean="0">
                <a:solidFill>
                  <a:srgbClr val="2D2DB9"/>
                </a:solidFill>
              </a:rPr>
              <a:t>)</a:t>
            </a:r>
          </a:p>
          <a:p>
            <a:pPr marL="914400" lvl="1" indent="-457200">
              <a:buFont typeface="Lucida Grande"/>
              <a:buChar char="-"/>
            </a:pPr>
            <a:r>
              <a:rPr lang="en-US" sz="2200" dirty="0" smtClean="0">
                <a:solidFill>
                  <a:srgbClr val="2D2DB9"/>
                </a:solidFill>
              </a:rPr>
              <a:t>Well </a:t>
            </a:r>
            <a:r>
              <a:rPr lang="en-US" sz="2200" dirty="0">
                <a:solidFill>
                  <a:srgbClr val="2D2DB9"/>
                </a:solidFill>
              </a:rPr>
              <a:t>counts, spud counts, production by type (gas, condensate, oil</a:t>
            </a:r>
            <a:r>
              <a:rPr lang="en-US" sz="2200" dirty="0" smtClean="0">
                <a:solidFill>
                  <a:srgbClr val="2D2DB9"/>
                </a:solidFill>
              </a:rPr>
              <a:t>)</a:t>
            </a:r>
          </a:p>
          <a:p>
            <a:pPr marL="914400" lvl="1" indent="-457200">
              <a:buFont typeface="Lucida Grande"/>
              <a:buChar char="-"/>
            </a:pPr>
            <a:r>
              <a:rPr lang="en-US" sz="2200" dirty="0" smtClean="0">
                <a:solidFill>
                  <a:srgbClr val="2D2DB9"/>
                </a:solidFill>
              </a:rPr>
              <a:t>Trend </a:t>
            </a:r>
            <a:r>
              <a:rPr lang="en-US" sz="2200" dirty="0">
                <a:solidFill>
                  <a:srgbClr val="2D2DB9"/>
                </a:solidFill>
              </a:rPr>
              <a:t>lines will be projected forward to 2020</a:t>
            </a:r>
          </a:p>
          <a:p>
            <a:pPr marL="1371600" lvl="2" indent="-457200">
              <a:buFont typeface="Arial" panose="020B0604020202020204" pitchFamily="34" charset="0"/>
              <a:buChar char="•"/>
            </a:pPr>
            <a:r>
              <a:rPr lang="en-US" dirty="0">
                <a:solidFill>
                  <a:srgbClr val="2D2DB9"/>
                </a:solidFill>
              </a:rPr>
              <a:t>Decline: continue decline trend but do not allow to drop to zero</a:t>
            </a:r>
          </a:p>
          <a:p>
            <a:pPr marL="1371600" lvl="2" indent="-457200">
              <a:buFont typeface="Arial" panose="020B0604020202020204" pitchFamily="34" charset="0"/>
              <a:buChar char="•"/>
            </a:pPr>
            <a:r>
              <a:rPr lang="en-US" dirty="0">
                <a:solidFill>
                  <a:srgbClr val="2D2DB9"/>
                </a:solidFill>
              </a:rPr>
              <a:t>Maintain: if historic data show relatively flat trends, continue them</a:t>
            </a:r>
          </a:p>
          <a:p>
            <a:pPr marL="1371600" lvl="2" indent="-457200">
              <a:buFont typeface="Arial" panose="020B0604020202020204" pitchFamily="34" charset="0"/>
              <a:buChar char="•"/>
            </a:pPr>
            <a:r>
              <a:rPr lang="en-US" dirty="0">
                <a:solidFill>
                  <a:srgbClr val="2D2DB9"/>
                </a:solidFill>
              </a:rPr>
              <a:t>Increase: continue increasing trend but literature research on whether a reasonable cap on increases could occur (reservoir analysis, well spacing, number of operating rigs, etc.</a:t>
            </a:r>
            <a:r>
              <a:rPr lang="en-US" dirty="0" smtClean="0">
                <a:solidFill>
                  <a:srgbClr val="2D2DB9"/>
                </a:solidFill>
              </a:rPr>
              <a:t>)</a:t>
            </a:r>
          </a:p>
          <a:p>
            <a:pPr marL="914400" lvl="1" indent="-457200">
              <a:buFont typeface="Lucida Grande"/>
              <a:buChar char="-"/>
            </a:pPr>
            <a:r>
              <a:rPr lang="en-US" sz="2200" dirty="0" smtClean="0">
                <a:solidFill>
                  <a:srgbClr val="2D2DB9"/>
                </a:solidFill>
              </a:rPr>
              <a:t>Develop </a:t>
            </a:r>
            <a:r>
              <a:rPr lang="en-US" sz="2200" dirty="0">
                <a:solidFill>
                  <a:srgbClr val="2D2DB9"/>
                </a:solidFill>
              </a:rPr>
              <a:t>scaling factors as ratio of 2020 activity to 2011 </a:t>
            </a:r>
            <a:r>
              <a:rPr lang="en-US" sz="2200" dirty="0" smtClean="0">
                <a:solidFill>
                  <a:srgbClr val="2D2DB9"/>
                </a:solidFill>
              </a:rPr>
              <a:t>activity</a:t>
            </a:r>
          </a:p>
          <a:p>
            <a:pPr marL="914400" lvl="1" indent="-457200">
              <a:buFont typeface="Lucida Grande"/>
              <a:buChar char="-"/>
            </a:pPr>
            <a:r>
              <a:rPr lang="en-US" sz="2200" dirty="0" smtClean="0">
                <a:solidFill>
                  <a:srgbClr val="2D2DB9"/>
                </a:solidFill>
              </a:rPr>
              <a:t>Similar </a:t>
            </a:r>
            <a:r>
              <a:rPr lang="en-US" sz="2200" dirty="0">
                <a:solidFill>
                  <a:srgbClr val="2D2DB9"/>
                </a:solidFill>
              </a:rPr>
              <a:t>approach to that used in the 2012/2015 projections in Phase III</a:t>
            </a:r>
          </a:p>
        </p:txBody>
      </p:sp>
    </p:spTree>
    <p:extLst>
      <p:ext uri="{BB962C8B-B14F-4D97-AF65-F5344CB8AC3E}">
        <p14:creationId xmlns:p14="http://schemas.microsoft.com/office/powerpoint/2010/main" val="4882861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3-State Air Quality </a:t>
            </a:r>
            <a:r>
              <a:rPr lang="en-US" sz="3600" dirty="0" smtClean="0"/>
              <a:t>Study</a:t>
            </a:r>
            <a:br>
              <a:rPr lang="en-US" sz="3600" dirty="0" smtClean="0"/>
            </a:br>
            <a:r>
              <a:rPr lang="en-US" sz="3600" dirty="0" smtClean="0"/>
              <a:t>O</a:t>
            </a:r>
            <a:r>
              <a:rPr lang="en-US" sz="3600" dirty="0"/>
              <a:t>&amp;G Projections – Phase 1</a:t>
            </a:r>
            <a:br>
              <a:rPr lang="en-US" sz="3600" dirty="0"/>
            </a:br>
            <a:endParaRPr lang="en-US" sz="3600" dirty="0"/>
          </a:p>
        </p:txBody>
      </p:sp>
      <p:sp>
        <p:nvSpPr>
          <p:cNvPr id="3" name="Subtitle 2"/>
          <p:cNvSpPr>
            <a:spLocks noGrp="1"/>
          </p:cNvSpPr>
          <p:nvPr>
            <p:ph idx="1"/>
          </p:nvPr>
        </p:nvSpPr>
        <p:spPr>
          <a:xfrm>
            <a:off x="457200" y="1028700"/>
            <a:ext cx="8521700" cy="5168900"/>
          </a:xfrm>
        </p:spPr>
        <p:txBody>
          <a:bodyPr>
            <a:normAutofit fontScale="92500" lnSpcReduction="10000"/>
          </a:bodyPr>
          <a:lstStyle/>
          <a:p>
            <a:r>
              <a:rPr lang="en-US" sz="2600" dirty="0" smtClean="0">
                <a:solidFill>
                  <a:srgbClr val="2D2DB9"/>
                </a:solidFill>
              </a:rPr>
              <a:t>Controls analysis</a:t>
            </a:r>
          </a:p>
          <a:p>
            <a:pPr lvl="1" algn="l">
              <a:buFont typeface="Lucida Grande"/>
              <a:buChar char="-"/>
            </a:pPr>
            <a:r>
              <a:rPr lang="en-US" sz="2200" dirty="0" smtClean="0">
                <a:solidFill>
                  <a:srgbClr val="2D2DB9"/>
                </a:solidFill>
              </a:rPr>
              <a:t>For each of the basins in the three states, apply controls based on state/federal regulatory requirements</a:t>
            </a:r>
          </a:p>
          <a:p>
            <a:pPr lvl="1" algn="l">
              <a:buFont typeface="Lucida Grande"/>
              <a:buChar char="-"/>
            </a:pPr>
            <a:r>
              <a:rPr lang="en-US" sz="2200" dirty="0" smtClean="0">
                <a:solidFill>
                  <a:srgbClr val="2D2DB9"/>
                </a:solidFill>
              </a:rPr>
              <a:t>Review which are more stringent (federal vs. state by year and by source category)</a:t>
            </a:r>
          </a:p>
          <a:p>
            <a:pPr lvl="1" algn="l">
              <a:buFont typeface="Lucida Grande"/>
              <a:buChar char="-"/>
            </a:pPr>
            <a:r>
              <a:rPr lang="en-US" sz="2200" dirty="0" smtClean="0">
                <a:solidFill>
                  <a:srgbClr val="2D2DB9"/>
                </a:solidFill>
              </a:rPr>
              <a:t>Some require a step-wise approach (year-by-year controls analysis) while others can just be applied to expected controls in 2020</a:t>
            </a:r>
          </a:p>
          <a:p>
            <a:pPr lvl="1" algn="l">
              <a:buFont typeface="Lucida Grande"/>
              <a:buChar char="-"/>
            </a:pPr>
            <a:r>
              <a:rPr lang="en-US" sz="2200" dirty="0" smtClean="0">
                <a:solidFill>
                  <a:srgbClr val="2D2DB9"/>
                </a:solidFill>
              </a:rPr>
              <a:t>Includes all area source categories subject to control based on “on-the-books” regulations at this time</a:t>
            </a:r>
          </a:p>
          <a:p>
            <a:pPr lvl="1" algn="l">
              <a:buFont typeface="Lucida Grande"/>
              <a:buChar char="-"/>
            </a:pPr>
            <a:r>
              <a:rPr lang="en-US" sz="2200" dirty="0" smtClean="0">
                <a:solidFill>
                  <a:srgbClr val="2D2DB9"/>
                </a:solidFill>
              </a:rPr>
              <a:t>No turnover assumption – need to discuss this with technical committee </a:t>
            </a:r>
          </a:p>
          <a:p>
            <a:pPr marL="1371600" lvl="2" indent="-457200" algn="l">
              <a:buFont typeface="Arial" panose="020B0604020202020204" pitchFamily="34" charset="0"/>
              <a:buChar char="•"/>
            </a:pPr>
            <a:r>
              <a:rPr lang="en-US" sz="1800" dirty="0" smtClean="0">
                <a:solidFill>
                  <a:srgbClr val="2D2DB9"/>
                </a:solidFill>
              </a:rPr>
              <a:t>Previous Phase III projections assume that existing equipment on the ground was unlikely to turn over in the time frame of the projections, subject only to regulations at the time of installation (unless otherwise required to comply)</a:t>
            </a:r>
          </a:p>
          <a:p>
            <a:pPr marL="1371600" lvl="2" indent="-457200" algn="l">
              <a:buFont typeface="Arial" panose="020B0604020202020204" pitchFamily="34" charset="0"/>
              <a:buChar char="•"/>
            </a:pPr>
            <a:r>
              <a:rPr lang="en-US" sz="1800" dirty="0" smtClean="0">
                <a:solidFill>
                  <a:srgbClr val="2D2DB9"/>
                </a:solidFill>
              </a:rPr>
              <a:t>How to handle this for a 2020 projection? Is this still a reasonable assumption?</a:t>
            </a:r>
          </a:p>
          <a:p>
            <a:pPr lvl="1" algn="l">
              <a:buFont typeface="Lucida Grande"/>
              <a:buChar char="-"/>
            </a:pPr>
            <a:r>
              <a:rPr lang="en-US" sz="2200" b="1" dirty="0">
                <a:solidFill>
                  <a:srgbClr val="2D2DB9"/>
                </a:solidFill>
              </a:rPr>
              <a:t>Point sources – controls analysis is generally not possible if there is insufficient data on the current level of control (beyond the scope/resources of Phase </a:t>
            </a:r>
            <a:r>
              <a:rPr lang="en-US" sz="2200" b="1" dirty="0" smtClean="0">
                <a:solidFill>
                  <a:srgbClr val="2D2DB9"/>
                </a:solidFill>
              </a:rPr>
              <a:t>1)</a:t>
            </a:r>
          </a:p>
          <a:p>
            <a:pPr lvl="2" algn="l"/>
            <a:endParaRPr lang="en-US" sz="1800" dirty="0" smtClean="0">
              <a:solidFill>
                <a:srgbClr val="2D2DB9"/>
              </a:solidFill>
            </a:endParaRPr>
          </a:p>
        </p:txBody>
      </p:sp>
    </p:spTree>
    <p:extLst>
      <p:ext uri="{BB962C8B-B14F-4D97-AF65-F5344CB8AC3E}">
        <p14:creationId xmlns:p14="http://schemas.microsoft.com/office/powerpoint/2010/main" val="17586676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3-State Air Quality Study</a:t>
            </a:r>
            <a:br>
              <a:rPr lang="en-US" sz="3600" dirty="0" smtClean="0"/>
            </a:br>
            <a:r>
              <a:rPr lang="en-US" sz="3600" dirty="0" smtClean="0"/>
              <a:t>O&amp;G Projections – </a:t>
            </a:r>
            <a:r>
              <a:rPr lang="en-US" sz="3600" u="sng" dirty="0" smtClean="0"/>
              <a:t>Phase 2</a:t>
            </a:r>
            <a:endParaRPr lang="en-US" sz="3600" u="sng" dirty="0"/>
          </a:p>
        </p:txBody>
      </p:sp>
      <p:sp>
        <p:nvSpPr>
          <p:cNvPr id="3" name="Content Placeholder 2"/>
          <p:cNvSpPr>
            <a:spLocks noGrp="1"/>
          </p:cNvSpPr>
          <p:nvPr>
            <p:ph idx="1"/>
          </p:nvPr>
        </p:nvSpPr>
        <p:spPr/>
        <p:txBody>
          <a:bodyPr>
            <a:normAutofit/>
          </a:bodyPr>
          <a:lstStyle/>
          <a:p>
            <a:r>
              <a:rPr lang="en-US" sz="2400" dirty="0" smtClean="0">
                <a:solidFill>
                  <a:srgbClr val="2D2DB9"/>
                </a:solidFill>
              </a:rPr>
              <a:t>Will start with 2011 data reported by states and EPA</a:t>
            </a:r>
          </a:p>
          <a:p>
            <a:r>
              <a:rPr lang="en-US" sz="2400" dirty="0" smtClean="0">
                <a:solidFill>
                  <a:srgbClr val="2D2DB9"/>
                </a:solidFill>
              </a:rPr>
              <a:t>Supplemental, targeted surveys for important sources with greatest uncertainties</a:t>
            </a:r>
          </a:p>
          <a:p>
            <a:r>
              <a:rPr lang="en-US" sz="2400" dirty="0" smtClean="0">
                <a:solidFill>
                  <a:srgbClr val="2D2DB9"/>
                </a:solidFill>
              </a:rPr>
              <a:t>Projections to multiple future years from 2011</a:t>
            </a:r>
          </a:p>
          <a:p>
            <a:r>
              <a:rPr lang="en-US" sz="2400" dirty="0" smtClean="0">
                <a:solidFill>
                  <a:srgbClr val="2D2DB9"/>
                </a:solidFill>
              </a:rPr>
              <a:t>Account more explicitly for planned development</a:t>
            </a:r>
          </a:p>
          <a:p>
            <a:r>
              <a:rPr lang="en-US" sz="2400" dirty="0" smtClean="0">
                <a:solidFill>
                  <a:srgbClr val="2D2DB9"/>
                </a:solidFill>
              </a:rPr>
              <a:t>To be outlined in more detail at Oct. 31/Nov. 1 Tech Comm workshop</a:t>
            </a:r>
          </a:p>
          <a:p>
            <a:r>
              <a:rPr lang="en-US" sz="2400" dirty="0" smtClean="0">
                <a:solidFill>
                  <a:srgbClr val="2D2DB9"/>
                </a:solidFill>
              </a:rPr>
              <a:t>Work to then be done Winter 2013 through Spring 2014</a:t>
            </a:r>
            <a:endParaRPr lang="en-US" sz="2400" dirty="0">
              <a:solidFill>
                <a:srgbClr val="2D2DB9"/>
              </a:solidFill>
            </a:endParaRPr>
          </a:p>
        </p:txBody>
      </p:sp>
    </p:spTree>
    <p:extLst>
      <p:ext uri="{BB962C8B-B14F-4D97-AF65-F5344CB8AC3E}">
        <p14:creationId xmlns:p14="http://schemas.microsoft.com/office/powerpoint/2010/main" val="41561441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2008-Based Projection Inventory Schedule</a:t>
            </a:r>
            <a:endParaRPr lang="en-US" sz="3600" u="sng" dirty="0"/>
          </a:p>
        </p:txBody>
      </p:sp>
      <p:sp>
        <p:nvSpPr>
          <p:cNvPr id="3" name="Content Placeholder 2"/>
          <p:cNvSpPr>
            <a:spLocks noGrp="1"/>
          </p:cNvSpPr>
          <p:nvPr>
            <p:ph idx="1"/>
          </p:nvPr>
        </p:nvSpPr>
        <p:spPr/>
        <p:txBody>
          <a:bodyPr>
            <a:normAutofit/>
          </a:bodyPr>
          <a:lstStyle/>
          <a:p>
            <a:r>
              <a:rPr lang="en-US" sz="2400" dirty="0" smtClean="0">
                <a:solidFill>
                  <a:srgbClr val="2D2DB9"/>
                </a:solidFill>
              </a:rPr>
              <a:t>Non-oil &amp; gas inventories are availabl</a:t>
            </a:r>
            <a:r>
              <a:rPr lang="en-US" sz="2400" dirty="0" smtClean="0">
                <a:solidFill>
                  <a:srgbClr val="2D2DB9"/>
                </a:solidFill>
              </a:rPr>
              <a:t>e now and we will begin preparing these for </a:t>
            </a:r>
            <a:r>
              <a:rPr lang="en-US" sz="2400" dirty="0" err="1" smtClean="0">
                <a:solidFill>
                  <a:srgbClr val="2D2DB9"/>
                </a:solidFill>
              </a:rPr>
              <a:t>CAMx</a:t>
            </a:r>
            <a:r>
              <a:rPr lang="en-US" sz="2400" dirty="0" smtClean="0">
                <a:solidFill>
                  <a:srgbClr val="2D2DB9"/>
                </a:solidFill>
              </a:rPr>
              <a:t> in </a:t>
            </a:r>
            <a:r>
              <a:rPr lang="en-US" sz="2400" dirty="0" smtClean="0">
                <a:solidFill>
                  <a:srgbClr val="FF6600"/>
                </a:solidFill>
              </a:rPr>
              <a:t>November</a:t>
            </a:r>
            <a:endParaRPr lang="en-US" sz="2400" dirty="0" smtClean="0">
              <a:solidFill>
                <a:srgbClr val="FF6600"/>
              </a:solidFill>
            </a:endParaRPr>
          </a:p>
          <a:p>
            <a:r>
              <a:rPr lang="en-US" sz="2400" dirty="0" smtClean="0">
                <a:solidFill>
                  <a:srgbClr val="2D2DB9"/>
                </a:solidFill>
              </a:rPr>
              <a:t>Phase I oil &amp; gas inventory for 2008 -&gt; 2020 will be completed in </a:t>
            </a:r>
            <a:r>
              <a:rPr lang="en-US" sz="2400" dirty="0" smtClean="0">
                <a:solidFill>
                  <a:srgbClr val="FF6600"/>
                </a:solidFill>
              </a:rPr>
              <a:t>???</a:t>
            </a:r>
          </a:p>
          <a:p>
            <a:r>
              <a:rPr lang="en-US" sz="2400" dirty="0" smtClean="0">
                <a:solidFill>
                  <a:srgbClr val="2D2DB9"/>
                </a:solidFill>
              </a:rPr>
              <a:t>Phase II oil and gas work </a:t>
            </a:r>
            <a:r>
              <a:rPr lang="en-US" sz="2400" dirty="0" smtClean="0">
                <a:solidFill>
                  <a:srgbClr val="2D2DB9"/>
                </a:solidFill>
              </a:rPr>
              <a:t>to then be done </a:t>
            </a:r>
            <a:r>
              <a:rPr lang="en-US" sz="2400" dirty="0" smtClean="0">
                <a:solidFill>
                  <a:srgbClr val="FF6600"/>
                </a:solidFill>
              </a:rPr>
              <a:t>Winter 2013 through Spring 2014</a:t>
            </a:r>
            <a:endParaRPr lang="en-US" sz="2400" dirty="0">
              <a:solidFill>
                <a:srgbClr val="FF6600"/>
              </a:solidFill>
            </a:endParaRPr>
          </a:p>
        </p:txBody>
      </p:sp>
    </p:spTree>
    <p:extLst>
      <p:ext uri="{BB962C8B-B14F-4D97-AF65-F5344CB8AC3E}">
        <p14:creationId xmlns:p14="http://schemas.microsoft.com/office/powerpoint/2010/main" val="11665899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3400" y="391533"/>
            <a:ext cx="5765800" cy="1765301"/>
          </a:xfrm>
          <a:prstGeom prst="rect">
            <a:avLst/>
          </a:prstGeom>
          <a:solidFill>
            <a:schemeClr val="bg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25460" y="279639"/>
            <a:ext cx="6595990" cy="1966095"/>
          </a:xfrm>
        </p:spPr>
        <p:txBody>
          <a:bodyPr>
            <a:noAutofit/>
          </a:bodyPr>
          <a:lstStyle/>
          <a:p>
            <a:r>
              <a:rPr lang="en-US" sz="2800" dirty="0" smtClean="0">
                <a:solidFill>
                  <a:schemeClr val="accent2"/>
                </a:solidFill>
              </a:rPr>
              <a:t>Three-State Air Quality Study (3SAQS)</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Three-State Data Warehouse (3SDW)</a:t>
            </a:r>
            <a:endParaRPr lang="en-US" sz="2800" dirty="0">
              <a:solidFill>
                <a:schemeClr val="accent2"/>
              </a:solidFill>
            </a:endParaRPr>
          </a:p>
        </p:txBody>
      </p:sp>
      <p:pic>
        <p:nvPicPr>
          <p:cNvPr id="3" name="Picture 2" descr="colorado-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61" y="858776"/>
            <a:ext cx="1380227" cy="914400"/>
          </a:xfrm>
          <a:prstGeom prst="rect">
            <a:avLst/>
          </a:prstGeom>
        </p:spPr>
      </p:pic>
      <p:pic>
        <p:nvPicPr>
          <p:cNvPr id="4" name="Picture 3" descr="Utah Fla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800" y="858776"/>
            <a:ext cx="1371600" cy="914400"/>
          </a:xfrm>
          <a:prstGeom prst="rect">
            <a:avLst/>
          </a:prstGeom>
        </p:spPr>
      </p:pic>
      <p:pic>
        <p:nvPicPr>
          <p:cNvPr id="5" name="Picture 4" descr="nunst08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744" y="858776"/>
            <a:ext cx="1307306" cy="914400"/>
          </a:xfrm>
          <a:prstGeom prst="rect">
            <a:avLst/>
          </a:prstGeom>
        </p:spPr>
      </p:pic>
      <p:sp>
        <p:nvSpPr>
          <p:cNvPr id="9" name="TextBox 8"/>
          <p:cNvSpPr txBox="1"/>
          <p:nvPr/>
        </p:nvSpPr>
        <p:spPr>
          <a:xfrm>
            <a:off x="336928" y="2769908"/>
            <a:ext cx="8526840" cy="1692771"/>
          </a:xfrm>
          <a:prstGeom prst="rect">
            <a:avLst/>
          </a:prstGeom>
          <a:noFill/>
        </p:spPr>
        <p:txBody>
          <a:bodyPr wrap="square" rtlCol="0">
            <a:spAutoFit/>
          </a:bodyPr>
          <a:lstStyle/>
          <a:p>
            <a:pPr algn="ctr"/>
            <a:r>
              <a:rPr lang="en-US" sz="4000" dirty="0" smtClean="0"/>
              <a:t>NEI 2011 Release Status</a:t>
            </a:r>
            <a:endParaRPr lang="en-US" sz="4000" dirty="0" smtClean="0"/>
          </a:p>
          <a:p>
            <a:pPr algn="ctr"/>
            <a:endParaRPr lang="en-US" sz="4000" dirty="0"/>
          </a:p>
          <a:p>
            <a:pPr algn="ctr"/>
            <a:r>
              <a:rPr lang="en-US" sz="2400" dirty="0" smtClean="0">
                <a:solidFill>
                  <a:srgbClr val="3333CC"/>
                </a:solidFill>
              </a:rPr>
              <a:t>Zac Adelman, UNC-</a:t>
            </a:r>
            <a:r>
              <a:rPr lang="en-US" sz="2400" dirty="0" smtClean="0">
                <a:solidFill>
                  <a:srgbClr val="3333CC"/>
                </a:solidFill>
              </a:rPr>
              <a:t>IE</a:t>
            </a:r>
            <a:endParaRPr lang="en-US" sz="2400" dirty="0" smtClean="0">
              <a:solidFill>
                <a:srgbClr val="3333CC"/>
              </a:solidFill>
            </a:endParaRPr>
          </a:p>
        </p:txBody>
      </p:sp>
    </p:spTree>
    <p:extLst>
      <p:ext uri="{BB962C8B-B14F-4D97-AF65-F5344CB8AC3E}">
        <p14:creationId xmlns:p14="http://schemas.microsoft.com/office/powerpoint/2010/main" val="3395923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NEI 2011 Availability</a:t>
            </a:r>
            <a:endParaRPr lang="en-US" sz="3600" u="sng" dirty="0"/>
          </a:p>
        </p:txBody>
      </p:sp>
      <p:sp>
        <p:nvSpPr>
          <p:cNvPr id="3" name="Content Placeholder 2"/>
          <p:cNvSpPr>
            <a:spLocks noGrp="1"/>
          </p:cNvSpPr>
          <p:nvPr>
            <p:ph idx="1"/>
          </p:nvPr>
        </p:nvSpPr>
        <p:spPr/>
        <p:txBody>
          <a:bodyPr>
            <a:normAutofit/>
          </a:bodyPr>
          <a:lstStyle/>
          <a:p>
            <a:pPr marL="0" indent="0">
              <a:buNone/>
            </a:pPr>
            <a:r>
              <a:rPr lang="en-US" sz="2400" dirty="0" smtClean="0">
                <a:solidFill>
                  <a:srgbClr val="2D2DB9"/>
                </a:solidFill>
              </a:rPr>
              <a:t>The following two slides taken directly from </a:t>
            </a:r>
            <a:r>
              <a:rPr lang="en-US" sz="2400" dirty="0" err="1" smtClean="0">
                <a:solidFill>
                  <a:srgbClr val="2D2DB9"/>
                </a:solidFill>
              </a:rPr>
              <a:t>Eyth</a:t>
            </a:r>
            <a:r>
              <a:rPr lang="en-US" sz="2400" dirty="0" smtClean="0">
                <a:solidFill>
                  <a:srgbClr val="2D2DB9"/>
                </a:solidFill>
              </a:rPr>
              <a:t>, Mason, and </a:t>
            </a:r>
            <a:r>
              <a:rPr lang="en-US" sz="2400" dirty="0" err="1" smtClean="0">
                <a:solidFill>
                  <a:srgbClr val="2D2DB9"/>
                </a:solidFill>
              </a:rPr>
              <a:t>Zubrow</a:t>
            </a:r>
            <a:r>
              <a:rPr lang="en-US" sz="2400" dirty="0" smtClean="0">
                <a:solidFill>
                  <a:srgbClr val="2D2DB9"/>
                </a:solidFill>
              </a:rPr>
              <a:t> (2013) presentation at the 12</a:t>
            </a:r>
            <a:r>
              <a:rPr lang="en-US" sz="2400" baseline="30000" dirty="0" smtClean="0">
                <a:solidFill>
                  <a:srgbClr val="2D2DB9"/>
                </a:solidFill>
              </a:rPr>
              <a:t>th</a:t>
            </a:r>
            <a:r>
              <a:rPr lang="en-US" sz="2400" dirty="0" smtClean="0">
                <a:solidFill>
                  <a:srgbClr val="2D2DB9"/>
                </a:solidFill>
              </a:rPr>
              <a:t> Annual CMAS Conference:</a:t>
            </a:r>
          </a:p>
          <a:p>
            <a:endParaRPr lang="en-US" sz="2400" dirty="0">
              <a:solidFill>
                <a:srgbClr val="2D2DB9"/>
              </a:solidFill>
            </a:endParaRPr>
          </a:p>
          <a:p>
            <a:pPr marL="0" indent="0" algn="ctr">
              <a:buNone/>
            </a:pPr>
            <a:r>
              <a:rPr lang="en-US" sz="1600" dirty="0">
                <a:solidFill>
                  <a:srgbClr val="2D2DB9"/>
                </a:solidFill>
                <a:hlinkClick r:id="rId2"/>
              </a:rPr>
              <a:t>http://</a:t>
            </a:r>
            <a:r>
              <a:rPr lang="en-US" sz="1600" dirty="0" err="1">
                <a:solidFill>
                  <a:srgbClr val="2D2DB9"/>
                </a:solidFill>
                <a:hlinkClick r:id="rId2"/>
              </a:rPr>
              <a:t>www.cmascenter.org</a:t>
            </a:r>
            <a:r>
              <a:rPr lang="en-US" sz="1600" dirty="0">
                <a:solidFill>
                  <a:srgbClr val="2D2DB9"/>
                </a:solidFill>
                <a:hlinkClick r:id="rId2"/>
              </a:rPr>
              <a:t>/conference/2013/slides/eyth_development_status_2013.pptx</a:t>
            </a:r>
            <a:endParaRPr lang="en-US" sz="1600" dirty="0">
              <a:solidFill>
                <a:srgbClr val="2D2DB9"/>
              </a:solidFill>
            </a:endParaRPr>
          </a:p>
        </p:txBody>
      </p:sp>
    </p:spTree>
    <p:extLst>
      <p:ext uri="{BB962C8B-B14F-4D97-AF65-F5344CB8AC3E}">
        <p14:creationId xmlns:p14="http://schemas.microsoft.com/office/powerpoint/2010/main" val="152372588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462220"/>
          <a:ext cx="7924800" cy="5395780"/>
        </p:xfrm>
        <a:graphic>
          <a:graphicData uri="http://schemas.openxmlformats.org/drawingml/2006/table">
            <a:tbl>
              <a:tblPr firstRow="1" bandRow="1">
                <a:tableStyleId>{5C22544A-7EE6-4342-B048-85BDC9FD1C3A}</a:tableStyleId>
              </a:tblPr>
              <a:tblGrid>
                <a:gridCol w="4550875"/>
                <a:gridCol w="3373925"/>
              </a:tblGrid>
              <a:tr h="345753">
                <a:tc>
                  <a:txBody>
                    <a:bodyPr/>
                    <a:lstStyle/>
                    <a:p>
                      <a:pPr algn="ctr"/>
                      <a:r>
                        <a:rPr lang="en-US" dirty="0" smtClean="0"/>
                        <a:t>Item</a:t>
                      </a:r>
                      <a:endParaRPr lang="en-US" dirty="0"/>
                    </a:p>
                  </a:txBody>
                  <a:tcPr/>
                </a:tc>
                <a:tc>
                  <a:txBody>
                    <a:bodyPr/>
                    <a:lstStyle/>
                    <a:p>
                      <a:pPr algn="ctr"/>
                      <a:r>
                        <a:rPr lang="en-US" dirty="0" smtClean="0"/>
                        <a:t>Timeframe</a:t>
                      </a:r>
                      <a:endParaRPr lang="en-US" dirty="0"/>
                    </a:p>
                  </a:txBody>
                  <a:tcPr/>
                </a:tc>
              </a:tr>
              <a:tr h="575302">
                <a:tc>
                  <a:txBody>
                    <a:bodyPr/>
                    <a:lstStyle/>
                    <a:p>
                      <a:r>
                        <a:rPr lang="en-US" dirty="0" smtClean="0"/>
                        <a:t>Preliminary</a:t>
                      </a:r>
                      <a:r>
                        <a:rPr lang="en-US" baseline="0" dirty="0" smtClean="0"/>
                        <a:t> 2011 </a:t>
                      </a:r>
                      <a:r>
                        <a:rPr lang="en-US" dirty="0" smtClean="0"/>
                        <a:t>Runs</a:t>
                      </a:r>
                      <a:endParaRPr lang="en-US" dirty="0"/>
                    </a:p>
                  </a:txBody>
                  <a:tcPr anchor="ctr"/>
                </a:tc>
                <a:tc>
                  <a:txBody>
                    <a:bodyPr/>
                    <a:lstStyle/>
                    <a:p>
                      <a:r>
                        <a:rPr lang="en-US" baseline="0" dirty="0" smtClean="0"/>
                        <a:t>May-August, 2013</a:t>
                      </a:r>
                      <a:endParaRPr lang="en-US" dirty="0"/>
                    </a:p>
                  </a:txBody>
                  <a:tcPr anchor="ctr"/>
                </a:tc>
              </a:tr>
              <a:tr h="639224">
                <a:tc>
                  <a:txBody>
                    <a:bodyPr/>
                    <a:lstStyle/>
                    <a:p>
                      <a:r>
                        <a:rPr lang="en-US" dirty="0" smtClean="0"/>
                        <a:t>Finalize 2011 Base Year Platform</a:t>
                      </a:r>
                      <a:endParaRPr lang="en-US" dirty="0"/>
                    </a:p>
                  </a:txBody>
                  <a:tcPr anchor="ctr"/>
                </a:tc>
                <a:tc>
                  <a:txBody>
                    <a:bodyPr/>
                    <a:lstStyle/>
                    <a:p>
                      <a:r>
                        <a:rPr lang="en-US" dirty="0" smtClean="0"/>
                        <a:t>September, 2013</a:t>
                      </a:r>
                      <a:endParaRPr lang="en-US" dirty="0"/>
                    </a:p>
                  </a:txBody>
                  <a:tcPr anchor="ctr"/>
                </a:tc>
              </a:tr>
              <a:tr h="639224">
                <a:tc>
                  <a:txBody>
                    <a:bodyPr/>
                    <a:lstStyle/>
                    <a:p>
                      <a:r>
                        <a:rPr lang="en-US" dirty="0" smtClean="0"/>
                        <a:t>Develop Future</a:t>
                      </a:r>
                      <a:r>
                        <a:rPr lang="en-US" baseline="0" dirty="0" smtClean="0"/>
                        <a:t> Year Projections</a:t>
                      </a:r>
                      <a:endParaRPr lang="en-US" dirty="0"/>
                    </a:p>
                  </a:txBody>
                  <a:tcPr anchor="ctr"/>
                </a:tc>
                <a:tc>
                  <a:txBody>
                    <a:bodyPr/>
                    <a:lstStyle/>
                    <a:p>
                      <a:r>
                        <a:rPr lang="en-US" b="0" dirty="0" smtClean="0"/>
                        <a:t>October-November, 2013</a:t>
                      </a:r>
                      <a:endParaRPr lang="en-US" b="0" dirty="0"/>
                    </a:p>
                  </a:txBody>
                  <a:tcPr anchor="ctr"/>
                </a:tc>
              </a:tr>
              <a:tr h="605068">
                <a:tc>
                  <a:txBody>
                    <a:bodyPr/>
                    <a:lstStyle/>
                    <a:p>
                      <a:r>
                        <a:rPr lang="en-US" dirty="0" smtClean="0"/>
                        <a:t>Provide </a:t>
                      </a:r>
                      <a:r>
                        <a:rPr lang="en-US" baseline="0" dirty="0" smtClean="0"/>
                        <a:t>2011 Modeling Platform</a:t>
                      </a:r>
                      <a:endParaRPr lang="en-US" dirty="0"/>
                    </a:p>
                  </a:txBody>
                  <a:tcPr anchor="ctr"/>
                </a:tc>
                <a:tc>
                  <a:txBody>
                    <a:bodyPr/>
                    <a:lstStyle/>
                    <a:p>
                      <a:r>
                        <a:rPr lang="en-US" baseline="0" dirty="0" smtClean="0"/>
                        <a:t>November, 2013</a:t>
                      </a:r>
                      <a:endParaRPr lang="en-US" dirty="0"/>
                    </a:p>
                  </a:txBody>
                  <a:tcPr anchor="ctr"/>
                </a:tc>
              </a:tr>
              <a:tr h="575302">
                <a:tc>
                  <a:txBody>
                    <a:bodyPr/>
                    <a:lstStyle/>
                    <a:p>
                      <a:r>
                        <a:rPr lang="en-US" dirty="0" smtClean="0"/>
                        <a:t>2011 National</a:t>
                      </a:r>
                      <a:r>
                        <a:rPr lang="en-US" baseline="0" dirty="0" smtClean="0"/>
                        <a:t> Air Toxics Assessment</a:t>
                      </a:r>
                      <a:endParaRPr lang="en-US" dirty="0"/>
                    </a:p>
                  </a:txBody>
                  <a:tcPr anchor="ctr"/>
                </a:tc>
                <a:tc>
                  <a:txBody>
                    <a:bodyPr/>
                    <a:lstStyle/>
                    <a:p>
                      <a:r>
                        <a:rPr lang="en-US" dirty="0" smtClean="0"/>
                        <a:t>Began</a:t>
                      </a:r>
                      <a:r>
                        <a:rPr lang="en-US" baseline="0" dirty="0" smtClean="0"/>
                        <a:t> August, 2013</a:t>
                      </a:r>
                      <a:endParaRPr lang="en-US" dirty="0"/>
                    </a:p>
                  </a:txBody>
                  <a:tcPr anchor="ctr"/>
                </a:tc>
              </a:tr>
              <a:tr h="498975">
                <a:tc>
                  <a:txBody>
                    <a:bodyPr/>
                    <a:lstStyle/>
                    <a:p>
                      <a:r>
                        <a:rPr lang="en-US" dirty="0" smtClean="0"/>
                        <a:t>Transport Rule Proposal Modeling </a:t>
                      </a:r>
                      <a:endParaRPr lang="en-US" dirty="0"/>
                    </a:p>
                  </a:txBody>
                  <a:tcPr anchor="ctr"/>
                </a:tc>
                <a:tc>
                  <a:txBody>
                    <a:bodyPr/>
                    <a:lstStyle/>
                    <a:p>
                      <a:r>
                        <a:rPr lang="en-US" dirty="0" smtClean="0"/>
                        <a:t>Began</a:t>
                      </a:r>
                      <a:r>
                        <a:rPr lang="en-US" baseline="0" dirty="0" smtClean="0"/>
                        <a:t> October, 2013</a:t>
                      </a:r>
                      <a:endParaRPr lang="en-US" dirty="0"/>
                    </a:p>
                  </a:txBody>
                  <a:tcPr anchor="ctr"/>
                </a:tc>
              </a:tr>
              <a:tr h="498975">
                <a:tc>
                  <a:txBody>
                    <a:bodyPr/>
                    <a:lstStyle/>
                    <a:p>
                      <a:r>
                        <a:rPr lang="en-US" dirty="0" smtClean="0"/>
                        <a:t>Provide 2018 Projection</a:t>
                      </a:r>
                      <a:r>
                        <a:rPr lang="en-US" baseline="0" dirty="0" smtClean="0"/>
                        <a:t> from 2011</a:t>
                      </a:r>
                      <a:endParaRPr lang="en-US" dirty="0"/>
                    </a:p>
                  </a:txBody>
                  <a:tcPr anchor="ctr"/>
                </a:tc>
                <a:tc>
                  <a:txBody>
                    <a:bodyPr/>
                    <a:lstStyle/>
                    <a:p>
                      <a:r>
                        <a:rPr lang="en-US" dirty="0" smtClean="0"/>
                        <a:t>December, 2013</a:t>
                      </a:r>
                      <a:endParaRPr lang="en-US" dirty="0"/>
                    </a:p>
                  </a:txBody>
                  <a:tcPr anchor="ctr"/>
                </a:tc>
              </a:tr>
              <a:tr h="498975">
                <a:tc>
                  <a:txBody>
                    <a:bodyPr/>
                    <a:lstStyle/>
                    <a:p>
                      <a:r>
                        <a:rPr lang="en-US" dirty="0" smtClean="0"/>
                        <a:t>Ozone</a:t>
                      </a:r>
                      <a:r>
                        <a:rPr lang="en-US" baseline="0" dirty="0" smtClean="0"/>
                        <a:t> NAAQA RIA Proposal</a:t>
                      </a:r>
                      <a:endParaRPr lang="en-US" dirty="0"/>
                    </a:p>
                  </a:txBody>
                  <a:tcPr anchor="ctr"/>
                </a:tc>
                <a:tc>
                  <a:txBody>
                    <a:bodyPr/>
                    <a:lstStyle/>
                    <a:p>
                      <a:r>
                        <a:rPr lang="en-US" dirty="0" smtClean="0"/>
                        <a:t>TBD</a:t>
                      </a:r>
                      <a:endParaRPr lang="en-US" dirty="0"/>
                    </a:p>
                  </a:txBody>
                  <a:tcPr anchor="ctr"/>
                </a:tc>
              </a:tr>
              <a:tr h="498975">
                <a:tc>
                  <a:txBody>
                    <a:bodyPr/>
                    <a:lstStyle/>
                    <a:p>
                      <a:r>
                        <a:rPr lang="en-US" dirty="0" smtClean="0"/>
                        <a:t>Comments on 2011 and 2018 Data</a:t>
                      </a:r>
                      <a:endParaRPr lang="en-US" dirty="0"/>
                    </a:p>
                  </a:txBody>
                  <a:tcPr anchor="ctr"/>
                </a:tc>
                <a:tc>
                  <a:txBody>
                    <a:bodyPr/>
                    <a:lstStyle/>
                    <a:p>
                      <a:r>
                        <a:rPr lang="en-US" dirty="0" smtClean="0"/>
                        <a:t>Winter</a:t>
                      </a:r>
                      <a:r>
                        <a:rPr lang="en-US" baseline="0" dirty="0" smtClean="0"/>
                        <a:t> (2011), Spring (2018)</a:t>
                      </a:r>
                      <a:endParaRPr lang="en-US" dirty="0"/>
                    </a:p>
                  </a:txBody>
                  <a:tcPr anchor="ctr"/>
                </a:tc>
              </a:tr>
            </a:tbl>
          </a:graphicData>
        </a:graphic>
      </p:graphicFrame>
      <p:sp>
        <p:nvSpPr>
          <p:cNvPr id="2" name="Title 1"/>
          <p:cNvSpPr>
            <a:spLocks noGrp="1"/>
          </p:cNvSpPr>
          <p:nvPr>
            <p:ph type="title"/>
          </p:nvPr>
        </p:nvSpPr>
        <p:spPr/>
        <p:txBody>
          <a:bodyPr>
            <a:normAutofit fontScale="90000"/>
          </a:bodyPr>
          <a:lstStyle/>
          <a:p>
            <a:r>
              <a:rPr lang="en-US" dirty="0" smtClean="0"/>
              <a:t>2011 Emissions Modeling Platform Development: Steps and Timing</a:t>
            </a:r>
            <a:endParaRPr lang="en-US" dirty="0"/>
          </a:p>
        </p:txBody>
      </p:sp>
    </p:spTree>
    <p:extLst>
      <p:ext uri="{BB962C8B-B14F-4D97-AF65-F5344CB8AC3E}">
        <p14:creationId xmlns:p14="http://schemas.microsoft.com/office/powerpoint/2010/main" val="17311115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EI_08_vs_11.png"/>
          <p:cNvPicPr>
            <a:picLocks noGrp="1" noChangeAspect="1"/>
          </p:cNvPicPr>
          <p:nvPr>
            <p:ph idx="1"/>
          </p:nvPr>
        </p:nvPicPr>
        <p:blipFill>
          <a:blip r:embed="rId2" cstate="print"/>
          <a:stretch>
            <a:fillRect/>
          </a:stretch>
        </p:blipFill>
        <p:spPr>
          <a:xfrm>
            <a:off x="762000" y="1581586"/>
            <a:ext cx="7696200" cy="5173959"/>
          </a:xfrm>
        </p:spPr>
      </p:pic>
      <p:sp>
        <p:nvSpPr>
          <p:cNvPr id="5" name="Title 4"/>
          <p:cNvSpPr>
            <a:spLocks noGrp="1"/>
          </p:cNvSpPr>
          <p:nvPr>
            <p:ph type="title"/>
          </p:nvPr>
        </p:nvSpPr>
        <p:spPr/>
        <p:txBody>
          <a:bodyPr>
            <a:normAutofit/>
          </a:bodyPr>
          <a:lstStyle/>
          <a:p>
            <a:r>
              <a:rPr lang="en-US" dirty="0" smtClean="0"/>
              <a:t>Changes from 2008 to 2011 </a:t>
            </a:r>
            <a:r>
              <a:rPr lang="en-US" dirty="0" smtClean="0"/>
              <a:t>NEI</a:t>
            </a:r>
            <a:endParaRPr lang="en-US" dirty="0"/>
          </a:p>
        </p:txBody>
      </p:sp>
    </p:spTree>
    <p:extLst>
      <p:ext uri="{BB962C8B-B14F-4D97-AF65-F5344CB8AC3E}">
        <p14:creationId xmlns:p14="http://schemas.microsoft.com/office/powerpoint/2010/main" val="3111662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3400" y="391533"/>
            <a:ext cx="5765800" cy="1765301"/>
          </a:xfrm>
          <a:prstGeom prst="rect">
            <a:avLst/>
          </a:prstGeom>
          <a:solidFill>
            <a:schemeClr val="bg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25460" y="279639"/>
            <a:ext cx="6595990" cy="1966095"/>
          </a:xfrm>
        </p:spPr>
        <p:txBody>
          <a:bodyPr>
            <a:noAutofit/>
          </a:bodyPr>
          <a:lstStyle/>
          <a:p>
            <a:r>
              <a:rPr lang="en-US" sz="2800" dirty="0" smtClean="0">
                <a:solidFill>
                  <a:schemeClr val="accent2"/>
                </a:solidFill>
              </a:rPr>
              <a:t>Three-State Air Quality Study (3SAQS)</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Three-State Data Warehouse (3SDW)</a:t>
            </a:r>
            <a:endParaRPr lang="en-US" sz="2800" dirty="0">
              <a:solidFill>
                <a:schemeClr val="accent2"/>
              </a:solidFill>
            </a:endParaRPr>
          </a:p>
        </p:txBody>
      </p:sp>
      <p:pic>
        <p:nvPicPr>
          <p:cNvPr id="3" name="Picture 2" descr="colorado-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61" y="858776"/>
            <a:ext cx="1380227" cy="914400"/>
          </a:xfrm>
          <a:prstGeom prst="rect">
            <a:avLst/>
          </a:prstGeom>
        </p:spPr>
      </p:pic>
      <p:pic>
        <p:nvPicPr>
          <p:cNvPr id="4" name="Picture 3" descr="Utah Fla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800" y="858776"/>
            <a:ext cx="1371600" cy="914400"/>
          </a:xfrm>
          <a:prstGeom prst="rect">
            <a:avLst/>
          </a:prstGeom>
        </p:spPr>
      </p:pic>
      <p:pic>
        <p:nvPicPr>
          <p:cNvPr id="5" name="Picture 4" descr="nunst08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744" y="858776"/>
            <a:ext cx="1307306" cy="914400"/>
          </a:xfrm>
          <a:prstGeom prst="rect">
            <a:avLst/>
          </a:prstGeom>
        </p:spPr>
      </p:pic>
      <p:sp>
        <p:nvSpPr>
          <p:cNvPr id="9" name="TextBox 8"/>
          <p:cNvSpPr txBox="1"/>
          <p:nvPr/>
        </p:nvSpPr>
        <p:spPr>
          <a:xfrm>
            <a:off x="336928" y="2769908"/>
            <a:ext cx="8526840" cy="2062103"/>
          </a:xfrm>
          <a:prstGeom prst="rect">
            <a:avLst/>
          </a:prstGeom>
          <a:noFill/>
        </p:spPr>
        <p:txBody>
          <a:bodyPr wrap="square" rtlCol="0">
            <a:spAutoFit/>
          </a:bodyPr>
          <a:lstStyle/>
          <a:p>
            <a:pPr algn="ctr"/>
            <a:r>
              <a:rPr lang="en-US" sz="4000" dirty="0" smtClean="0"/>
              <a:t>Transient Methan</a:t>
            </a:r>
            <a:r>
              <a:rPr lang="en-US" sz="4000" dirty="0" smtClean="0"/>
              <a:t>e CMAQ Simulation</a:t>
            </a:r>
            <a:endParaRPr lang="en-US" sz="4000" dirty="0" smtClean="0"/>
          </a:p>
          <a:p>
            <a:pPr algn="ctr"/>
            <a:endParaRPr lang="en-US" sz="4000" dirty="0"/>
          </a:p>
          <a:p>
            <a:pPr algn="ctr"/>
            <a:r>
              <a:rPr lang="en-US" sz="2400" dirty="0" smtClean="0">
                <a:solidFill>
                  <a:srgbClr val="3333CC"/>
                </a:solidFill>
              </a:rPr>
              <a:t>Zac Adelman, UNC-IE</a:t>
            </a:r>
          </a:p>
          <a:p>
            <a:pPr algn="ctr"/>
            <a:r>
              <a:rPr lang="en-US" sz="2400" dirty="0" smtClean="0">
                <a:solidFill>
                  <a:srgbClr val="3333CC"/>
                </a:solidFill>
              </a:rPr>
              <a:t>Gail </a:t>
            </a:r>
            <a:r>
              <a:rPr lang="en-US" sz="2400" dirty="0" err="1" smtClean="0">
                <a:solidFill>
                  <a:srgbClr val="3333CC"/>
                </a:solidFill>
              </a:rPr>
              <a:t>Tonnesen</a:t>
            </a:r>
            <a:r>
              <a:rPr lang="en-US" sz="2400" dirty="0" smtClean="0">
                <a:solidFill>
                  <a:srgbClr val="3333CC"/>
                </a:solidFill>
              </a:rPr>
              <a:t>, US EPA</a:t>
            </a:r>
            <a:endParaRPr lang="en-US" sz="2400" dirty="0" smtClean="0">
              <a:solidFill>
                <a:srgbClr val="3333CC"/>
              </a:solidFill>
            </a:endParaRPr>
          </a:p>
        </p:txBody>
      </p:sp>
    </p:spTree>
    <p:extLst>
      <p:ext uri="{BB962C8B-B14F-4D97-AF65-F5344CB8AC3E}">
        <p14:creationId xmlns:p14="http://schemas.microsoft.com/office/powerpoint/2010/main" val="31912994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54"/>
            <a:ext cx="8229600" cy="1143000"/>
          </a:xfrm>
        </p:spPr>
        <p:txBody>
          <a:bodyPr/>
          <a:lstStyle/>
          <a:p>
            <a:r>
              <a:rPr lang="en-US" dirty="0" smtClean="0"/>
              <a:t>January CH4 and ΔO3</a:t>
            </a:r>
            <a:endParaRPr lang="en-US" dirty="0"/>
          </a:p>
        </p:txBody>
      </p:sp>
      <p:pic>
        <p:nvPicPr>
          <p:cNvPr id="4" name="Picture 3" descr="WJ12_CMAQ_B08c_CH4.CH4.WJ12.ja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81" y="1127716"/>
            <a:ext cx="4589653" cy="4696999"/>
          </a:xfrm>
          <a:prstGeom prst="rect">
            <a:avLst/>
          </a:prstGeom>
        </p:spPr>
      </p:pic>
      <p:pic>
        <p:nvPicPr>
          <p:cNvPr id="5" name="Picture 4" descr="WJ12_CMAQ_B08c_CH4.O3.WJ12.ja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540" y="1127716"/>
            <a:ext cx="4598460" cy="4696999"/>
          </a:xfrm>
          <a:prstGeom prst="rect">
            <a:avLst/>
          </a:prstGeom>
        </p:spPr>
      </p:pic>
    </p:spTree>
    <p:extLst>
      <p:ext uri="{BB962C8B-B14F-4D97-AF65-F5344CB8AC3E}">
        <p14:creationId xmlns:p14="http://schemas.microsoft.com/office/powerpoint/2010/main" val="19692489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28600"/>
            <a:ext cx="8839200" cy="10382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Total PM</a:t>
            </a:r>
            <a:r>
              <a:rPr lang="en-US" sz="4000" b="1" baseline="-25000" dirty="0" smtClean="0"/>
              <a:t>2.5</a:t>
            </a:r>
            <a:r>
              <a:rPr lang="en-US" sz="4000" b="1" dirty="0" smtClean="0"/>
              <a:t> Mass MPE</a:t>
            </a:r>
            <a:endParaRPr lang="en-US" sz="4000" b="1" dirty="0"/>
          </a:p>
        </p:txBody>
      </p:sp>
      <p:sp>
        <p:nvSpPr>
          <p:cNvPr id="3" name="Content Placeholder 2"/>
          <p:cNvSpPr txBox="1">
            <a:spLocks/>
          </p:cNvSpPr>
          <p:nvPr/>
        </p:nvSpPr>
        <p:spPr>
          <a:xfrm>
            <a:off x="-79377" y="991212"/>
            <a:ext cx="1981200" cy="52866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dirty="0" smtClean="0"/>
              <a:t>FRM</a:t>
            </a:r>
            <a:endParaRPr lang="en-US" dirty="0" smtClean="0"/>
          </a:p>
          <a:p>
            <a:pPr marL="0" indent="0" algn="r">
              <a:buFont typeface="Arial" pitchFamily="34" charset="0"/>
              <a:buNone/>
            </a:pPr>
            <a:endParaRPr lang="en-US" dirty="0" smtClean="0"/>
          </a:p>
          <a:p>
            <a:pPr marL="0" indent="0" algn="r">
              <a:buFont typeface="Arial" pitchFamily="34" charset="0"/>
              <a:buNone/>
            </a:pPr>
            <a:endParaRPr lang="en-US" dirty="0" smtClean="0"/>
          </a:p>
          <a:p>
            <a:pPr marL="0" indent="0" algn="r">
              <a:buFont typeface="Arial" pitchFamily="34" charset="0"/>
              <a:buNone/>
            </a:pPr>
            <a:r>
              <a:rPr lang="en-US" dirty="0" smtClean="0"/>
              <a:t>CSN</a:t>
            </a:r>
            <a:endParaRPr lang="en-US" dirty="0" smtClean="0"/>
          </a:p>
          <a:p>
            <a:pPr marL="0" indent="0" algn="r">
              <a:buFont typeface="Arial" pitchFamily="34" charset="0"/>
              <a:buNone/>
            </a:pPr>
            <a:endParaRPr lang="en-US" dirty="0" smtClean="0"/>
          </a:p>
          <a:p>
            <a:pPr marL="0" indent="0" algn="r">
              <a:buFont typeface="Arial" pitchFamily="34" charset="0"/>
              <a:buNone/>
            </a:pPr>
            <a:endParaRPr lang="en-US" sz="2000" dirty="0" smtClean="0"/>
          </a:p>
          <a:p>
            <a:pPr marL="0" indent="0" algn="r">
              <a:buFont typeface="Arial" pitchFamily="34" charset="0"/>
              <a:buNone/>
            </a:pPr>
            <a:endParaRPr lang="en-US" sz="800" dirty="0"/>
          </a:p>
          <a:p>
            <a:pPr marL="0" indent="0" algn="r">
              <a:buFont typeface="Arial" pitchFamily="34" charset="0"/>
              <a:buNone/>
            </a:pPr>
            <a:endParaRPr lang="en-US" sz="1800" dirty="0" smtClean="0"/>
          </a:p>
          <a:p>
            <a:pPr marL="0" indent="0" algn="r">
              <a:buFont typeface="Arial" pitchFamily="34" charset="0"/>
              <a:buNone/>
            </a:pPr>
            <a:r>
              <a:rPr lang="en-US" dirty="0" smtClean="0"/>
              <a:t>IMPROVE </a:t>
            </a:r>
            <a:endParaRPr lang="en-US" dirty="0"/>
          </a:p>
        </p:txBody>
      </p:sp>
      <p:sp>
        <p:nvSpPr>
          <p:cNvPr id="4" name="Slide Number Placeholder 4"/>
          <p:cNvSpPr>
            <a:spLocks noGrp="1"/>
          </p:cNvSpPr>
          <p:nvPr>
            <p:ph type="sldNum" sz="quarter" idx="12"/>
          </p:nvPr>
        </p:nvSpPr>
        <p:spPr>
          <a:xfrm>
            <a:off x="8001000" y="6553200"/>
            <a:ext cx="1012825" cy="252412"/>
          </a:xfrm>
        </p:spPr>
        <p:txBody>
          <a:bodyPr/>
          <a:lstStyle/>
          <a:p>
            <a:fld id="{278BB0A0-5410-4A50-B179-15B166CC9A52}" type="slidenum">
              <a:rPr lang="en-US" smtClean="0"/>
              <a:pPr/>
              <a:t>6</a:t>
            </a:fld>
            <a:endParaRPr lang="en-US" dirty="0"/>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354"/>
          <a:stretch/>
        </p:blipFill>
        <p:spPr bwMode="auto">
          <a:xfrm>
            <a:off x="1981200" y="991212"/>
            <a:ext cx="5638800" cy="57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03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Ozone Contributions on Aug 5, 2008 at RFNO, CO monitoring site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608929"/>
            <a:ext cx="6962775" cy="509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67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Ozone Contributions on Jul 17, 2008 at Uintah_1002, UT monitoring site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9747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03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Ozone Contributions on Jul 17, 2008 at Sweetwater_0200, WY monitoring site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1866900"/>
            <a:ext cx="66103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87599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A21B"/>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7006</TotalTime>
  <Words>2367</Words>
  <Application>Microsoft Macintosh PowerPoint</Application>
  <PresentationFormat>On-screen Show (4:3)</PresentationFormat>
  <Paragraphs>335</Paragraphs>
  <Slides>59</Slides>
  <Notes>18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Three-State Air Quality Study (3SAQS)   Three-State Data Warehouse (3SDW)</vt:lpstr>
      <vt:lpstr>Outline</vt:lpstr>
      <vt:lpstr>WestJumpAQMS Results for 3S Region</vt:lpstr>
      <vt:lpstr>CARMMS Domain Evaluation</vt:lpstr>
      <vt:lpstr>PowerPoint Presentation</vt:lpstr>
      <vt:lpstr>PowerPoint Presentation</vt:lpstr>
      <vt:lpstr>Ozone Contributions on Aug 5, 2008 at RFNO, CO monitoring site</vt:lpstr>
      <vt:lpstr>Ozone Contributions on Jul 17, 2008 at Uintah_1002, UT monitoring site</vt:lpstr>
      <vt:lpstr>Ozone Contributions on Jul 17, 2008 at Sweetwater_0200, WY monitoring site</vt:lpstr>
      <vt:lpstr>Source and Species PM2.5 Contributions at Boulder_0012 11/20/08</vt:lpstr>
      <vt:lpstr>PowerPoint Presentation</vt:lpstr>
      <vt:lpstr>WestJumpAQMS Results for the 3-state region</vt:lpstr>
      <vt:lpstr>WestJumpAQMS CAMx-CMAQ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WestJumpAQMS CAMx-CMAQ Comparison Plots</vt:lpstr>
      <vt:lpstr>3SAQS VOC Emissions Reactivity Analysis</vt:lpstr>
      <vt:lpstr>VOC Emissions Reactivity </vt:lpstr>
      <vt:lpstr>VOC Emissions Reactivity </vt:lpstr>
      <vt:lpstr>VOC Emissions Reactivity </vt:lpstr>
      <vt:lpstr>PowerPoint Presentation</vt:lpstr>
      <vt:lpstr>3SAQS 2008 Base Modeling and MPE</vt:lpstr>
      <vt:lpstr>3SAQS 2008 Base Modeling Schedule</vt:lpstr>
      <vt:lpstr>3SAQS Study Region</vt:lpstr>
      <vt:lpstr>3SAQS Working Group Questions</vt:lpstr>
      <vt:lpstr>Possible 3SAQS Working Groups</vt:lpstr>
      <vt:lpstr>Possible 3SAQS Working Groups</vt:lpstr>
      <vt:lpstr>Three-State Air Quality Study (3SAQS)   Three-State Data Warehouse (3SDW)</vt:lpstr>
      <vt:lpstr>3-State Air Quality Study 2008 Emissions Modeling Platform</vt:lpstr>
      <vt:lpstr>3-State Air Quality Study Non-O&amp;G 2020 Emissions Projections</vt:lpstr>
      <vt:lpstr>3-State Air Quality Study Non-O&amp;G 2020 Emissions Projections</vt:lpstr>
      <vt:lpstr>3-State Air Quality Study Non-O&amp;G 2020 Emissions Projections</vt:lpstr>
      <vt:lpstr>3-State Air Quality Study O&amp;G Projections – Phase 1 </vt:lpstr>
      <vt:lpstr>3-State Air Quality Study O&amp;G Projections – Phase 1 </vt:lpstr>
      <vt:lpstr>3-State Air Quality Study O&amp;G Projections – Phase 1 </vt:lpstr>
      <vt:lpstr>3-State Air Quality Study O&amp;G Projections – Phase 1 </vt:lpstr>
      <vt:lpstr>3-State Air Quality Study O&amp;G Projections – Phase 2</vt:lpstr>
      <vt:lpstr>2008-Based Projection Inventory Schedule</vt:lpstr>
      <vt:lpstr>Three-State Air Quality Study (3SAQS)   Three-State Data Warehouse (3SDW)</vt:lpstr>
      <vt:lpstr>NEI 2011 Availability</vt:lpstr>
      <vt:lpstr>2011 Emissions Modeling Platform Development: Steps and Timing</vt:lpstr>
      <vt:lpstr>Changes from 2008 to 2011 NEI</vt:lpstr>
      <vt:lpstr>Three-State Air Quality Study (3SAQS)   Three-State Data Warehouse (3SDW)</vt:lpstr>
      <vt:lpstr>January CH4 and ΔO3</vt:lpstr>
    </vt:vector>
  </TitlesOfParts>
  <Company>UNC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 Adelman</dc:creator>
  <cp:lastModifiedBy>Zac Adelman</cp:lastModifiedBy>
  <cp:revision>175</cp:revision>
  <dcterms:created xsi:type="dcterms:W3CDTF">2012-10-19T15:26:48Z</dcterms:created>
  <dcterms:modified xsi:type="dcterms:W3CDTF">2013-10-31T06:33:18Z</dcterms:modified>
</cp:coreProperties>
</file>