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sldIdLst>
    <p:sldId id="256" r:id="rId2"/>
    <p:sldId id="364" r:id="rId3"/>
    <p:sldId id="349" r:id="rId4"/>
    <p:sldId id="379" r:id="rId5"/>
    <p:sldId id="350" r:id="rId6"/>
    <p:sldId id="351" r:id="rId7"/>
    <p:sldId id="352" r:id="rId8"/>
    <p:sldId id="383" r:id="rId9"/>
    <p:sldId id="384" r:id="rId10"/>
    <p:sldId id="354" r:id="rId11"/>
    <p:sldId id="359" r:id="rId12"/>
    <p:sldId id="365" r:id="rId13"/>
    <p:sldId id="361" r:id="rId14"/>
    <p:sldId id="356" r:id="rId15"/>
    <p:sldId id="363" r:id="rId16"/>
    <p:sldId id="357" r:id="rId17"/>
    <p:sldId id="358" r:id="rId18"/>
    <p:sldId id="385" r:id="rId19"/>
    <p:sldId id="368" r:id="rId20"/>
    <p:sldId id="367" r:id="rId21"/>
    <p:sldId id="331" r:id="rId22"/>
    <p:sldId id="334" r:id="rId23"/>
    <p:sldId id="341" r:id="rId24"/>
    <p:sldId id="332" r:id="rId25"/>
    <p:sldId id="366" r:id="rId26"/>
    <p:sldId id="370" r:id="rId27"/>
    <p:sldId id="389" r:id="rId28"/>
    <p:sldId id="329" r:id="rId29"/>
    <p:sldId id="382" r:id="rId30"/>
    <p:sldId id="380" r:id="rId31"/>
    <p:sldId id="347" r:id="rId32"/>
    <p:sldId id="371" r:id="rId33"/>
    <p:sldId id="372" r:id="rId34"/>
    <p:sldId id="373" r:id="rId35"/>
    <p:sldId id="374" r:id="rId36"/>
    <p:sldId id="375" r:id="rId37"/>
    <p:sldId id="376" r:id="rId38"/>
    <p:sldId id="381" r:id="rId39"/>
    <p:sldId id="377" r:id="rId40"/>
    <p:sldId id="391" r:id="rId41"/>
    <p:sldId id="317" r:id="rId42"/>
    <p:sldId id="390" r:id="rId43"/>
    <p:sldId id="386" r:id="rId44"/>
    <p:sldId id="387" r:id="rId45"/>
    <p:sldId id="388"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ll Stoeckenius" initials="T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96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4628" autoAdjust="0"/>
  </p:normalViewPr>
  <p:slideViewPr>
    <p:cSldViewPr>
      <p:cViewPr>
        <p:scale>
          <a:sx n="100" d="100"/>
          <a:sy n="100" d="100"/>
        </p:scale>
        <p:origin x="-1188" y="-156"/>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1-15T09:58:24.508" idx="8">
    <p:pos x="10" y="10"/>
    <p:text>Revise to reflect site shifts identified during 1/10/14 conf call and subsequent emails through 1/14/14.</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748038-AE18-4BB4-9498-B604FEF24ECD}" type="datetimeFigureOut">
              <a:rPr lang="en-US" smtClean="0"/>
              <a:pPr/>
              <a:t>2/18/2014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0133A0-E685-4FEE-82E9-8C2CA9CFC6D6}" type="slidenum">
              <a:rPr lang="en-US" smtClean="0"/>
              <a:pPr/>
              <a:t>‹#›</a:t>
            </a:fld>
            <a:endParaRPr lang="en-US" dirty="0"/>
          </a:p>
        </p:txBody>
      </p:sp>
    </p:spTree>
    <p:extLst>
      <p:ext uri="{BB962C8B-B14F-4D97-AF65-F5344CB8AC3E}">
        <p14:creationId xmlns:p14="http://schemas.microsoft.com/office/powerpoint/2010/main" val="1062149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A64084-E6F8-4883-80D6-5002F08FAD5D}" type="datetime1">
              <a:rPr lang="en-US" smtClean="0"/>
              <a:t>2/18/2014</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7" name="Picture 6" descr="FiveSqreComp_1007"/>
          <p:cNvPicPr/>
          <p:nvPr userDrawn="1"/>
        </p:nvPicPr>
        <p:blipFill>
          <a:blip r:embed="rId2" cstate="print"/>
          <a:srcRect/>
          <a:stretch>
            <a:fillRect/>
          </a:stretch>
        </p:blipFill>
        <p:spPr bwMode="auto">
          <a:xfrm>
            <a:off x="533400" y="990600"/>
            <a:ext cx="8074152" cy="1444752"/>
          </a:xfrm>
          <a:prstGeom prst="rect">
            <a:avLst/>
          </a:prstGeom>
          <a:noFill/>
          <a:ln w="9525">
            <a:noFill/>
            <a:miter lim="800000"/>
            <a:headEnd/>
            <a:tailEnd/>
          </a:ln>
        </p:spPr>
      </p:pic>
      <p:pic>
        <p:nvPicPr>
          <p:cNvPr id="8" name="Picture 7" descr="C:\Users\crea\Desktop\ENVIRONlogoL(cmyk)small.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5165" y="6399530"/>
            <a:ext cx="1956435" cy="420370"/>
          </a:xfrm>
          <a:prstGeom prst="rect">
            <a:avLst/>
          </a:prstGeom>
          <a:noFill/>
          <a:ln>
            <a:noFill/>
          </a:ln>
        </p:spPr>
      </p:pic>
    </p:spTree>
    <p:extLst>
      <p:ext uri="{BB962C8B-B14F-4D97-AF65-F5344CB8AC3E}">
        <p14:creationId xmlns:p14="http://schemas.microsoft.com/office/powerpoint/2010/main" val="4275490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7D935-3C6B-4659-9DA0-1FE275AEB44E}" type="datetime1">
              <a:rPr lang="en-US" smtClean="0"/>
              <a:t>2/18/2014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FC86E-1066-47A0-A989-1976ADE3059A}" type="slidenum">
              <a:rPr lang="en-US" smtClean="0"/>
              <a:pPr/>
              <a:t>‹#›</a:t>
            </a:fld>
            <a:endParaRPr lang="en-US" dirty="0"/>
          </a:p>
        </p:txBody>
      </p:sp>
      <p:pic>
        <p:nvPicPr>
          <p:cNvPr id="7" name="Picture 6" descr="C:\Users\crea\Desktop\ENVIRONlogoL(cmyk)smal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5164" y="76200"/>
            <a:ext cx="1956435" cy="420370"/>
          </a:xfrm>
          <a:prstGeom prst="rect">
            <a:avLst/>
          </a:prstGeom>
          <a:noFill/>
          <a:ln>
            <a:noFill/>
          </a:ln>
        </p:spPr>
      </p:pic>
    </p:spTree>
    <p:extLst>
      <p:ext uri="{BB962C8B-B14F-4D97-AF65-F5344CB8AC3E}">
        <p14:creationId xmlns:p14="http://schemas.microsoft.com/office/powerpoint/2010/main" val="85012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5137CD-E327-42CC-B578-1CFDC808EF93}" type="datetime1">
              <a:rPr lang="en-US" smtClean="0"/>
              <a:t>2/18/2014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FC86E-1066-47A0-A989-1976ADE3059A}" type="slidenum">
              <a:rPr lang="en-US" smtClean="0"/>
              <a:pPr/>
              <a:t>‹#›</a:t>
            </a:fld>
            <a:endParaRPr lang="en-US" dirty="0"/>
          </a:p>
        </p:txBody>
      </p:sp>
      <p:pic>
        <p:nvPicPr>
          <p:cNvPr id="7" name="Picture 6" descr="C:\Users\crea\Desktop\ENVIRONlogoL(cmyk)smal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5164" y="76200"/>
            <a:ext cx="1956435" cy="420370"/>
          </a:xfrm>
          <a:prstGeom prst="rect">
            <a:avLst/>
          </a:prstGeom>
          <a:noFill/>
          <a:ln>
            <a:noFill/>
          </a:ln>
        </p:spPr>
      </p:pic>
    </p:spTree>
    <p:extLst>
      <p:ext uri="{BB962C8B-B14F-4D97-AF65-F5344CB8AC3E}">
        <p14:creationId xmlns:p14="http://schemas.microsoft.com/office/powerpoint/2010/main" val="7320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0E6F4-AF48-4C95-A2CD-5E94FACFB6D4}" type="datetime1">
              <a:rPr lang="en-US" smtClean="0"/>
              <a:t>2/18/2014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FC86E-1066-47A0-A989-1976ADE3059A}" type="slidenum">
              <a:rPr lang="en-US" smtClean="0"/>
              <a:pPr/>
              <a:t>‹#›</a:t>
            </a:fld>
            <a:endParaRPr lang="en-US" dirty="0"/>
          </a:p>
        </p:txBody>
      </p:sp>
      <p:pic>
        <p:nvPicPr>
          <p:cNvPr id="7" name="Picture 6" descr="C:\Users\crea\Desktop\ENVIRONlogoL(cmyk)smal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5164" y="76200"/>
            <a:ext cx="1956435" cy="420370"/>
          </a:xfrm>
          <a:prstGeom prst="rect">
            <a:avLst/>
          </a:prstGeom>
          <a:noFill/>
          <a:ln>
            <a:noFill/>
          </a:ln>
        </p:spPr>
      </p:pic>
    </p:spTree>
    <p:extLst>
      <p:ext uri="{BB962C8B-B14F-4D97-AF65-F5344CB8AC3E}">
        <p14:creationId xmlns:p14="http://schemas.microsoft.com/office/powerpoint/2010/main" val="1906661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30F66F-119D-4599-B738-0A88D6A58A57}" type="datetime1">
              <a:rPr lang="en-US" smtClean="0"/>
              <a:t>2/18/2014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FC86E-1066-47A0-A989-1976ADE3059A}" type="slidenum">
              <a:rPr lang="en-US" smtClean="0"/>
              <a:pPr/>
              <a:t>‹#›</a:t>
            </a:fld>
            <a:endParaRPr lang="en-US" dirty="0"/>
          </a:p>
        </p:txBody>
      </p:sp>
      <p:pic>
        <p:nvPicPr>
          <p:cNvPr id="7" name="Picture 6" descr="C:\Users\crea\Desktop\ENVIRONlogoL(cmyk)smal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5164" y="76200"/>
            <a:ext cx="1956435" cy="420370"/>
          </a:xfrm>
          <a:prstGeom prst="rect">
            <a:avLst/>
          </a:prstGeom>
          <a:noFill/>
          <a:ln>
            <a:noFill/>
          </a:ln>
        </p:spPr>
      </p:pic>
    </p:spTree>
    <p:extLst>
      <p:ext uri="{BB962C8B-B14F-4D97-AF65-F5344CB8AC3E}">
        <p14:creationId xmlns:p14="http://schemas.microsoft.com/office/powerpoint/2010/main" val="31169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FE8E37-9727-4ADA-A63D-5B251786CF8B}" type="datetime1">
              <a:rPr lang="en-US" smtClean="0"/>
              <a:t>2/18/2014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FC86E-1066-47A0-A989-1976ADE3059A}" type="slidenum">
              <a:rPr lang="en-US" smtClean="0"/>
              <a:pPr/>
              <a:t>‹#›</a:t>
            </a:fld>
            <a:endParaRPr lang="en-US" dirty="0"/>
          </a:p>
        </p:txBody>
      </p:sp>
      <p:pic>
        <p:nvPicPr>
          <p:cNvPr id="8" name="Picture 7" descr="C:\Users\crea\Desktop\ENVIRONlogoL(cmyk)smal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5164" y="76200"/>
            <a:ext cx="1956435" cy="420370"/>
          </a:xfrm>
          <a:prstGeom prst="rect">
            <a:avLst/>
          </a:prstGeom>
          <a:noFill/>
          <a:ln>
            <a:noFill/>
          </a:ln>
        </p:spPr>
      </p:pic>
    </p:spTree>
    <p:extLst>
      <p:ext uri="{BB962C8B-B14F-4D97-AF65-F5344CB8AC3E}">
        <p14:creationId xmlns:p14="http://schemas.microsoft.com/office/powerpoint/2010/main" val="112221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E20380-8E3C-46AA-B813-D9C2BA5F7D6C}" type="datetime1">
              <a:rPr lang="en-US" smtClean="0"/>
              <a:t>2/18/2014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4FC86E-1066-47A0-A989-1976ADE3059A}" type="slidenum">
              <a:rPr lang="en-US" smtClean="0"/>
              <a:pPr/>
              <a:t>‹#›</a:t>
            </a:fld>
            <a:endParaRPr lang="en-US" dirty="0"/>
          </a:p>
        </p:txBody>
      </p:sp>
      <p:pic>
        <p:nvPicPr>
          <p:cNvPr id="10" name="Picture 9" descr="C:\Users\crea\Desktop\ENVIRONlogoL(cmyk)smal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5164" y="76200"/>
            <a:ext cx="1956435" cy="420370"/>
          </a:xfrm>
          <a:prstGeom prst="rect">
            <a:avLst/>
          </a:prstGeom>
          <a:noFill/>
          <a:ln>
            <a:noFill/>
          </a:ln>
        </p:spPr>
      </p:pic>
    </p:spTree>
    <p:extLst>
      <p:ext uri="{BB962C8B-B14F-4D97-AF65-F5344CB8AC3E}">
        <p14:creationId xmlns:p14="http://schemas.microsoft.com/office/powerpoint/2010/main" val="309645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AAF751-943B-4E29-81B2-654E11F7081A}" type="datetime1">
              <a:rPr lang="en-US" smtClean="0"/>
              <a:t>2/18/2014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4FC86E-1066-47A0-A989-1976ADE3059A}" type="slidenum">
              <a:rPr lang="en-US" smtClean="0"/>
              <a:pPr/>
              <a:t>‹#›</a:t>
            </a:fld>
            <a:endParaRPr lang="en-US" dirty="0"/>
          </a:p>
        </p:txBody>
      </p:sp>
      <p:pic>
        <p:nvPicPr>
          <p:cNvPr id="6" name="Picture 5" descr="C:\Users\crea\Desktop\ENVIRONlogoL(cmyk)smal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5164" y="76200"/>
            <a:ext cx="1956435" cy="420370"/>
          </a:xfrm>
          <a:prstGeom prst="rect">
            <a:avLst/>
          </a:prstGeom>
          <a:noFill/>
          <a:ln>
            <a:noFill/>
          </a:ln>
        </p:spPr>
      </p:pic>
    </p:spTree>
    <p:extLst>
      <p:ext uri="{BB962C8B-B14F-4D97-AF65-F5344CB8AC3E}">
        <p14:creationId xmlns:p14="http://schemas.microsoft.com/office/powerpoint/2010/main" val="1597970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798938-6C5E-487B-AB8B-01A845B02C97}" type="datetime1">
              <a:rPr lang="en-US" smtClean="0"/>
              <a:t>2/18/2014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4FC86E-1066-47A0-A989-1976ADE3059A}" type="slidenum">
              <a:rPr lang="en-US" smtClean="0"/>
              <a:pPr/>
              <a:t>‹#›</a:t>
            </a:fld>
            <a:endParaRPr lang="en-US" dirty="0"/>
          </a:p>
        </p:txBody>
      </p:sp>
      <p:pic>
        <p:nvPicPr>
          <p:cNvPr id="5" name="Picture 4" descr="C:\Users\crea\Desktop\ENVIRONlogoL(cmyk)smal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5164" y="76200"/>
            <a:ext cx="1956435" cy="420370"/>
          </a:xfrm>
          <a:prstGeom prst="rect">
            <a:avLst/>
          </a:prstGeom>
          <a:noFill/>
          <a:ln>
            <a:noFill/>
          </a:ln>
        </p:spPr>
      </p:pic>
    </p:spTree>
    <p:extLst>
      <p:ext uri="{BB962C8B-B14F-4D97-AF65-F5344CB8AC3E}">
        <p14:creationId xmlns:p14="http://schemas.microsoft.com/office/powerpoint/2010/main" val="2268102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1A2466-38AC-4FDD-89DA-F44407F98CC2}" type="datetime1">
              <a:rPr lang="en-US" smtClean="0"/>
              <a:t>2/18/2014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FC86E-1066-47A0-A989-1976ADE3059A}" type="slidenum">
              <a:rPr lang="en-US" smtClean="0"/>
              <a:pPr/>
              <a:t>‹#›</a:t>
            </a:fld>
            <a:endParaRPr lang="en-US" dirty="0"/>
          </a:p>
        </p:txBody>
      </p:sp>
      <p:pic>
        <p:nvPicPr>
          <p:cNvPr id="8" name="Picture 7" descr="C:\Users\crea\Desktop\ENVIRONlogoL(cmyk)smal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5164" y="76200"/>
            <a:ext cx="1956435" cy="420370"/>
          </a:xfrm>
          <a:prstGeom prst="rect">
            <a:avLst/>
          </a:prstGeom>
          <a:noFill/>
          <a:ln>
            <a:noFill/>
          </a:ln>
        </p:spPr>
      </p:pic>
    </p:spTree>
    <p:extLst>
      <p:ext uri="{BB962C8B-B14F-4D97-AF65-F5344CB8AC3E}">
        <p14:creationId xmlns:p14="http://schemas.microsoft.com/office/powerpoint/2010/main" val="1193642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61CA59-AB7C-4946-8337-7E9B47267823}" type="datetime1">
              <a:rPr lang="en-US" smtClean="0"/>
              <a:t>2/18/2014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FC86E-1066-47A0-A989-1976ADE3059A}" type="slidenum">
              <a:rPr lang="en-US" smtClean="0"/>
              <a:pPr/>
              <a:t>‹#›</a:t>
            </a:fld>
            <a:endParaRPr lang="en-US" dirty="0"/>
          </a:p>
        </p:txBody>
      </p:sp>
      <p:pic>
        <p:nvPicPr>
          <p:cNvPr id="8" name="Picture 7" descr="C:\Users\crea\Desktop\ENVIRONlogoL(cmyk)smal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5164" y="76200"/>
            <a:ext cx="1956435" cy="420370"/>
          </a:xfrm>
          <a:prstGeom prst="rect">
            <a:avLst/>
          </a:prstGeom>
          <a:noFill/>
          <a:ln>
            <a:noFill/>
          </a:ln>
        </p:spPr>
      </p:pic>
    </p:spTree>
    <p:extLst>
      <p:ext uri="{BB962C8B-B14F-4D97-AF65-F5344CB8AC3E}">
        <p14:creationId xmlns:p14="http://schemas.microsoft.com/office/powerpoint/2010/main" val="3946226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3710B-40E0-4493-BA7C-B88C793B569A}" type="datetime1">
              <a:rPr lang="en-US" smtClean="0"/>
              <a:t>2/18/2014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81CF87-1F31-4AD3-A702-43C0B94F3D11}" type="slidenum">
              <a:rPr lang="en-US" smtClean="0"/>
              <a:pPr/>
              <a:t>‹#›</a:t>
            </a:fld>
            <a:endParaRPr lang="en-US" dirty="0"/>
          </a:p>
        </p:txBody>
      </p:sp>
    </p:spTree>
    <p:extLst>
      <p:ext uri="{BB962C8B-B14F-4D97-AF65-F5344CB8AC3E}">
        <p14:creationId xmlns:p14="http://schemas.microsoft.com/office/powerpoint/2010/main" val="1483815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438400"/>
            <a:ext cx="7772400" cy="1470025"/>
          </a:xfrm>
        </p:spPr>
        <p:txBody>
          <a:bodyPr/>
          <a:lstStyle/>
          <a:p>
            <a:r>
              <a:rPr lang="en-US" dirty="0" smtClean="0"/>
              <a:t>3SAQS Network Assessment</a:t>
            </a:r>
            <a:br>
              <a:rPr lang="en-US" dirty="0" smtClean="0"/>
            </a:br>
            <a:r>
              <a:rPr lang="en-US" dirty="0" smtClean="0"/>
              <a:t>Final Recommendations</a:t>
            </a:r>
            <a:endParaRPr lang="en-US" dirty="0"/>
          </a:p>
        </p:txBody>
      </p:sp>
      <p:sp>
        <p:nvSpPr>
          <p:cNvPr id="5" name="Subtitle 4"/>
          <p:cNvSpPr>
            <a:spLocks noGrp="1"/>
          </p:cNvSpPr>
          <p:nvPr>
            <p:ph type="subTitle" idx="1"/>
          </p:nvPr>
        </p:nvSpPr>
        <p:spPr>
          <a:xfrm>
            <a:off x="1371600" y="4114800"/>
            <a:ext cx="6400800" cy="2133600"/>
          </a:xfrm>
        </p:spPr>
        <p:txBody>
          <a:bodyPr>
            <a:normAutofit fontScale="70000" lnSpcReduction="20000"/>
          </a:bodyPr>
          <a:lstStyle/>
          <a:p>
            <a:r>
              <a:rPr lang="en-US" dirty="0" smtClean="0"/>
              <a:t>Prepared by: </a:t>
            </a:r>
          </a:p>
          <a:p>
            <a:r>
              <a:rPr lang="en-US" dirty="0" smtClean="0"/>
              <a:t>Till Stoeckenius, ENVIRON and</a:t>
            </a:r>
            <a:endParaRPr lang="en-US" dirty="0"/>
          </a:p>
          <a:p>
            <a:r>
              <a:rPr lang="en-US" dirty="0" smtClean="0"/>
              <a:t>Tom Moore, WRAP/</a:t>
            </a:r>
            <a:r>
              <a:rPr lang="en-US" sz="3300" dirty="0" smtClean="0"/>
              <a:t>WESTAR</a:t>
            </a:r>
            <a:endParaRPr lang="en-US" sz="3300" dirty="0"/>
          </a:p>
          <a:p>
            <a:r>
              <a:rPr lang="en-US" dirty="0" smtClean="0"/>
              <a:t>On Behalf of:</a:t>
            </a:r>
            <a:endParaRPr lang="en-US" dirty="0"/>
          </a:p>
          <a:p>
            <a:r>
              <a:rPr lang="en-US" dirty="0" smtClean="0"/>
              <a:t>Three-State Air Quality Working Group</a:t>
            </a:r>
          </a:p>
          <a:p>
            <a:r>
              <a:rPr lang="en-US" dirty="0" smtClean="0"/>
              <a:t>27 February 2014</a:t>
            </a:r>
            <a:endParaRPr lang="en-US" dirty="0"/>
          </a:p>
        </p:txBody>
      </p:sp>
      <p:sp>
        <p:nvSpPr>
          <p:cNvPr id="2" name="TextBox 1"/>
          <p:cNvSpPr txBox="1"/>
          <p:nvPr/>
        </p:nvSpPr>
        <p:spPr>
          <a:xfrm>
            <a:off x="6343650" y="3581400"/>
            <a:ext cx="2667000" cy="1077218"/>
          </a:xfrm>
          <a:prstGeom prst="rect">
            <a:avLst/>
          </a:prstGeom>
          <a:no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3200" dirty="0" smtClean="0">
                <a:solidFill>
                  <a:srgbClr val="FF0000"/>
                </a:solidFill>
              </a:rPr>
              <a:t>DRAFT</a:t>
            </a:r>
          </a:p>
          <a:p>
            <a:r>
              <a:rPr lang="en-US" sz="3200" dirty="0" smtClean="0">
                <a:solidFill>
                  <a:srgbClr val="FF0000"/>
                </a:solidFill>
              </a:rPr>
              <a:t>19 Feb 2014</a:t>
            </a:r>
            <a:endParaRPr lang="en-US" sz="3200" dirty="0">
              <a:solidFill>
                <a:srgbClr val="FF0000"/>
              </a:solidFill>
            </a:endParaRPr>
          </a:p>
        </p:txBody>
      </p:sp>
    </p:spTree>
    <p:extLst>
      <p:ext uri="{BB962C8B-B14F-4D97-AF65-F5344CB8AC3E}">
        <p14:creationId xmlns:p14="http://schemas.microsoft.com/office/powerpoint/2010/main" val="235805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665" t="1" r="10577" b="2266"/>
          <a:stretch/>
        </p:blipFill>
        <p:spPr>
          <a:xfrm>
            <a:off x="526473" y="2"/>
            <a:ext cx="3283528" cy="307518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725" r="10951" b="2525"/>
          <a:stretch/>
        </p:blipFill>
        <p:spPr>
          <a:xfrm>
            <a:off x="4905442" y="1"/>
            <a:ext cx="3274354" cy="3075184"/>
          </a:xfrm>
          <a:prstGeom prst="rect">
            <a:avLst/>
          </a:prstGeom>
        </p:spPr>
      </p:pic>
      <p:sp>
        <p:nvSpPr>
          <p:cNvPr id="5" name="TextBox 4"/>
          <p:cNvSpPr txBox="1"/>
          <p:nvPr/>
        </p:nvSpPr>
        <p:spPr>
          <a:xfrm>
            <a:off x="1371600" y="3045023"/>
            <a:ext cx="1828800" cy="307777"/>
          </a:xfrm>
          <a:prstGeom prst="rect">
            <a:avLst/>
          </a:prstGeom>
          <a:noFill/>
        </p:spPr>
        <p:txBody>
          <a:bodyPr wrap="square" rtlCol="0">
            <a:spAutoFit/>
          </a:bodyPr>
          <a:lstStyle/>
          <a:p>
            <a:pPr algn="ctr"/>
            <a:r>
              <a:rPr lang="en-US" sz="1400" dirty="0" smtClean="0"/>
              <a:t>Winter (DJF)</a:t>
            </a:r>
            <a:endParaRPr lang="en-US" dirty="0"/>
          </a:p>
        </p:txBody>
      </p:sp>
      <p:sp>
        <p:nvSpPr>
          <p:cNvPr id="8" name="TextBox 7"/>
          <p:cNvSpPr txBox="1"/>
          <p:nvPr/>
        </p:nvSpPr>
        <p:spPr>
          <a:xfrm>
            <a:off x="5805520" y="3045022"/>
            <a:ext cx="1828800" cy="307777"/>
          </a:xfrm>
          <a:prstGeom prst="rect">
            <a:avLst/>
          </a:prstGeom>
          <a:noFill/>
        </p:spPr>
        <p:txBody>
          <a:bodyPr wrap="square" rtlCol="0">
            <a:spAutoFit/>
          </a:bodyPr>
          <a:lstStyle/>
          <a:p>
            <a:pPr algn="ctr"/>
            <a:r>
              <a:rPr lang="en-US" sz="1400" dirty="0" smtClean="0"/>
              <a:t>Summer (JJA)</a:t>
            </a:r>
            <a:endParaRPr lang="en-US" sz="1400"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411" r="10563" b="1934"/>
          <a:stretch/>
        </p:blipFill>
        <p:spPr>
          <a:xfrm>
            <a:off x="505691" y="3276600"/>
            <a:ext cx="3304310" cy="3094738"/>
          </a:xfrm>
          <a:prstGeom prst="rect">
            <a:avLst/>
          </a:prstGeom>
        </p:spPr>
      </p:pic>
      <p:sp>
        <p:nvSpPr>
          <p:cNvPr id="9" name="TextBox 8"/>
          <p:cNvSpPr txBox="1"/>
          <p:nvPr/>
        </p:nvSpPr>
        <p:spPr>
          <a:xfrm>
            <a:off x="1243446" y="6380049"/>
            <a:ext cx="1828800" cy="307777"/>
          </a:xfrm>
          <a:prstGeom prst="rect">
            <a:avLst/>
          </a:prstGeom>
          <a:noFill/>
        </p:spPr>
        <p:txBody>
          <a:bodyPr wrap="square" rtlCol="0">
            <a:spAutoFit/>
          </a:bodyPr>
          <a:lstStyle/>
          <a:p>
            <a:pPr algn="ctr"/>
            <a:r>
              <a:rPr lang="en-US" sz="1400" dirty="0" smtClean="0"/>
              <a:t>Spring (MAM)</a:t>
            </a:r>
            <a:endParaRPr lang="en-US"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9587" r="10428" b="2639"/>
          <a:stretch/>
        </p:blipFill>
        <p:spPr>
          <a:xfrm>
            <a:off x="4888224" y="3301791"/>
            <a:ext cx="3308790" cy="3078258"/>
          </a:xfrm>
          <a:prstGeom prst="rect">
            <a:avLst/>
          </a:prstGeom>
        </p:spPr>
      </p:pic>
      <p:sp>
        <p:nvSpPr>
          <p:cNvPr id="11" name="TextBox 10"/>
          <p:cNvSpPr txBox="1"/>
          <p:nvPr/>
        </p:nvSpPr>
        <p:spPr>
          <a:xfrm>
            <a:off x="5628219" y="6380049"/>
            <a:ext cx="1828800" cy="307777"/>
          </a:xfrm>
          <a:prstGeom prst="rect">
            <a:avLst/>
          </a:prstGeom>
          <a:noFill/>
        </p:spPr>
        <p:txBody>
          <a:bodyPr wrap="square" rtlCol="0">
            <a:spAutoFit/>
          </a:bodyPr>
          <a:lstStyle/>
          <a:p>
            <a:pPr algn="ctr"/>
            <a:r>
              <a:rPr lang="en-US" sz="1400" dirty="0" smtClean="0"/>
              <a:t>Fall (SON)</a:t>
            </a:r>
            <a:endParaRPr lang="en-US" dirty="0"/>
          </a:p>
        </p:txBody>
      </p:sp>
      <p:sp>
        <p:nvSpPr>
          <p:cNvPr id="7" name="Title 6"/>
          <p:cNvSpPr>
            <a:spLocks noGrp="1"/>
          </p:cNvSpPr>
          <p:nvPr>
            <p:ph type="title"/>
          </p:nvPr>
        </p:nvSpPr>
        <p:spPr>
          <a:xfrm>
            <a:off x="7239000" y="5486400"/>
            <a:ext cx="1919320" cy="880351"/>
          </a:xfrm>
          <a:solidFill>
            <a:schemeClr val="bg1">
              <a:lumMod val="85000"/>
              <a:alpha val="63000"/>
            </a:schemeClr>
          </a:solidFill>
        </p:spPr>
        <p:txBody>
          <a:bodyPr>
            <a:noAutofit/>
          </a:bodyPr>
          <a:lstStyle/>
          <a:p>
            <a:r>
              <a:rPr lang="en-US" sz="2000" b="1" dirty="0" smtClean="0"/>
              <a:t>Mean Boundary Layer Winds (2011)</a:t>
            </a:r>
            <a:endParaRPr lang="en-US" sz="2000" b="1" dirty="0"/>
          </a:p>
        </p:txBody>
      </p:sp>
      <p:sp>
        <p:nvSpPr>
          <p:cNvPr id="3" name="Slide Number Placeholder 2"/>
          <p:cNvSpPr>
            <a:spLocks noGrp="1"/>
          </p:cNvSpPr>
          <p:nvPr>
            <p:ph type="sldNum" sz="quarter" idx="12"/>
          </p:nvPr>
        </p:nvSpPr>
        <p:spPr/>
        <p:txBody>
          <a:bodyPr/>
          <a:lstStyle/>
          <a:p>
            <a:fld id="{EF4FC86E-1066-47A0-A989-1976ADE3059A}" type="slidenum">
              <a:rPr lang="en-US" smtClean="0"/>
              <a:pPr/>
              <a:t>10</a:t>
            </a:fld>
            <a:endParaRPr lang="en-US" dirty="0"/>
          </a:p>
        </p:txBody>
      </p:sp>
    </p:spTree>
    <p:extLst>
      <p:ext uri="{BB962C8B-B14F-4D97-AF65-F5344CB8AC3E}">
        <p14:creationId xmlns:p14="http://schemas.microsoft.com/office/powerpoint/2010/main" val="4259526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2005"/>
          <a:stretch/>
        </p:blipFill>
        <p:spPr bwMode="auto">
          <a:xfrm>
            <a:off x="76200" y="152400"/>
            <a:ext cx="8274288"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6"/>
          <p:cNvSpPr txBox="1">
            <a:spLocks/>
          </p:cNvSpPr>
          <p:nvPr/>
        </p:nvSpPr>
        <p:spPr>
          <a:xfrm>
            <a:off x="6400800" y="5486399"/>
            <a:ext cx="2514600" cy="1295401"/>
          </a:xfrm>
          <a:prstGeom prst="rect">
            <a:avLst/>
          </a:prstGeom>
          <a:solidFill>
            <a:schemeClr val="bg1">
              <a:lumMod val="85000"/>
              <a:alpha val="63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Ozone:</a:t>
            </a:r>
          </a:p>
          <a:p>
            <a:r>
              <a:rPr lang="en-US" sz="2400" b="1" dirty="0" smtClean="0"/>
              <a:t>Avg. 4</a:t>
            </a:r>
            <a:r>
              <a:rPr lang="en-US" sz="2400" b="1" baseline="30000" dirty="0" smtClean="0"/>
              <a:t>th</a:t>
            </a:r>
            <a:r>
              <a:rPr lang="en-US" sz="2400" b="1" dirty="0" smtClean="0"/>
              <a:t> Highest 8-Hr Daily Max.</a:t>
            </a:r>
            <a:endParaRPr lang="en-US" sz="2400" b="1" dirty="0"/>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10" b="-1"/>
          <a:stretch/>
        </p:blipFill>
        <p:spPr bwMode="auto">
          <a:xfrm>
            <a:off x="762000" y="676275"/>
            <a:ext cx="1295400" cy="1189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Callout 1 4"/>
          <p:cNvSpPr/>
          <p:nvPr/>
        </p:nvSpPr>
        <p:spPr>
          <a:xfrm>
            <a:off x="7620000" y="2819400"/>
            <a:ext cx="1143000" cy="522973"/>
          </a:xfrm>
          <a:prstGeom prst="borderCallout1">
            <a:avLst>
              <a:gd name="adj1" fmla="val 50434"/>
              <a:gd name="adj2" fmla="val -1060"/>
              <a:gd name="adj3" fmla="val 89700"/>
              <a:gd name="adj4" fmla="val -57552"/>
            </a:avLst>
          </a:prstGeom>
          <a:solidFill>
            <a:schemeClr val="accent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Value Based on Incomplete Data</a:t>
            </a:r>
            <a:endParaRPr lang="en-US" dirty="0"/>
          </a:p>
        </p:txBody>
      </p:sp>
      <p:sp>
        <p:nvSpPr>
          <p:cNvPr id="6" name="Line Callout 1 5"/>
          <p:cNvSpPr/>
          <p:nvPr/>
        </p:nvSpPr>
        <p:spPr>
          <a:xfrm>
            <a:off x="7391400" y="1524000"/>
            <a:ext cx="1143000" cy="522973"/>
          </a:xfrm>
          <a:prstGeom prst="borderCallout1">
            <a:avLst>
              <a:gd name="adj1" fmla="val 50434"/>
              <a:gd name="adj2" fmla="val -1060"/>
              <a:gd name="adj3" fmla="val 89700"/>
              <a:gd name="adj4" fmla="val -57552"/>
            </a:avLst>
          </a:prstGeom>
          <a:solidFill>
            <a:schemeClr val="accent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Little or no Data Available</a:t>
            </a:r>
            <a:endParaRPr lang="en-US" dirty="0"/>
          </a:p>
        </p:txBody>
      </p:sp>
      <p:sp>
        <p:nvSpPr>
          <p:cNvPr id="7" name="Line Callout 1 6"/>
          <p:cNvSpPr/>
          <p:nvPr/>
        </p:nvSpPr>
        <p:spPr>
          <a:xfrm>
            <a:off x="5715000" y="2133600"/>
            <a:ext cx="1143000" cy="522973"/>
          </a:xfrm>
          <a:prstGeom prst="borderCallout1">
            <a:avLst>
              <a:gd name="adj1" fmla="val 50434"/>
              <a:gd name="adj2" fmla="val -1060"/>
              <a:gd name="adj3" fmla="val 89700"/>
              <a:gd name="adj4" fmla="val -57552"/>
            </a:avLst>
          </a:prstGeom>
          <a:solidFill>
            <a:schemeClr val="accent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Value Based on Full 3-Year Avg.</a:t>
            </a:r>
            <a:endParaRPr lang="en-US" dirty="0"/>
          </a:p>
        </p:txBody>
      </p:sp>
      <p:sp>
        <p:nvSpPr>
          <p:cNvPr id="2" name="TextBox 1"/>
          <p:cNvSpPr txBox="1"/>
          <p:nvPr/>
        </p:nvSpPr>
        <p:spPr>
          <a:xfrm>
            <a:off x="762000" y="306943"/>
            <a:ext cx="1295400" cy="369332"/>
          </a:xfrm>
          <a:prstGeom prst="rect">
            <a:avLst/>
          </a:prstGeom>
          <a:solidFill>
            <a:schemeClr val="bg1"/>
          </a:solidFill>
        </p:spPr>
        <p:txBody>
          <a:bodyPr wrap="square" rtlCol="0">
            <a:spAutoFit/>
          </a:bodyPr>
          <a:lstStyle/>
          <a:p>
            <a:r>
              <a:rPr lang="en-US" dirty="0" smtClean="0"/>
              <a:t>O3 (ppm)</a:t>
            </a:r>
            <a:endParaRPr lang="en-US" dirty="0"/>
          </a:p>
        </p:txBody>
      </p:sp>
      <p:sp>
        <p:nvSpPr>
          <p:cNvPr id="4" name="Slide Number Placeholder 3"/>
          <p:cNvSpPr>
            <a:spLocks noGrp="1"/>
          </p:cNvSpPr>
          <p:nvPr>
            <p:ph type="sldNum" sz="quarter" idx="12"/>
          </p:nvPr>
        </p:nvSpPr>
        <p:spPr>
          <a:xfrm>
            <a:off x="6781800" y="6492875"/>
            <a:ext cx="2133600" cy="365125"/>
          </a:xfrm>
        </p:spPr>
        <p:txBody>
          <a:bodyPr/>
          <a:lstStyle/>
          <a:p>
            <a:fld id="{EF4FC86E-1066-47A0-A989-1976ADE3059A}" type="slidenum">
              <a:rPr lang="en-US" smtClean="0"/>
              <a:pPr/>
              <a:t>11</a:t>
            </a:fld>
            <a:endParaRPr lang="en-US" dirty="0"/>
          </a:p>
        </p:txBody>
      </p:sp>
    </p:spTree>
    <p:extLst>
      <p:ext uri="{BB962C8B-B14F-4D97-AF65-F5344CB8AC3E}">
        <p14:creationId xmlns:p14="http://schemas.microsoft.com/office/powerpoint/2010/main" val="4243012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868362"/>
          </a:xfrm>
        </p:spPr>
        <p:txBody>
          <a:bodyPr>
            <a:noAutofit/>
          </a:bodyPr>
          <a:lstStyle/>
          <a:p>
            <a:r>
              <a:rPr lang="en-US" sz="3200" dirty="0" smtClean="0"/>
              <a:t>Evaluation of Potentially Underserved Areas (UAs)</a:t>
            </a:r>
            <a:endParaRPr lang="en-US" sz="3200" dirty="0"/>
          </a:p>
        </p:txBody>
      </p:sp>
      <p:sp>
        <p:nvSpPr>
          <p:cNvPr id="3" name="Content Placeholder 2"/>
          <p:cNvSpPr>
            <a:spLocks noGrp="1"/>
          </p:cNvSpPr>
          <p:nvPr>
            <p:ph idx="1"/>
          </p:nvPr>
        </p:nvSpPr>
        <p:spPr>
          <a:xfrm>
            <a:off x="228600" y="1447800"/>
            <a:ext cx="3048000" cy="4525963"/>
          </a:xfrm>
        </p:spPr>
        <p:txBody>
          <a:bodyPr>
            <a:normAutofit/>
          </a:bodyPr>
          <a:lstStyle/>
          <a:p>
            <a:r>
              <a:rPr lang="en-US" sz="2800" dirty="0" smtClean="0"/>
              <a:t>13 UAs identified on map</a:t>
            </a:r>
          </a:p>
          <a:p>
            <a:r>
              <a:rPr lang="en-US" sz="2800" dirty="0" smtClean="0"/>
              <a:t>List pros and cons for each UA</a:t>
            </a:r>
          </a:p>
          <a:p>
            <a:r>
              <a:rPr lang="en-US" sz="2800" dirty="0" smtClean="0"/>
              <a:t>Rank order UAs</a:t>
            </a:r>
            <a:endParaRPr lang="en-US" sz="2800" dirty="0"/>
          </a:p>
        </p:txBody>
      </p:sp>
      <p:sp>
        <p:nvSpPr>
          <p:cNvPr id="4" name="Slide Number Placeholder 3"/>
          <p:cNvSpPr>
            <a:spLocks noGrp="1"/>
          </p:cNvSpPr>
          <p:nvPr>
            <p:ph type="sldNum" sz="quarter" idx="12"/>
          </p:nvPr>
        </p:nvSpPr>
        <p:spPr/>
        <p:txBody>
          <a:bodyPr/>
          <a:lstStyle/>
          <a:p>
            <a:fld id="{EF4FC86E-1066-47A0-A989-1976ADE3059A}" type="slidenum">
              <a:rPr lang="en-US" smtClean="0"/>
              <a:pPr/>
              <a:t>12</a:t>
            </a:fld>
            <a:endParaRPr lang="en-US"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5765"/>
          <a:stretch/>
        </p:blipFill>
        <p:spPr bwMode="auto">
          <a:xfrm>
            <a:off x="3419475" y="1220248"/>
            <a:ext cx="5648325" cy="511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755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1917"/>
          <a:stretch/>
        </p:blipFill>
        <p:spPr bwMode="auto">
          <a:xfrm>
            <a:off x="76200" y="228600"/>
            <a:ext cx="761330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6"/>
          <p:cNvSpPr txBox="1">
            <a:spLocks/>
          </p:cNvSpPr>
          <p:nvPr/>
        </p:nvSpPr>
        <p:spPr>
          <a:xfrm>
            <a:off x="7010400" y="5257800"/>
            <a:ext cx="2057400" cy="1143000"/>
          </a:xfrm>
          <a:prstGeom prst="rect">
            <a:avLst/>
          </a:prstGeom>
          <a:solidFill>
            <a:schemeClr val="bg1">
              <a:lumMod val="85000"/>
              <a:alpha val="63000"/>
            </a:schemeClr>
          </a:solidFill>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mj-lt"/>
                <a:ea typeface="+mj-ea"/>
                <a:cs typeface="+mj-cs"/>
              </a:rPr>
              <a:t>Potentially Underserved Areas</a:t>
            </a:r>
            <a:endParaRPr kumimoji="0" lang="en-US" sz="2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Slide Number Placeholder 3"/>
          <p:cNvSpPr>
            <a:spLocks noGrp="1"/>
          </p:cNvSpPr>
          <p:nvPr>
            <p:ph type="sldNum" sz="quarter" idx="12"/>
          </p:nvPr>
        </p:nvSpPr>
        <p:spPr/>
        <p:txBody>
          <a:bodyPr/>
          <a:lstStyle/>
          <a:p>
            <a:fld id="{EF4FC86E-1066-47A0-A989-1976ADE3059A}" type="slidenum">
              <a:rPr lang="en-US" smtClean="0"/>
              <a:pPr/>
              <a:t>13</a:t>
            </a:fld>
            <a:endParaRPr lang="en-US" dirty="0"/>
          </a:p>
        </p:txBody>
      </p:sp>
    </p:spTree>
    <p:extLst>
      <p:ext uri="{BB962C8B-B14F-4D97-AF65-F5344CB8AC3E}">
        <p14:creationId xmlns:p14="http://schemas.microsoft.com/office/powerpoint/2010/main" val="231937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4FC86E-1066-47A0-A989-1976ADE3059A}" type="slidenum">
              <a:rPr lang="en-US" smtClean="0"/>
              <a:pPr/>
              <a:t>14</a:t>
            </a:fld>
            <a:endParaRPr lang="en-US"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372" t="18804" r="31997"/>
          <a:stretch/>
        </p:blipFill>
        <p:spPr bwMode="auto">
          <a:xfrm>
            <a:off x="4892758" y="685801"/>
            <a:ext cx="4203617" cy="525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85" t="12825" r="32134" b="4592"/>
          <a:stretch/>
        </p:blipFill>
        <p:spPr bwMode="auto">
          <a:xfrm>
            <a:off x="190500" y="685801"/>
            <a:ext cx="4143375" cy="5217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6"/>
          <p:cNvSpPr txBox="1">
            <a:spLocks/>
          </p:cNvSpPr>
          <p:nvPr/>
        </p:nvSpPr>
        <p:spPr>
          <a:xfrm>
            <a:off x="4657725" y="5903066"/>
            <a:ext cx="4397700" cy="910975"/>
          </a:xfrm>
          <a:prstGeom prst="rect">
            <a:avLst/>
          </a:prstGeom>
          <a:solidFill>
            <a:schemeClr val="bg1">
              <a:lumMod val="85000"/>
              <a:alpha val="63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t>Predicted 4</a:t>
            </a:r>
            <a:r>
              <a:rPr lang="en-US" sz="1800" b="1" baseline="30000" dirty="0" smtClean="0"/>
              <a:t>th</a:t>
            </a:r>
            <a:r>
              <a:rPr lang="en-US" sz="1800" b="1" dirty="0" smtClean="0"/>
              <a:t> Highest Daily Max 8-hr O3:</a:t>
            </a:r>
            <a:br>
              <a:rPr lang="en-US" sz="1800" b="1" dirty="0" smtClean="0"/>
            </a:br>
            <a:r>
              <a:rPr lang="en-US" sz="1800" b="1" dirty="0" smtClean="0"/>
              <a:t>Apr-Aug 2008</a:t>
            </a:r>
            <a:br>
              <a:rPr lang="en-US" sz="1800" b="1" dirty="0" smtClean="0"/>
            </a:br>
            <a:r>
              <a:rPr lang="en-US" sz="1800" b="1" dirty="0" smtClean="0"/>
              <a:t>(no fires; no BC/IC)</a:t>
            </a:r>
            <a:endParaRPr lang="en-US" sz="1600" b="1" dirty="0"/>
          </a:p>
        </p:txBody>
      </p:sp>
      <p:sp>
        <p:nvSpPr>
          <p:cNvPr id="6" name="Title 6"/>
          <p:cNvSpPr txBox="1">
            <a:spLocks/>
          </p:cNvSpPr>
          <p:nvPr/>
        </p:nvSpPr>
        <p:spPr>
          <a:xfrm>
            <a:off x="275986" y="5892800"/>
            <a:ext cx="4067414" cy="965200"/>
          </a:xfrm>
          <a:prstGeom prst="rect">
            <a:avLst/>
          </a:prstGeom>
          <a:solidFill>
            <a:schemeClr val="bg1">
              <a:lumMod val="85000"/>
              <a:alpha val="63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smtClean="0"/>
              <a:t>Predicted 4</a:t>
            </a:r>
            <a:r>
              <a:rPr lang="en-US" sz="1800" b="1" baseline="30000" dirty="0" smtClean="0"/>
              <a:t>th</a:t>
            </a:r>
            <a:r>
              <a:rPr lang="en-US" sz="1800" b="1" dirty="0" smtClean="0"/>
              <a:t> Highest Daily Max 8-hr O3:</a:t>
            </a:r>
            <a:br>
              <a:rPr lang="en-US" sz="1800" b="1" dirty="0" smtClean="0"/>
            </a:br>
            <a:r>
              <a:rPr lang="en-US" sz="1800" b="1" dirty="0" smtClean="0"/>
              <a:t>Apr-Aug 2008</a:t>
            </a:r>
            <a:br>
              <a:rPr lang="en-US" sz="1800" b="1" dirty="0" smtClean="0"/>
            </a:br>
            <a:r>
              <a:rPr lang="en-US" sz="1800" b="1" dirty="0" smtClean="0"/>
              <a:t>(no fires)</a:t>
            </a:r>
            <a:endParaRPr lang="en-US" sz="1800" b="1"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04800"/>
            <a:ext cx="104775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04800"/>
            <a:ext cx="10287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913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71" r="29927" b="2257"/>
          <a:stretch/>
        </p:blipFill>
        <p:spPr bwMode="auto">
          <a:xfrm>
            <a:off x="0" y="0"/>
            <a:ext cx="6848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EF4FC86E-1066-47A0-A989-1976ADE3059A}" type="slidenum">
              <a:rPr lang="en-US" smtClean="0"/>
              <a:pPr/>
              <a:t>15</a:t>
            </a:fld>
            <a:endParaRPr lang="en-US" dirty="0"/>
          </a:p>
        </p:txBody>
      </p:sp>
      <p:sp>
        <p:nvSpPr>
          <p:cNvPr id="3" name="Rectangular Callout 2"/>
          <p:cNvSpPr/>
          <p:nvPr/>
        </p:nvSpPr>
        <p:spPr>
          <a:xfrm>
            <a:off x="7391400" y="638175"/>
            <a:ext cx="1295400" cy="457200"/>
          </a:xfrm>
          <a:prstGeom prst="wedgeRectCallout">
            <a:avLst>
              <a:gd name="adj1" fmla="val -121569"/>
              <a:gd name="adj2" fmla="val -22916"/>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“Permanent” Site</a:t>
            </a:r>
            <a:endParaRPr lang="en-US" dirty="0"/>
          </a:p>
        </p:txBody>
      </p:sp>
      <p:sp>
        <p:nvSpPr>
          <p:cNvPr id="5" name="Rectangular Callout 4"/>
          <p:cNvSpPr/>
          <p:nvPr/>
        </p:nvSpPr>
        <p:spPr>
          <a:xfrm>
            <a:off x="7172326" y="1371600"/>
            <a:ext cx="1295400" cy="762000"/>
          </a:xfrm>
          <a:prstGeom prst="wedgeRectCallout">
            <a:avLst>
              <a:gd name="adj1" fmla="val -144363"/>
              <a:gd name="adj2" fmla="val -82500"/>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“Non-Permanent” Site</a:t>
            </a:r>
            <a:endParaRPr lang="en-US" dirty="0"/>
          </a:p>
        </p:txBody>
      </p:sp>
      <p:sp>
        <p:nvSpPr>
          <p:cNvPr id="6" name="Rectangular Callout 5"/>
          <p:cNvSpPr/>
          <p:nvPr/>
        </p:nvSpPr>
        <p:spPr>
          <a:xfrm>
            <a:off x="7172326" y="3169443"/>
            <a:ext cx="1295400" cy="457200"/>
          </a:xfrm>
          <a:prstGeom prst="wedgeRectCallout">
            <a:avLst>
              <a:gd name="adj1" fmla="val -186275"/>
              <a:gd name="adj2" fmla="val -270833"/>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Industry Site</a:t>
            </a:r>
            <a:endParaRPr lang="en-US" dirty="0"/>
          </a:p>
        </p:txBody>
      </p:sp>
      <p:sp>
        <p:nvSpPr>
          <p:cNvPr id="4" name="Oval Callout 3"/>
          <p:cNvSpPr/>
          <p:nvPr/>
        </p:nvSpPr>
        <p:spPr>
          <a:xfrm>
            <a:off x="5876927" y="5943600"/>
            <a:ext cx="2609850" cy="685800"/>
          </a:xfrm>
          <a:prstGeom prst="wedgeEllipseCallout">
            <a:avLst>
              <a:gd name="adj1" fmla="val -70887"/>
              <a:gd name="adj2" fmla="val 7936"/>
            </a:avLst>
          </a:prstGeom>
          <a:solidFill>
            <a:srgbClr val="D99694">
              <a:alpha val="6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Old Great Sand Dunes O3 Monitor (1988-1991)</a:t>
            </a:r>
            <a:endParaRPr lang="en-US" sz="1100" dirty="0"/>
          </a:p>
        </p:txBody>
      </p:sp>
      <p:sp>
        <p:nvSpPr>
          <p:cNvPr id="8" name="Oval Callout 7"/>
          <p:cNvSpPr/>
          <p:nvPr/>
        </p:nvSpPr>
        <p:spPr>
          <a:xfrm>
            <a:off x="5762626" y="4724400"/>
            <a:ext cx="2057400" cy="533400"/>
          </a:xfrm>
          <a:prstGeom prst="wedgeEllipseCallout">
            <a:avLst>
              <a:gd name="adj1" fmla="val -90475"/>
              <a:gd name="adj2" fmla="val -50000"/>
            </a:avLst>
          </a:prstGeom>
          <a:solidFill>
            <a:srgbClr val="D99694">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USFS Holy Cross (potential replacement for Wilson)</a:t>
            </a:r>
            <a:endParaRPr lang="en-US" sz="1000" dirty="0"/>
          </a:p>
        </p:txBody>
      </p:sp>
      <p:sp>
        <p:nvSpPr>
          <p:cNvPr id="9" name="Oval Callout 8"/>
          <p:cNvSpPr/>
          <p:nvPr/>
        </p:nvSpPr>
        <p:spPr>
          <a:xfrm>
            <a:off x="-228600" y="3359943"/>
            <a:ext cx="1600200" cy="533400"/>
          </a:xfrm>
          <a:prstGeom prst="wedgeEllipseCallout">
            <a:avLst>
              <a:gd name="adj1" fmla="val 69049"/>
              <a:gd name="adj2" fmla="val -33929"/>
            </a:avLst>
          </a:prstGeom>
          <a:solidFill>
            <a:srgbClr val="D99694">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New Snowbird O3 Monitor</a:t>
            </a:r>
            <a:endParaRPr lang="en-US" sz="1100" dirty="0"/>
          </a:p>
        </p:txBody>
      </p:sp>
      <p:sp>
        <p:nvSpPr>
          <p:cNvPr id="12" name="Oval Callout 11"/>
          <p:cNvSpPr/>
          <p:nvPr/>
        </p:nvSpPr>
        <p:spPr>
          <a:xfrm>
            <a:off x="1066800" y="828675"/>
            <a:ext cx="1600200" cy="533400"/>
          </a:xfrm>
          <a:prstGeom prst="wedgeEllipseCallout">
            <a:avLst>
              <a:gd name="adj1" fmla="val 57144"/>
              <a:gd name="adj2" fmla="val 89285"/>
            </a:avLst>
          </a:prstGeom>
          <a:solidFill>
            <a:srgbClr val="D99694">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Wyoming Range (Closed)</a:t>
            </a:r>
            <a:endParaRPr lang="en-US" sz="1100" dirty="0"/>
          </a:p>
        </p:txBody>
      </p:sp>
      <p:sp>
        <p:nvSpPr>
          <p:cNvPr id="13" name="Oval Callout 12"/>
          <p:cNvSpPr/>
          <p:nvPr/>
        </p:nvSpPr>
        <p:spPr>
          <a:xfrm>
            <a:off x="6848475" y="3667125"/>
            <a:ext cx="2057400" cy="533400"/>
          </a:xfrm>
          <a:prstGeom prst="wedgeEllipseCallout">
            <a:avLst>
              <a:gd name="adj1" fmla="val -118716"/>
              <a:gd name="adj2" fmla="val -17857"/>
            </a:avLst>
          </a:prstGeom>
          <a:solidFill>
            <a:srgbClr val="D99694">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New Deadman Pass Site</a:t>
            </a:r>
            <a:endParaRPr lang="en-US" sz="1000" dirty="0"/>
          </a:p>
        </p:txBody>
      </p:sp>
      <p:sp>
        <p:nvSpPr>
          <p:cNvPr id="14" name="Oval Callout 13"/>
          <p:cNvSpPr/>
          <p:nvPr/>
        </p:nvSpPr>
        <p:spPr>
          <a:xfrm>
            <a:off x="4991100" y="3990974"/>
            <a:ext cx="1028700" cy="466725"/>
          </a:xfrm>
          <a:prstGeom prst="wedgeEllipseCallout">
            <a:avLst>
              <a:gd name="adj1" fmla="val -68716"/>
              <a:gd name="adj2" fmla="val -32143"/>
            </a:avLst>
          </a:prstGeom>
          <a:solidFill>
            <a:srgbClr val="D99694">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New Storm Peak (DRI)</a:t>
            </a:r>
            <a:endParaRPr lang="en-US" sz="1000" dirty="0"/>
          </a:p>
        </p:txBody>
      </p:sp>
    </p:spTree>
    <p:extLst>
      <p:ext uri="{BB962C8B-B14F-4D97-AF65-F5344CB8AC3E}">
        <p14:creationId xmlns:p14="http://schemas.microsoft.com/office/powerpoint/2010/main" val="29403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198"/>
          <a:stretch/>
        </p:blipFill>
        <p:spPr bwMode="auto">
          <a:xfrm>
            <a:off x="152400" y="68423"/>
            <a:ext cx="8848725" cy="640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a:xfrm>
            <a:off x="6858000" y="1676400"/>
            <a:ext cx="2286000" cy="1143000"/>
          </a:xfrm>
          <a:solidFill>
            <a:schemeClr val="bg1">
              <a:lumMod val="85000"/>
              <a:alpha val="63000"/>
            </a:schemeClr>
          </a:solidFill>
        </p:spPr>
        <p:txBody>
          <a:bodyPr>
            <a:noAutofit/>
          </a:bodyPr>
          <a:lstStyle/>
          <a:p>
            <a:r>
              <a:rPr lang="en-US" sz="2400" b="1" dirty="0" smtClean="0"/>
              <a:t>Potentially Underserved Areas</a:t>
            </a:r>
            <a:endParaRPr lang="en-US" sz="2400" b="1" dirty="0"/>
          </a:p>
        </p:txBody>
      </p:sp>
      <p:sp>
        <p:nvSpPr>
          <p:cNvPr id="2" name="Slide Number Placeholder 1"/>
          <p:cNvSpPr>
            <a:spLocks noGrp="1"/>
          </p:cNvSpPr>
          <p:nvPr>
            <p:ph type="sldNum" sz="quarter" idx="12"/>
          </p:nvPr>
        </p:nvSpPr>
        <p:spPr>
          <a:xfrm>
            <a:off x="6629400" y="6416675"/>
            <a:ext cx="2133600" cy="365125"/>
          </a:xfrm>
        </p:spPr>
        <p:txBody>
          <a:bodyPr/>
          <a:lstStyle/>
          <a:p>
            <a:fld id="{EF4FC86E-1066-47A0-A989-1976ADE3059A}" type="slidenum">
              <a:rPr lang="en-US" smtClean="0"/>
              <a:pPr/>
              <a:t>16</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742402096"/>
              </p:ext>
            </p:extLst>
          </p:nvPr>
        </p:nvGraphicFramePr>
        <p:xfrm>
          <a:off x="4576762" y="3657600"/>
          <a:ext cx="3200400" cy="289560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600200"/>
                <a:gridCol w="1600200"/>
              </a:tblGrid>
              <a:tr h="223520">
                <a:tc>
                  <a:txBody>
                    <a:bodyPr/>
                    <a:lstStyle/>
                    <a:p>
                      <a:r>
                        <a:rPr lang="en-US" sz="1400" dirty="0" smtClean="0"/>
                        <a:t>UA6</a:t>
                      </a:r>
                      <a:endParaRPr lang="en-US" sz="1400" dirty="0"/>
                    </a:p>
                  </a:txBody>
                  <a:tcPr/>
                </a:tc>
                <a:tc>
                  <a:txBody>
                    <a:bodyPr/>
                    <a:lstStyle/>
                    <a:p>
                      <a:endParaRPr lang="en-US" sz="1400" dirty="0"/>
                    </a:p>
                  </a:txBody>
                  <a:tcPr/>
                </a:tc>
              </a:tr>
              <a:tr h="223520">
                <a:tc>
                  <a:txBody>
                    <a:bodyPr/>
                    <a:lstStyle/>
                    <a:p>
                      <a:r>
                        <a:rPr lang="en-US" sz="1400" b="1" dirty="0" smtClean="0">
                          <a:solidFill>
                            <a:schemeClr val="bg1"/>
                          </a:solidFill>
                        </a:rPr>
                        <a:t>Pros</a:t>
                      </a:r>
                      <a:endParaRPr lang="en-US" sz="1400" b="1" dirty="0">
                        <a:solidFill>
                          <a:schemeClr val="bg1"/>
                        </a:solidFill>
                      </a:endParaRPr>
                    </a:p>
                  </a:txBody>
                  <a:tcPr>
                    <a:solidFill>
                      <a:schemeClr val="accent1">
                        <a:lumMod val="60000"/>
                        <a:lumOff val="40000"/>
                      </a:schemeClr>
                    </a:solidFill>
                  </a:tcPr>
                </a:tc>
                <a:tc>
                  <a:txBody>
                    <a:bodyPr/>
                    <a:lstStyle/>
                    <a:p>
                      <a:r>
                        <a:rPr lang="en-US" sz="1400" b="1" dirty="0" smtClean="0">
                          <a:solidFill>
                            <a:schemeClr val="bg1"/>
                          </a:solidFill>
                        </a:rPr>
                        <a:t>Cons</a:t>
                      </a:r>
                      <a:endParaRPr lang="en-US" sz="1400" b="1" dirty="0">
                        <a:solidFill>
                          <a:schemeClr val="bg1"/>
                        </a:solidFill>
                      </a:endParaRPr>
                    </a:p>
                  </a:txBody>
                  <a:tcPr>
                    <a:solidFill>
                      <a:schemeClr val="accent1">
                        <a:lumMod val="60000"/>
                        <a:lumOff val="40000"/>
                      </a:schemeClr>
                    </a:solidFill>
                  </a:tcPr>
                </a:tc>
              </a:tr>
              <a:tr h="223520">
                <a:tc>
                  <a:txBody>
                    <a:bodyPr/>
                    <a:lstStyle/>
                    <a:p>
                      <a:r>
                        <a:rPr lang="en-US" sz="1400" dirty="0" smtClean="0"/>
                        <a:t>Upwind boundary</a:t>
                      </a:r>
                      <a:endParaRPr lang="en-US" sz="1400" dirty="0"/>
                    </a:p>
                  </a:txBody>
                  <a:tcPr/>
                </a:tc>
                <a:tc>
                  <a:txBody>
                    <a:bodyPr/>
                    <a:lstStyle/>
                    <a:p>
                      <a:r>
                        <a:rPr lang="en-US" sz="1400" dirty="0" smtClean="0"/>
                        <a:t>No significant sources or population centers</a:t>
                      </a:r>
                      <a:endParaRPr lang="en-US" sz="1400" dirty="0"/>
                    </a:p>
                  </a:txBody>
                  <a:tcPr/>
                </a:tc>
              </a:tr>
              <a:tr h="223520">
                <a:tc>
                  <a:txBody>
                    <a:bodyPr/>
                    <a:lstStyle/>
                    <a:p>
                      <a:r>
                        <a:rPr lang="en-US" sz="1400" dirty="0" smtClean="0"/>
                        <a:t>Near Capitol Reef Class I area</a:t>
                      </a:r>
                      <a:endParaRPr lang="en-US" sz="1400" dirty="0"/>
                    </a:p>
                  </a:txBody>
                  <a:tcPr/>
                </a:tc>
                <a:tc>
                  <a:txBody>
                    <a:bodyPr/>
                    <a:lstStyle/>
                    <a:p>
                      <a:r>
                        <a:rPr lang="en-US" sz="1400" dirty="0" smtClean="0"/>
                        <a:t>High absolute correlations between</a:t>
                      </a:r>
                      <a:r>
                        <a:rPr lang="en-US" sz="1400" baseline="0" dirty="0" smtClean="0"/>
                        <a:t> </a:t>
                      </a:r>
                      <a:r>
                        <a:rPr lang="en-US" sz="1400" dirty="0" smtClean="0"/>
                        <a:t>surrounding sites</a:t>
                      </a:r>
                      <a:endParaRPr lang="en-US" sz="1400" dirty="0"/>
                    </a:p>
                  </a:txBody>
                  <a:tcPr/>
                </a:tc>
              </a:tr>
              <a:tr h="223520">
                <a:tc>
                  <a:txBody>
                    <a:bodyPr/>
                    <a:lstStyle/>
                    <a:p>
                      <a:endParaRPr lang="en-US" sz="1400" dirty="0"/>
                    </a:p>
                  </a:txBody>
                  <a:tcPr/>
                </a:tc>
                <a:tc>
                  <a:txBody>
                    <a:bodyPr/>
                    <a:lstStyle/>
                    <a:p>
                      <a:endParaRPr lang="en-US" sz="1400" dirty="0"/>
                    </a:p>
                  </a:txBody>
                  <a:tcPr/>
                </a:tc>
              </a:tr>
              <a:tr h="223520">
                <a:tc>
                  <a:txBody>
                    <a:bodyPr/>
                    <a:lstStyle/>
                    <a:p>
                      <a:endParaRPr lang="en-US" sz="1400" dirty="0"/>
                    </a:p>
                  </a:txBody>
                  <a:tcPr/>
                </a:tc>
                <a:tc>
                  <a:txBody>
                    <a:bodyPr/>
                    <a:lstStyle/>
                    <a:p>
                      <a:endParaRPr lang="en-US" sz="1400" dirty="0"/>
                    </a:p>
                  </a:txBody>
                  <a:tcPr/>
                </a:tc>
              </a:tr>
            </a:tbl>
          </a:graphicData>
        </a:graphic>
      </p:graphicFrame>
      <p:cxnSp>
        <p:nvCxnSpPr>
          <p:cNvPr id="16" name="Straight Arrow Connector 15"/>
          <p:cNvCxnSpPr/>
          <p:nvPr/>
        </p:nvCxnSpPr>
        <p:spPr>
          <a:xfrm flipH="1">
            <a:off x="2971800" y="3810000"/>
            <a:ext cx="1604962" cy="53340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9" name="Table 18"/>
          <p:cNvGraphicFramePr>
            <a:graphicFrameLocks noGrp="1"/>
          </p:cNvGraphicFramePr>
          <p:nvPr>
            <p:extLst>
              <p:ext uri="{D42A27DB-BD31-4B8C-83A1-F6EECF244321}">
                <p14:modId xmlns:p14="http://schemas.microsoft.com/office/powerpoint/2010/main" val="849607393"/>
              </p:ext>
            </p:extLst>
          </p:nvPr>
        </p:nvGraphicFramePr>
        <p:xfrm>
          <a:off x="228600" y="152400"/>
          <a:ext cx="4724400" cy="3086100"/>
        </p:xfrm>
        <a:graphic>
          <a:graphicData uri="http://schemas.openxmlformats.org/drawingml/2006/table">
            <a:tbl>
              <a:tblPr>
                <a:effectLst>
                  <a:outerShdw blurRad="50800" dist="38100" dir="18900000" algn="bl" rotWithShape="0">
                    <a:prstClr val="black">
                      <a:alpha val="40000"/>
                    </a:prstClr>
                  </a:outerShdw>
                </a:effectLst>
              </a:tblPr>
              <a:tblGrid>
                <a:gridCol w="609600"/>
                <a:gridCol w="762000"/>
                <a:gridCol w="838200"/>
                <a:gridCol w="838200"/>
                <a:gridCol w="838200"/>
                <a:gridCol w="838200"/>
              </a:tblGrid>
              <a:tr h="190500">
                <a:tc>
                  <a:txBody>
                    <a:bodyPr/>
                    <a:lstStyle/>
                    <a:p>
                      <a:pPr algn="l" fontAlgn="b"/>
                      <a:r>
                        <a:rPr lang="en-US" sz="1200" b="0" i="0" u="none" strike="noStrike" dirty="0">
                          <a:solidFill>
                            <a:srgbClr val="000000"/>
                          </a:solidFill>
                          <a:effectLst/>
                          <a:latin typeface="Calibri"/>
                        </a:rPr>
                        <a:t> </a:t>
                      </a:r>
                    </a:p>
                  </a:txBody>
                  <a:tcPr marL="0" marR="0" marT="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2"/>
                    </a:solidFill>
                  </a:tcPr>
                </a:tc>
                <a:tc>
                  <a:txBody>
                    <a:bodyPr/>
                    <a:lstStyle/>
                    <a:p>
                      <a:pPr algn="l" fontAlgn="b"/>
                      <a:r>
                        <a:rPr lang="en-US" sz="1200" b="0" i="0" u="none" strike="noStrike" dirty="0">
                          <a:solidFill>
                            <a:srgbClr val="000000"/>
                          </a:solidFill>
                          <a:effectLst/>
                          <a:latin typeface="Calibri"/>
                        </a:rPr>
                        <a:t> </a:t>
                      </a:r>
                    </a:p>
                  </a:txBody>
                  <a:tcPr marL="0" marR="0" marT="0" marB="0" anchor="b">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2"/>
                    </a:solidFill>
                  </a:tcPr>
                </a:tc>
                <a:tc>
                  <a:txBody>
                    <a:bodyPr/>
                    <a:lstStyle/>
                    <a:p>
                      <a:pPr algn="l" fontAlgn="b"/>
                      <a:r>
                        <a:rPr lang="en-US" sz="12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2"/>
                    </a:solidFill>
                  </a:tcPr>
                </a:tc>
                <a:tc>
                  <a:txBody>
                    <a:bodyPr/>
                    <a:lstStyle/>
                    <a:p>
                      <a:pPr algn="r" fontAlgn="b"/>
                      <a:r>
                        <a:rPr lang="en-US" sz="1200" b="0" i="0" u="none" strike="noStrike" dirty="0">
                          <a:solidFill>
                            <a:srgbClr val="000000"/>
                          </a:solidFill>
                          <a:effectLst/>
                          <a:latin typeface="Calibri"/>
                        </a:rPr>
                        <a:t>Price</a:t>
                      </a: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2"/>
                    </a:solidFill>
                  </a:tcPr>
                </a:tc>
                <a:tc>
                  <a:txBody>
                    <a:bodyPr/>
                    <a:lstStyle/>
                    <a:p>
                      <a:pPr algn="r" fontAlgn="b"/>
                      <a:r>
                        <a:rPr lang="en-US" sz="1200" b="0" i="0" u="none" strike="noStrike" dirty="0">
                          <a:solidFill>
                            <a:srgbClr val="000000"/>
                          </a:solidFill>
                          <a:effectLst/>
                          <a:latin typeface="Calibri"/>
                        </a:rPr>
                        <a:t>Escalante</a:t>
                      </a:r>
                    </a:p>
                  </a:txBody>
                  <a:tcPr marL="0" marR="0" marT="0" marB="0" anchor="b">
                    <a:lnL>
                      <a:noFill/>
                    </a:lnL>
                    <a:lnR>
                      <a:noFill/>
                    </a:lnR>
                    <a:lnT w="12700" cap="flat" cmpd="sng" algn="ctr">
                      <a:solidFill>
                        <a:schemeClr val="tx1"/>
                      </a:solidFill>
                      <a:prstDash val="solid"/>
                      <a:round/>
                      <a:headEnd type="none" w="med" len="med"/>
                      <a:tailEnd type="none" w="med" len="med"/>
                    </a:lnT>
                    <a:lnB>
                      <a:noFill/>
                    </a:lnB>
                    <a:solidFill>
                      <a:schemeClr val="bg2"/>
                    </a:solidFill>
                  </a:tcPr>
                </a:tc>
                <a:tc>
                  <a:txBody>
                    <a:bodyPr/>
                    <a:lstStyle/>
                    <a:p>
                      <a:pPr algn="r" fontAlgn="b"/>
                      <a:r>
                        <a:rPr lang="en-US" sz="1200" b="0" i="0" u="none" strike="noStrike" dirty="0">
                          <a:solidFill>
                            <a:srgbClr val="000000"/>
                          </a:solidFill>
                          <a:effectLst/>
                          <a:latin typeface="Calibri"/>
                        </a:rPr>
                        <a:t>Canyonlands</a:t>
                      </a:r>
                    </a:p>
                  </a:txBody>
                  <a:tcPr marL="0" marR="0" marT="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2"/>
                    </a:solidFill>
                  </a:tcPr>
                </a:tc>
              </a:tr>
              <a:tr h="190500">
                <a:tc>
                  <a:txBody>
                    <a:bodyPr/>
                    <a:lstStyle/>
                    <a:p>
                      <a:pPr algn="l" fontAlgn="b"/>
                      <a:r>
                        <a:rPr lang="en-US" sz="1200" b="0" i="0" u="none" strike="noStrike" dirty="0">
                          <a:solidFill>
                            <a:srgbClr val="000000"/>
                          </a:solidFill>
                          <a:effectLst/>
                          <a:latin typeface="Calibri"/>
                        </a:rPr>
                        <a:t> </a:t>
                      </a:r>
                    </a:p>
                  </a:txBody>
                  <a:tcPr marL="0" marR="0" marT="0" marB="0" anchor="b">
                    <a:lnL w="12700" cap="flat" cmpd="sng" algn="ctr">
                      <a:solidFill>
                        <a:schemeClr val="tx1"/>
                      </a:solidFill>
                      <a:prstDash val="solid"/>
                      <a:round/>
                      <a:headEnd type="none" w="med" len="med"/>
                      <a:tailEnd type="none" w="med" len="med"/>
                    </a:lnL>
                    <a:lnR>
                      <a:noFill/>
                    </a:lnR>
                    <a:lnT>
                      <a:noFill/>
                    </a:lnT>
                    <a:lnB>
                      <a:noFill/>
                    </a:lnB>
                    <a:solidFill>
                      <a:schemeClr val="bg2"/>
                    </a:solidFill>
                  </a:tcPr>
                </a:tc>
                <a:tc>
                  <a:txBody>
                    <a:bodyPr/>
                    <a:lstStyle/>
                    <a:p>
                      <a:pPr algn="l" fontAlgn="b"/>
                      <a:r>
                        <a:rPr lang="en-US" sz="1200" b="0" i="0" u="none" strike="noStrike" dirty="0">
                          <a:solidFill>
                            <a:srgbClr val="000000"/>
                          </a:solidFill>
                          <a:effectLst/>
                          <a:latin typeface="Calibri"/>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algn="r" fontAlgn="b"/>
                      <a:r>
                        <a:rPr lang="en-US" sz="1200" b="0" i="0" u="none" strike="noStrike" dirty="0">
                          <a:solidFill>
                            <a:srgbClr val="000000"/>
                          </a:solidFill>
                          <a:effectLst/>
                          <a:latin typeface="Calibri"/>
                        </a:rPr>
                        <a:t>Site ID: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algn="l" fontAlgn="b"/>
                      <a:r>
                        <a:rPr lang="en-US" sz="1200" b="0" i="0" u="none" strike="noStrike" dirty="0">
                          <a:solidFill>
                            <a:srgbClr val="000000"/>
                          </a:solidFill>
                          <a:effectLst/>
                          <a:latin typeface="Calibri"/>
                        </a:rPr>
                        <a:t>_490071003</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chemeClr val="bg2"/>
                    </a:solidFill>
                  </a:tcPr>
                </a:tc>
                <a:tc>
                  <a:txBody>
                    <a:bodyPr/>
                    <a:lstStyle/>
                    <a:p>
                      <a:pPr algn="l" fontAlgn="b"/>
                      <a:r>
                        <a:rPr lang="en-US" sz="1200" b="0" i="0" u="none" strike="noStrike" dirty="0">
                          <a:solidFill>
                            <a:srgbClr val="000000"/>
                          </a:solidFill>
                          <a:effectLst/>
                          <a:latin typeface="Calibri"/>
                        </a:rPr>
                        <a:t>_490170004</a:t>
                      </a:r>
                    </a:p>
                  </a:txBody>
                  <a:tcPr marL="0" marR="0" marT="0" marB="0" anchor="b">
                    <a:lnL>
                      <a:noFill/>
                    </a:lnL>
                    <a:lnR>
                      <a:noFill/>
                    </a:lnR>
                    <a:lnT>
                      <a:noFill/>
                    </a:lnT>
                    <a:lnB>
                      <a:noFill/>
                    </a:lnB>
                    <a:solidFill>
                      <a:schemeClr val="bg2"/>
                    </a:solidFill>
                  </a:tcPr>
                </a:tc>
                <a:tc>
                  <a:txBody>
                    <a:bodyPr/>
                    <a:lstStyle/>
                    <a:p>
                      <a:pPr algn="l" fontAlgn="b"/>
                      <a:r>
                        <a:rPr lang="en-US" sz="1200" b="0" i="0" u="none" strike="noStrike" dirty="0">
                          <a:solidFill>
                            <a:srgbClr val="000000"/>
                          </a:solidFill>
                          <a:effectLst/>
                          <a:latin typeface="Calibri"/>
                        </a:rPr>
                        <a:t>_490370101</a:t>
                      </a:r>
                    </a:p>
                  </a:txBody>
                  <a:tcPr marL="0" marR="0" marT="0" marB="0" anchor="b">
                    <a:lnL>
                      <a:noFill/>
                    </a:lnL>
                    <a:lnR w="12700" cap="flat" cmpd="sng" algn="ctr">
                      <a:solidFill>
                        <a:schemeClr val="tx1"/>
                      </a:solidFill>
                      <a:prstDash val="solid"/>
                      <a:round/>
                      <a:headEnd type="none" w="med" len="med"/>
                      <a:tailEnd type="none" w="med" len="med"/>
                    </a:lnR>
                    <a:lnT>
                      <a:noFill/>
                    </a:lnT>
                    <a:lnB>
                      <a:noFill/>
                    </a:lnB>
                    <a:solidFill>
                      <a:schemeClr val="bg2"/>
                    </a:solidFill>
                  </a:tcPr>
                </a:tc>
              </a:tr>
              <a:tr h="304800">
                <a:tc>
                  <a:txBody>
                    <a:bodyPr/>
                    <a:lstStyle/>
                    <a:p>
                      <a:pPr algn="l" fontAlgn="b"/>
                      <a:r>
                        <a:rPr lang="en-US" sz="1200" b="0" i="0" u="none" strike="noStrike" dirty="0">
                          <a:solidFill>
                            <a:srgbClr val="000000"/>
                          </a:solidFill>
                          <a:effectLst/>
                          <a:latin typeface="Calibri"/>
                        </a:rPr>
                        <a:t> </a:t>
                      </a:r>
                    </a:p>
                  </a:txBody>
                  <a:tcPr marL="0" marR="0" marT="0"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1200" b="0" i="0" u="none" strike="noStrike" dirty="0">
                          <a:solidFill>
                            <a:srgbClr val="000000"/>
                          </a:solidFill>
                          <a:effectLst/>
                          <a:latin typeface="Calibri"/>
                        </a:rPr>
                        <a:t> </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2"/>
                    </a:solidFill>
                  </a:tcPr>
                </a:tc>
                <a:tc>
                  <a:txBody>
                    <a:bodyPr/>
                    <a:lstStyle/>
                    <a:p>
                      <a:pPr algn="r" fontAlgn="b"/>
                      <a:r>
                        <a:rPr lang="en-US" sz="1200" b="0" i="0" u="none" strike="noStrike" dirty="0">
                          <a:solidFill>
                            <a:srgbClr val="000000"/>
                          </a:solidFill>
                          <a:effectLst/>
                          <a:latin typeface="Calibri"/>
                        </a:rPr>
                        <a:t>Elevation (m asl):</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algn="r" fontAlgn="b"/>
                      <a:r>
                        <a:rPr lang="en-US" sz="1200" b="0" i="0" u="none" strike="noStrike" dirty="0">
                          <a:solidFill>
                            <a:srgbClr val="000000"/>
                          </a:solidFill>
                          <a:effectLst/>
                          <a:latin typeface="Calibri"/>
                        </a:rPr>
                        <a:t>1722</a:t>
                      </a:r>
                    </a:p>
                  </a:txBody>
                  <a:tcPr marL="45720" marR="45720" anchor="b">
                    <a:lnL w="6350" cap="flat" cmpd="sng" algn="ctr">
                      <a:solidFill>
                        <a:srgbClr val="000000"/>
                      </a:solidFill>
                      <a:prstDash val="solid"/>
                      <a:round/>
                      <a:headEnd type="none" w="med" len="med"/>
                      <a:tailEnd type="none" w="med" len="med"/>
                    </a:lnL>
                    <a:lnR>
                      <a:noFill/>
                    </a:lnR>
                    <a:lnT>
                      <a:noFill/>
                    </a:lnT>
                    <a:lnB>
                      <a:noFill/>
                    </a:lnB>
                    <a:solidFill>
                      <a:schemeClr val="bg2"/>
                    </a:solidFill>
                  </a:tcPr>
                </a:tc>
                <a:tc>
                  <a:txBody>
                    <a:bodyPr/>
                    <a:lstStyle/>
                    <a:p>
                      <a:pPr algn="r" fontAlgn="b"/>
                      <a:r>
                        <a:rPr lang="en-US" sz="1200" b="0" i="0" u="none" strike="noStrike" dirty="0">
                          <a:solidFill>
                            <a:srgbClr val="000000"/>
                          </a:solidFill>
                          <a:effectLst/>
                          <a:latin typeface="Calibri"/>
                        </a:rPr>
                        <a:t>1789</a:t>
                      </a:r>
                    </a:p>
                  </a:txBody>
                  <a:tcPr marL="45720" marR="45720" anchor="b">
                    <a:lnL>
                      <a:noFill/>
                    </a:lnL>
                    <a:lnR>
                      <a:noFill/>
                    </a:lnR>
                    <a:lnT>
                      <a:noFill/>
                    </a:lnT>
                    <a:lnB>
                      <a:noFill/>
                    </a:lnB>
                    <a:solidFill>
                      <a:schemeClr val="bg2"/>
                    </a:solidFill>
                  </a:tcPr>
                </a:tc>
                <a:tc>
                  <a:txBody>
                    <a:bodyPr/>
                    <a:lstStyle/>
                    <a:p>
                      <a:pPr algn="r" fontAlgn="b"/>
                      <a:r>
                        <a:rPr lang="en-US" sz="1200" b="0" i="0" u="none" strike="noStrike" dirty="0">
                          <a:solidFill>
                            <a:srgbClr val="000000"/>
                          </a:solidFill>
                          <a:effectLst/>
                          <a:latin typeface="Calibri"/>
                        </a:rPr>
                        <a:t>1814</a:t>
                      </a:r>
                    </a:p>
                  </a:txBody>
                  <a:tcPr marL="45720" marR="45720" anchor="b">
                    <a:lnL>
                      <a:noFill/>
                    </a:lnL>
                    <a:lnR w="12700" cap="flat" cmpd="sng" algn="ctr">
                      <a:solidFill>
                        <a:schemeClr val="tx1"/>
                      </a:solidFill>
                      <a:prstDash val="solid"/>
                      <a:round/>
                      <a:headEnd type="none" w="med" len="med"/>
                      <a:tailEnd type="none" w="med" len="med"/>
                    </a:lnR>
                    <a:lnT>
                      <a:noFill/>
                    </a:lnT>
                    <a:lnB>
                      <a:noFill/>
                    </a:lnB>
                    <a:solidFill>
                      <a:schemeClr val="bg2"/>
                    </a:solidFill>
                  </a:tcPr>
                </a:tc>
              </a:tr>
              <a:tr h="190500">
                <a:tc>
                  <a:txBody>
                    <a:bodyPr/>
                    <a:lstStyle/>
                    <a:p>
                      <a:pPr algn="l" fontAlgn="b"/>
                      <a:r>
                        <a:rPr lang="en-US" sz="1200" b="0" i="0" u="none" strike="noStrike" dirty="0" smtClean="0">
                          <a:solidFill>
                            <a:srgbClr val="000000"/>
                          </a:solidFill>
                          <a:effectLst/>
                          <a:latin typeface="Calibri"/>
                        </a:rPr>
                        <a:t>Series</a:t>
                      </a:r>
                      <a:endParaRPr lang="en-US" sz="12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1200" b="0" i="0" u="none" strike="noStrike" dirty="0" smtClean="0">
                          <a:solidFill>
                            <a:srgbClr val="000000"/>
                          </a:solidFill>
                          <a:effectLst/>
                          <a:latin typeface="Calibri"/>
                        </a:rPr>
                        <a:t>Correlation Type</a:t>
                      </a:r>
                      <a:endParaRPr lang="en-US" sz="1200" b="0" i="0" u="none" strike="noStrike" dirty="0">
                        <a:solidFill>
                          <a:srgbClr val="000000"/>
                        </a:solidFill>
                        <a:effectLst/>
                        <a:latin typeface="Calibri"/>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r" fontAlgn="b"/>
                      <a:r>
                        <a:rPr lang="en-US" sz="1200" b="0" i="0" u="none" strike="noStrike" dirty="0">
                          <a:solidFill>
                            <a:srgbClr val="000000"/>
                          </a:solidFill>
                          <a:effectLst/>
                          <a:latin typeface="Calibri"/>
                        </a:rPr>
                        <a:t>Ozone DV (ppm):</a:t>
                      </a:r>
                    </a:p>
                  </a:txBody>
                  <a:tcPr marL="45720" marR="457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2"/>
                    </a:solidFill>
                  </a:tcPr>
                </a:tc>
                <a:tc>
                  <a:txBody>
                    <a:bodyPr/>
                    <a:lstStyle/>
                    <a:p>
                      <a:pPr algn="r" fontAlgn="b"/>
                      <a:r>
                        <a:rPr lang="en-US" sz="1200" b="0" i="0" u="none" strike="noStrike" dirty="0">
                          <a:solidFill>
                            <a:srgbClr val="000000"/>
                          </a:solidFill>
                          <a:effectLst/>
                          <a:latin typeface="Calibri"/>
                        </a:rPr>
                        <a:t>0.07</a:t>
                      </a:r>
                    </a:p>
                  </a:txBody>
                  <a:tcPr marL="45720" marR="4572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2"/>
                    </a:solidFill>
                  </a:tcPr>
                </a:tc>
                <a:tc>
                  <a:txBody>
                    <a:bodyPr/>
                    <a:lstStyle/>
                    <a:p>
                      <a:pPr algn="l" fontAlgn="b"/>
                      <a:r>
                        <a:rPr lang="en-US" sz="1200" b="0" i="0" u="none" strike="noStrike" dirty="0">
                          <a:solidFill>
                            <a:srgbClr val="000000"/>
                          </a:solidFill>
                          <a:effectLst/>
                          <a:latin typeface="Calibri"/>
                        </a:rPr>
                        <a:t>incomplete</a:t>
                      </a:r>
                    </a:p>
                  </a:txBody>
                  <a:tcPr marL="45720" marR="45720"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a:txBody>
                    <a:bodyPr/>
                    <a:lstStyle/>
                    <a:p>
                      <a:pPr algn="r" fontAlgn="b"/>
                      <a:r>
                        <a:rPr lang="en-US" sz="1200" b="0" i="0" u="none" strike="noStrike" dirty="0">
                          <a:solidFill>
                            <a:srgbClr val="000000"/>
                          </a:solidFill>
                          <a:effectLst/>
                          <a:latin typeface="Calibri"/>
                        </a:rPr>
                        <a:t>0.068</a:t>
                      </a:r>
                    </a:p>
                  </a:txBody>
                  <a:tcPr marL="45720" marR="45720" anchor="b">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2"/>
                    </a:solidFill>
                  </a:tcPr>
                </a:tc>
              </a:tr>
              <a:tr h="190500">
                <a:tc>
                  <a:txBody>
                    <a:bodyPr/>
                    <a:lstStyle/>
                    <a:p>
                      <a:pPr algn="l" fontAlgn="b"/>
                      <a:r>
                        <a:rPr lang="en-US" sz="1200" b="0" i="0" u="none" strike="noStrike" dirty="0">
                          <a:solidFill>
                            <a:srgbClr val="000000"/>
                          </a:solidFill>
                          <a:effectLst/>
                          <a:latin typeface="Calibri"/>
                        </a:rPr>
                        <a:t>Anomaly</a:t>
                      </a:r>
                    </a:p>
                  </a:txBody>
                  <a:tcPr marL="0" marR="0" marT="0"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n-US" sz="1200" b="0" i="0" u="none" strike="noStrike" dirty="0">
                          <a:solidFill>
                            <a:srgbClr val="000000"/>
                          </a:solidFill>
                          <a:effectLst/>
                          <a:latin typeface="Calibri"/>
                        </a:rPr>
                        <a:t>Pearson</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n-US" sz="1200" b="0" i="0" u="none" strike="noStrike" dirty="0">
                          <a:solidFill>
                            <a:srgbClr val="000000"/>
                          </a:solidFill>
                          <a:effectLst/>
                          <a:latin typeface="Calibri"/>
                        </a:rPr>
                        <a:t>Price</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r" fontAlgn="b"/>
                      <a:r>
                        <a:rPr lang="en-US" sz="1200" b="0" i="0" u="none" strike="noStrike" dirty="0">
                          <a:solidFill>
                            <a:srgbClr val="000000"/>
                          </a:solidFill>
                          <a:effectLst/>
                          <a:latin typeface="Calibri"/>
                        </a:rPr>
                        <a:t>1</a:t>
                      </a:r>
                    </a:p>
                  </a:txBody>
                  <a:tcPr marL="45720" marR="4572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r" fontAlgn="b"/>
                      <a:r>
                        <a:rPr lang="en-US" sz="1200" b="0" i="0" u="none" strike="noStrike" dirty="0">
                          <a:solidFill>
                            <a:srgbClr val="000000"/>
                          </a:solidFill>
                          <a:effectLst/>
                          <a:latin typeface="Calibri"/>
                        </a:rPr>
                        <a:t>0.598</a:t>
                      </a:r>
                    </a:p>
                  </a:txBody>
                  <a:tcPr marL="45720" marR="4572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r" fontAlgn="b"/>
                      <a:r>
                        <a:rPr lang="en-US" sz="1200" b="0" i="0" u="none" strike="noStrike" dirty="0">
                          <a:solidFill>
                            <a:srgbClr val="000000"/>
                          </a:solidFill>
                          <a:effectLst/>
                          <a:latin typeface="Calibri"/>
                        </a:rPr>
                        <a:t>0.633</a:t>
                      </a:r>
                    </a:p>
                  </a:txBody>
                  <a:tcPr marL="45720" marR="4572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r>
              <a:tr h="190500">
                <a:tc>
                  <a:txBody>
                    <a:bodyPr/>
                    <a:lstStyle/>
                    <a:p>
                      <a:pPr algn="l" fontAlgn="b"/>
                      <a:r>
                        <a:rPr lang="en-US" sz="1200" b="0" i="0" u="none" strike="noStrike" dirty="0">
                          <a:solidFill>
                            <a:srgbClr val="000000"/>
                          </a:solidFill>
                          <a:effectLst/>
                          <a:latin typeface="Calibri"/>
                        </a:rPr>
                        <a:t>Anomaly</a:t>
                      </a:r>
                    </a:p>
                  </a:txBody>
                  <a:tcPr marL="0" marR="0" marT="0"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gn="l" fontAlgn="b"/>
                      <a:r>
                        <a:rPr lang="en-US" sz="1200" b="0" i="0" u="none" strike="noStrike" dirty="0">
                          <a:solidFill>
                            <a:srgbClr val="000000"/>
                          </a:solidFill>
                          <a:effectLst/>
                          <a:latin typeface="Calibri"/>
                        </a:rPr>
                        <a:t>Pearson</a:t>
                      </a:r>
                    </a:p>
                  </a:txBody>
                  <a:tcPr marL="0" marR="0" marT="0" marB="0" anchor="b">
                    <a:lnL>
                      <a:noFill/>
                    </a:lnL>
                    <a:lnR>
                      <a:noFill/>
                    </a:lnR>
                    <a:lnT>
                      <a:noFill/>
                    </a:lnT>
                    <a:lnB>
                      <a:noFill/>
                    </a:lnB>
                    <a:solidFill>
                      <a:schemeClr val="bg1"/>
                    </a:solidFill>
                  </a:tcPr>
                </a:tc>
                <a:tc>
                  <a:txBody>
                    <a:bodyPr/>
                    <a:lstStyle/>
                    <a:p>
                      <a:pPr algn="l" fontAlgn="b"/>
                      <a:r>
                        <a:rPr lang="en-US" sz="1200" b="0" i="0" u="none" strike="noStrike" dirty="0">
                          <a:solidFill>
                            <a:srgbClr val="000000"/>
                          </a:solidFill>
                          <a:effectLst/>
                          <a:latin typeface="Calibri"/>
                        </a:rPr>
                        <a:t>Escalante</a:t>
                      </a:r>
                    </a:p>
                  </a:txBody>
                  <a:tcPr marL="0" marR="0" marT="0" marB="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Calibri"/>
                        </a:rPr>
                        <a:t>0.598</a:t>
                      </a:r>
                    </a:p>
                  </a:txBody>
                  <a:tcPr marL="45720" marR="4572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Calibri"/>
                        </a:rPr>
                        <a:t>1</a:t>
                      </a:r>
                    </a:p>
                  </a:txBody>
                  <a:tcPr marL="45720" marR="4572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Calibri"/>
                        </a:rPr>
                        <a:t>0.752</a:t>
                      </a:r>
                    </a:p>
                  </a:txBody>
                  <a:tcPr marL="45720" marR="4572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tr>
              <a:tr h="190500">
                <a:tc>
                  <a:txBody>
                    <a:bodyPr/>
                    <a:lstStyle/>
                    <a:p>
                      <a:pPr algn="l" fontAlgn="b"/>
                      <a:r>
                        <a:rPr lang="en-US" sz="1200" b="0" i="0" u="none" strike="noStrike" dirty="0">
                          <a:solidFill>
                            <a:srgbClr val="000000"/>
                          </a:solidFill>
                          <a:effectLst/>
                          <a:latin typeface="Calibri"/>
                        </a:rPr>
                        <a:t>Anomaly</a:t>
                      </a:r>
                    </a:p>
                  </a:txBody>
                  <a:tcPr marL="0" marR="0" marT="0"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gn="l" fontAlgn="b"/>
                      <a:r>
                        <a:rPr lang="en-US" sz="1200" b="0" i="0" u="none" strike="noStrike" dirty="0">
                          <a:solidFill>
                            <a:srgbClr val="000000"/>
                          </a:solidFill>
                          <a:effectLst/>
                          <a:latin typeface="Calibri"/>
                        </a:rPr>
                        <a:t>Pearson</a:t>
                      </a:r>
                    </a:p>
                  </a:txBody>
                  <a:tcPr marL="0" marR="0" marT="0" marB="0" anchor="b">
                    <a:lnL>
                      <a:noFill/>
                    </a:lnL>
                    <a:lnR>
                      <a:noFill/>
                    </a:lnR>
                    <a:lnT>
                      <a:noFill/>
                    </a:lnT>
                    <a:lnB>
                      <a:noFill/>
                    </a:lnB>
                    <a:solidFill>
                      <a:schemeClr val="bg1"/>
                    </a:solidFill>
                  </a:tcPr>
                </a:tc>
                <a:tc>
                  <a:txBody>
                    <a:bodyPr/>
                    <a:lstStyle/>
                    <a:p>
                      <a:pPr algn="l" fontAlgn="b"/>
                      <a:r>
                        <a:rPr lang="en-US" sz="1200" b="0" i="0" u="none" strike="noStrike" dirty="0">
                          <a:solidFill>
                            <a:srgbClr val="000000"/>
                          </a:solidFill>
                          <a:effectLst/>
                          <a:latin typeface="Calibri"/>
                        </a:rPr>
                        <a:t>Canyonlands</a:t>
                      </a:r>
                    </a:p>
                  </a:txBody>
                  <a:tcPr marL="0" marR="0" marT="0" marB="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Calibri"/>
                        </a:rPr>
                        <a:t>0.633</a:t>
                      </a:r>
                    </a:p>
                  </a:txBody>
                  <a:tcPr marL="45720" marR="4572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Calibri"/>
                        </a:rPr>
                        <a:t>0.752</a:t>
                      </a:r>
                    </a:p>
                  </a:txBody>
                  <a:tcPr marL="45720" marR="4572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Calibri"/>
                        </a:rPr>
                        <a:t>1</a:t>
                      </a:r>
                    </a:p>
                  </a:txBody>
                  <a:tcPr marL="45720" marR="4572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tr>
              <a:tr h="144780">
                <a:tc>
                  <a:txBody>
                    <a:bodyPr/>
                    <a:lstStyle/>
                    <a:p>
                      <a:pPr algn="l" fontAlgn="b"/>
                      <a:endParaRPr lang="en-US" sz="1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gn="l" fontAlgn="b"/>
                      <a:endParaRPr lang="en-US" sz="100" b="0" i="0" u="none" strike="noStrike" dirty="0">
                        <a:solidFill>
                          <a:srgbClr val="000000"/>
                        </a:solidFill>
                        <a:effectLst/>
                        <a:latin typeface="Calibri"/>
                      </a:endParaRPr>
                    </a:p>
                  </a:txBody>
                  <a:tcPr marL="0" marR="0" marT="0" marB="0" anchor="b">
                    <a:lnL>
                      <a:noFill/>
                    </a:lnL>
                    <a:lnR>
                      <a:noFill/>
                    </a:lnR>
                    <a:lnT>
                      <a:noFill/>
                    </a:lnT>
                    <a:lnB>
                      <a:noFill/>
                    </a:lnB>
                    <a:solidFill>
                      <a:schemeClr val="bg1"/>
                    </a:solidFill>
                  </a:tcPr>
                </a:tc>
                <a:tc>
                  <a:txBody>
                    <a:bodyPr/>
                    <a:lstStyle/>
                    <a:p>
                      <a:pPr algn="l" fontAlgn="b"/>
                      <a:endParaRPr lang="en-US" sz="100" b="0" i="0" u="none" strike="noStrike" dirty="0">
                        <a:solidFill>
                          <a:srgbClr val="000000"/>
                        </a:solidFill>
                        <a:effectLst/>
                        <a:latin typeface="Calibri"/>
                      </a:endParaRPr>
                    </a:p>
                  </a:txBody>
                  <a:tcPr marL="0" marR="0" marT="0" marB="0" anchor="b">
                    <a:lnL>
                      <a:noFill/>
                    </a:lnL>
                    <a:lnR>
                      <a:noFill/>
                    </a:lnR>
                    <a:lnT>
                      <a:noFill/>
                    </a:lnT>
                    <a:lnB>
                      <a:noFill/>
                    </a:lnB>
                    <a:solidFill>
                      <a:schemeClr val="bg1"/>
                    </a:solidFill>
                  </a:tcPr>
                </a:tc>
                <a:tc>
                  <a:txBody>
                    <a:bodyPr/>
                    <a:lstStyle/>
                    <a:p>
                      <a:pPr algn="l" fontAlgn="b"/>
                      <a:endParaRPr lang="en-US" sz="100" b="0" i="0" u="none" strike="noStrike" dirty="0">
                        <a:solidFill>
                          <a:srgbClr val="000000"/>
                        </a:solidFill>
                        <a:effectLst/>
                        <a:latin typeface="Calibri"/>
                      </a:endParaRPr>
                    </a:p>
                  </a:txBody>
                  <a:tcPr marL="45720" marR="45720" anchor="b">
                    <a:lnL>
                      <a:noFill/>
                    </a:lnL>
                    <a:lnR>
                      <a:noFill/>
                    </a:lnR>
                    <a:lnT>
                      <a:noFill/>
                    </a:lnT>
                    <a:lnB>
                      <a:noFill/>
                    </a:lnB>
                    <a:solidFill>
                      <a:schemeClr val="bg1"/>
                    </a:solidFill>
                  </a:tcPr>
                </a:tc>
                <a:tc>
                  <a:txBody>
                    <a:bodyPr/>
                    <a:lstStyle/>
                    <a:p>
                      <a:pPr algn="l" fontAlgn="b"/>
                      <a:endParaRPr lang="en-US" sz="100" b="0" i="0" u="none" strike="noStrike" dirty="0">
                        <a:solidFill>
                          <a:srgbClr val="000000"/>
                        </a:solidFill>
                        <a:effectLst/>
                        <a:latin typeface="Calibri"/>
                      </a:endParaRPr>
                    </a:p>
                  </a:txBody>
                  <a:tcPr marL="45720" marR="45720" anchor="b">
                    <a:lnL>
                      <a:noFill/>
                    </a:lnL>
                    <a:lnR>
                      <a:noFill/>
                    </a:lnR>
                    <a:lnT>
                      <a:noFill/>
                    </a:lnT>
                    <a:lnB>
                      <a:noFill/>
                    </a:lnB>
                    <a:solidFill>
                      <a:schemeClr val="bg1"/>
                    </a:solidFill>
                  </a:tcPr>
                </a:tc>
                <a:tc>
                  <a:txBody>
                    <a:bodyPr/>
                    <a:lstStyle/>
                    <a:p>
                      <a:pPr algn="l" fontAlgn="b"/>
                      <a:endParaRPr lang="en-US" sz="100" b="0" i="0" u="none" strike="noStrike" dirty="0">
                        <a:solidFill>
                          <a:srgbClr val="000000"/>
                        </a:solidFill>
                        <a:effectLst/>
                        <a:latin typeface="Calibri"/>
                      </a:endParaRPr>
                    </a:p>
                  </a:txBody>
                  <a:tcPr marL="45720" marR="4572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tr>
              <a:tr h="190500">
                <a:tc>
                  <a:txBody>
                    <a:bodyPr/>
                    <a:lstStyle/>
                    <a:p>
                      <a:pPr algn="l" fontAlgn="b"/>
                      <a:r>
                        <a:rPr lang="en-US" sz="1200" b="0" i="0" u="none" strike="noStrike" dirty="0">
                          <a:solidFill>
                            <a:srgbClr val="000000"/>
                          </a:solidFill>
                          <a:effectLst/>
                          <a:latin typeface="Calibri"/>
                        </a:rPr>
                        <a:t>Absolute</a:t>
                      </a:r>
                    </a:p>
                  </a:txBody>
                  <a:tcPr marL="0" marR="0" marT="0"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gn="l" fontAlgn="b"/>
                      <a:r>
                        <a:rPr lang="en-US" sz="1200" b="0" i="0" u="none" strike="noStrike" dirty="0">
                          <a:solidFill>
                            <a:srgbClr val="000000"/>
                          </a:solidFill>
                          <a:effectLst/>
                          <a:latin typeface="Calibri"/>
                        </a:rPr>
                        <a:t>Pearson</a:t>
                      </a:r>
                    </a:p>
                  </a:txBody>
                  <a:tcPr marL="0" marR="0" marT="0" marB="0" anchor="b">
                    <a:lnL>
                      <a:noFill/>
                    </a:lnL>
                    <a:lnR>
                      <a:noFill/>
                    </a:lnR>
                    <a:lnT>
                      <a:noFill/>
                    </a:lnT>
                    <a:lnB>
                      <a:noFill/>
                    </a:lnB>
                    <a:solidFill>
                      <a:schemeClr val="bg1"/>
                    </a:solidFill>
                  </a:tcPr>
                </a:tc>
                <a:tc>
                  <a:txBody>
                    <a:bodyPr/>
                    <a:lstStyle/>
                    <a:p>
                      <a:pPr algn="l" fontAlgn="b"/>
                      <a:r>
                        <a:rPr lang="en-US" sz="1200" b="0" i="0" u="none" strike="noStrike" dirty="0">
                          <a:solidFill>
                            <a:srgbClr val="000000"/>
                          </a:solidFill>
                          <a:effectLst/>
                          <a:latin typeface="Calibri"/>
                        </a:rPr>
                        <a:t>Price</a:t>
                      </a:r>
                    </a:p>
                  </a:txBody>
                  <a:tcPr marL="0" marR="0" marT="0" marB="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Calibri"/>
                        </a:rPr>
                        <a:t>1</a:t>
                      </a:r>
                    </a:p>
                  </a:txBody>
                  <a:tcPr marL="45720" marR="4572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Calibri"/>
                        </a:rPr>
                        <a:t>0.853</a:t>
                      </a:r>
                    </a:p>
                  </a:txBody>
                  <a:tcPr marL="45720" marR="4572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Calibri"/>
                        </a:rPr>
                        <a:t>0.883</a:t>
                      </a:r>
                    </a:p>
                  </a:txBody>
                  <a:tcPr marL="45720" marR="4572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tr>
              <a:tr h="190500">
                <a:tc>
                  <a:txBody>
                    <a:bodyPr/>
                    <a:lstStyle/>
                    <a:p>
                      <a:pPr algn="l" fontAlgn="b"/>
                      <a:r>
                        <a:rPr lang="en-US" sz="1200" b="0" i="0" u="none" strike="noStrike" dirty="0">
                          <a:solidFill>
                            <a:srgbClr val="000000"/>
                          </a:solidFill>
                          <a:effectLst/>
                          <a:latin typeface="Calibri"/>
                        </a:rPr>
                        <a:t>Absolute</a:t>
                      </a:r>
                    </a:p>
                  </a:txBody>
                  <a:tcPr marL="0" marR="0" marT="0" marB="0" anchor="b">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algn="l" fontAlgn="b"/>
                      <a:r>
                        <a:rPr lang="en-US" sz="1200" b="0" i="0" u="none" strike="noStrike" dirty="0">
                          <a:solidFill>
                            <a:srgbClr val="000000"/>
                          </a:solidFill>
                          <a:effectLst/>
                          <a:latin typeface="Calibri"/>
                        </a:rPr>
                        <a:t>Pearson</a:t>
                      </a:r>
                    </a:p>
                  </a:txBody>
                  <a:tcPr marL="0" marR="0" marT="0" marB="0" anchor="b">
                    <a:lnL>
                      <a:noFill/>
                    </a:lnL>
                    <a:lnR>
                      <a:noFill/>
                    </a:lnR>
                    <a:lnT>
                      <a:noFill/>
                    </a:lnT>
                    <a:lnB>
                      <a:noFill/>
                    </a:lnB>
                    <a:solidFill>
                      <a:schemeClr val="bg1"/>
                    </a:solidFill>
                  </a:tcPr>
                </a:tc>
                <a:tc>
                  <a:txBody>
                    <a:bodyPr/>
                    <a:lstStyle/>
                    <a:p>
                      <a:pPr algn="l" fontAlgn="b"/>
                      <a:r>
                        <a:rPr lang="en-US" sz="1200" b="0" i="0" u="none" strike="noStrike" dirty="0">
                          <a:solidFill>
                            <a:srgbClr val="000000"/>
                          </a:solidFill>
                          <a:effectLst/>
                          <a:latin typeface="Calibri"/>
                        </a:rPr>
                        <a:t>Escalante</a:t>
                      </a:r>
                    </a:p>
                  </a:txBody>
                  <a:tcPr marL="0" marR="0" marT="0" marB="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Calibri"/>
                        </a:rPr>
                        <a:t>0.853</a:t>
                      </a:r>
                    </a:p>
                  </a:txBody>
                  <a:tcPr marL="45720" marR="4572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Calibri"/>
                        </a:rPr>
                        <a:t>1</a:t>
                      </a:r>
                    </a:p>
                  </a:txBody>
                  <a:tcPr marL="45720" marR="45720" anchor="b">
                    <a:lnL>
                      <a:noFill/>
                    </a:lnL>
                    <a:lnR>
                      <a:noFill/>
                    </a:lnR>
                    <a:lnT>
                      <a:noFill/>
                    </a:lnT>
                    <a:lnB>
                      <a:noFill/>
                    </a:lnB>
                    <a:solidFill>
                      <a:schemeClr val="bg1"/>
                    </a:solidFill>
                  </a:tcPr>
                </a:tc>
                <a:tc>
                  <a:txBody>
                    <a:bodyPr/>
                    <a:lstStyle/>
                    <a:p>
                      <a:pPr algn="r" fontAlgn="b"/>
                      <a:r>
                        <a:rPr lang="en-US" sz="1200" b="0" i="0" u="none" strike="noStrike" dirty="0">
                          <a:solidFill>
                            <a:srgbClr val="000000"/>
                          </a:solidFill>
                          <a:effectLst/>
                          <a:latin typeface="Calibri"/>
                        </a:rPr>
                        <a:t>0.905</a:t>
                      </a:r>
                    </a:p>
                  </a:txBody>
                  <a:tcPr marL="45720" marR="4572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tr>
              <a:tr h="190500">
                <a:tc>
                  <a:txBody>
                    <a:bodyPr/>
                    <a:lstStyle/>
                    <a:p>
                      <a:pPr algn="l" fontAlgn="b"/>
                      <a:r>
                        <a:rPr lang="en-US" sz="1200" b="0" i="0" u="none" strike="noStrike" dirty="0">
                          <a:solidFill>
                            <a:srgbClr val="000000"/>
                          </a:solidFill>
                          <a:effectLst/>
                          <a:latin typeface="Calibri"/>
                        </a:rPr>
                        <a:t>Absolute</a:t>
                      </a:r>
                    </a:p>
                  </a:txBody>
                  <a:tcPr marL="0" marR="0" marT="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b="0" i="0" u="none" strike="noStrike" dirty="0">
                          <a:solidFill>
                            <a:srgbClr val="000000"/>
                          </a:solidFill>
                          <a:effectLst/>
                          <a:latin typeface="Calibri"/>
                        </a:rPr>
                        <a:t>Pearson</a:t>
                      </a:r>
                    </a:p>
                  </a:txBody>
                  <a:tcPr marL="0" marR="0" marT="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b="0" i="0" u="none" strike="noStrike" dirty="0">
                          <a:solidFill>
                            <a:srgbClr val="000000"/>
                          </a:solidFill>
                          <a:effectLst/>
                          <a:latin typeface="Calibri"/>
                        </a:rPr>
                        <a:t>Canyonlands</a:t>
                      </a:r>
                    </a:p>
                  </a:txBody>
                  <a:tcPr marL="0" marR="0" marT="0" marB="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a:solidFill>
                            <a:srgbClr val="000000"/>
                          </a:solidFill>
                          <a:effectLst/>
                          <a:latin typeface="Calibri"/>
                        </a:rPr>
                        <a:t>0.883</a:t>
                      </a:r>
                    </a:p>
                  </a:txBody>
                  <a:tcPr marL="45720" marR="4572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a:solidFill>
                            <a:srgbClr val="000000"/>
                          </a:solidFill>
                          <a:effectLst/>
                          <a:latin typeface="Calibri"/>
                        </a:rPr>
                        <a:t>0.905</a:t>
                      </a:r>
                    </a:p>
                  </a:txBody>
                  <a:tcPr marL="45720" marR="45720" anchor="b">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200" b="0" i="0" u="none" strike="noStrike" dirty="0">
                          <a:solidFill>
                            <a:srgbClr val="000000"/>
                          </a:solidFill>
                          <a:effectLst/>
                          <a:latin typeface="Calibri"/>
                        </a:rPr>
                        <a:t>1</a:t>
                      </a:r>
                    </a:p>
                  </a:txBody>
                  <a:tcPr marL="45720" marR="4572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p:nvPr/>
        </p:nvSpPr>
        <p:spPr>
          <a:xfrm>
            <a:off x="304800" y="434518"/>
            <a:ext cx="1295400" cy="430887"/>
          </a:xfrm>
          <a:prstGeom prst="rect">
            <a:avLst/>
          </a:prstGeom>
          <a:noFill/>
        </p:spPr>
        <p:txBody>
          <a:bodyPr wrap="square" rtlCol="0">
            <a:spAutoFit/>
          </a:bodyPr>
          <a:lstStyle/>
          <a:p>
            <a:r>
              <a:rPr lang="en-US" sz="1100" b="1" dirty="0" smtClean="0"/>
              <a:t>8-Hr Daily Max O</a:t>
            </a:r>
            <a:r>
              <a:rPr lang="en-US" sz="1100" b="1" baseline="-25000" dirty="0" smtClean="0"/>
              <a:t>3</a:t>
            </a:r>
          </a:p>
          <a:p>
            <a:r>
              <a:rPr lang="en-US" sz="1100" b="1" dirty="0" smtClean="0"/>
              <a:t>2007-2012</a:t>
            </a:r>
            <a:endParaRPr lang="en-US" sz="1100" b="1" dirty="0"/>
          </a:p>
        </p:txBody>
      </p:sp>
    </p:spTree>
    <p:extLst>
      <p:ext uri="{BB962C8B-B14F-4D97-AF65-F5344CB8AC3E}">
        <p14:creationId xmlns:p14="http://schemas.microsoft.com/office/powerpoint/2010/main" val="17943483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198"/>
          <a:stretch/>
        </p:blipFill>
        <p:spPr bwMode="auto">
          <a:xfrm>
            <a:off x="152400" y="68423"/>
            <a:ext cx="8848725" cy="640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a:xfrm>
            <a:off x="6324600" y="5867400"/>
            <a:ext cx="2057400" cy="914400"/>
          </a:xfrm>
          <a:solidFill>
            <a:schemeClr val="bg1">
              <a:lumMod val="85000"/>
              <a:alpha val="63000"/>
            </a:schemeClr>
          </a:solidFill>
        </p:spPr>
        <p:txBody>
          <a:bodyPr>
            <a:noAutofit/>
          </a:bodyPr>
          <a:lstStyle/>
          <a:p>
            <a:r>
              <a:rPr lang="en-US" sz="2400" b="1" dirty="0" smtClean="0"/>
              <a:t>Potentially Underserved Areas</a:t>
            </a:r>
            <a:endParaRPr lang="en-US" sz="2400" b="1" dirty="0"/>
          </a:p>
        </p:txBody>
      </p:sp>
      <p:sp>
        <p:nvSpPr>
          <p:cNvPr id="2" name="Slide Number Placeholder 1"/>
          <p:cNvSpPr>
            <a:spLocks noGrp="1"/>
          </p:cNvSpPr>
          <p:nvPr>
            <p:ph type="sldNum" sz="quarter" idx="12"/>
          </p:nvPr>
        </p:nvSpPr>
        <p:spPr>
          <a:xfrm>
            <a:off x="6629400" y="6416675"/>
            <a:ext cx="2133600" cy="365125"/>
          </a:xfrm>
        </p:spPr>
        <p:txBody>
          <a:bodyPr/>
          <a:lstStyle/>
          <a:p>
            <a:fld id="{EF4FC86E-1066-47A0-A989-1976ADE3059A}" type="slidenum">
              <a:rPr lang="en-US" smtClean="0"/>
              <a:pPr/>
              <a:t>17</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4129908630"/>
              </p:ext>
            </p:extLst>
          </p:nvPr>
        </p:nvGraphicFramePr>
        <p:xfrm>
          <a:off x="5257801" y="2895600"/>
          <a:ext cx="3767136" cy="289560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883568"/>
                <a:gridCol w="1883568"/>
              </a:tblGrid>
              <a:tr h="223520">
                <a:tc>
                  <a:txBody>
                    <a:bodyPr/>
                    <a:lstStyle/>
                    <a:p>
                      <a:r>
                        <a:rPr lang="en-US" sz="1400" dirty="0" smtClean="0"/>
                        <a:t>UA5</a:t>
                      </a:r>
                      <a:endParaRPr lang="en-US" sz="1400" dirty="0"/>
                    </a:p>
                  </a:txBody>
                  <a:tcPr/>
                </a:tc>
                <a:tc>
                  <a:txBody>
                    <a:bodyPr/>
                    <a:lstStyle/>
                    <a:p>
                      <a:endParaRPr lang="en-US" sz="1400" dirty="0"/>
                    </a:p>
                  </a:txBody>
                  <a:tcPr/>
                </a:tc>
              </a:tr>
              <a:tr h="223520">
                <a:tc>
                  <a:txBody>
                    <a:bodyPr/>
                    <a:lstStyle/>
                    <a:p>
                      <a:r>
                        <a:rPr lang="en-US" sz="1400" b="1" dirty="0" smtClean="0">
                          <a:solidFill>
                            <a:schemeClr val="bg1"/>
                          </a:solidFill>
                        </a:rPr>
                        <a:t>Pros</a:t>
                      </a:r>
                      <a:endParaRPr lang="en-US" sz="1400" b="1" dirty="0">
                        <a:solidFill>
                          <a:schemeClr val="bg1"/>
                        </a:solidFill>
                      </a:endParaRPr>
                    </a:p>
                  </a:txBody>
                  <a:tcPr>
                    <a:solidFill>
                      <a:schemeClr val="accent1">
                        <a:lumMod val="60000"/>
                        <a:lumOff val="40000"/>
                      </a:schemeClr>
                    </a:solidFill>
                  </a:tcPr>
                </a:tc>
                <a:tc>
                  <a:txBody>
                    <a:bodyPr/>
                    <a:lstStyle/>
                    <a:p>
                      <a:r>
                        <a:rPr lang="en-US" sz="1400" b="1" dirty="0" smtClean="0">
                          <a:solidFill>
                            <a:schemeClr val="bg1"/>
                          </a:solidFill>
                        </a:rPr>
                        <a:t>Cons</a:t>
                      </a:r>
                      <a:endParaRPr lang="en-US" sz="1400" b="1" dirty="0">
                        <a:solidFill>
                          <a:schemeClr val="bg1"/>
                        </a:solidFill>
                      </a:endParaRPr>
                    </a:p>
                  </a:txBody>
                  <a:tcPr>
                    <a:solidFill>
                      <a:schemeClr val="accent1">
                        <a:lumMod val="60000"/>
                        <a:lumOff val="40000"/>
                      </a:schemeClr>
                    </a:solidFill>
                  </a:tcPr>
                </a:tc>
              </a:tr>
              <a:tr h="223520">
                <a:tc>
                  <a:txBody>
                    <a:bodyPr/>
                    <a:lstStyle/>
                    <a:p>
                      <a:r>
                        <a:rPr lang="en-US" sz="1400" dirty="0" smtClean="0"/>
                        <a:t>Downwind of Uintah Basin</a:t>
                      </a:r>
                      <a:endParaRPr lang="en-US" sz="1400" dirty="0"/>
                    </a:p>
                  </a:txBody>
                  <a:tcPr/>
                </a:tc>
                <a:tc>
                  <a:txBody>
                    <a:bodyPr/>
                    <a:lstStyle/>
                    <a:p>
                      <a:r>
                        <a:rPr lang="en-US" sz="1400" dirty="0" smtClean="0"/>
                        <a:t>No significant sources or population centers</a:t>
                      </a:r>
                      <a:endParaRPr lang="en-US" sz="1400" dirty="0"/>
                    </a:p>
                  </a:txBody>
                  <a:tcPr/>
                </a:tc>
              </a:tr>
              <a:tr h="223520">
                <a:tc>
                  <a:txBody>
                    <a:bodyPr/>
                    <a:lstStyle/>
                    <a:p>
                      <a:r>
                        <a:rPr lang="en-US" sz="1400" dirty="0" smtClean="0"/>
                        <a:t>Cross-border</a:t>
                      </a:r>
                      <a:r>
                        <a:rPr lang="en-US" sz="1400" baseline="0" dirty="0" smtClean="0"/>
                        <a:t> transport</a:t>
                      </a:r>
                      <a:endParaRPr lang="en-US" sz="1400" dirty="0"/>
                    </a:p>
                  </a:txBody>
                  <a:tcPr/>
                </a:tc>
                <a:tc>
                  <a:txBody>
                    <a:bodyPr/>
                    <a:lstStyle/>
                    <a:p>
                      <a:endParaRPr lang="en-US" sz="1400" dirty="0"/>
                    </a:p>
                  </a:txBody>
                  <a:tcPr/>
                </a:tc>
              </a:tr>
              <a:tr h="223520">
                <a:tc>
                  <a:txBody>
                    <a:bodyPr/>
                    <a:lstStyle/>
                    <a:p>
                      <a:r>
                        <a:rPr lang="en-US" sz="1400" dirty="0" smtClean="0"/>
                        <a:t>Hiawatha</a:t>
                      </a:r>
                      <a:r>
                        <a:rPr lang="en-US" sz="1400" baseline="0" dirty="0" smtClean="0"/>
                        <a:t> RFD on northern edge</a:t>
                      </a:r>
                      <a:endParaRPr lang="en-US" sz="1400" dirty="0"/>
                    </a:p>
                  </a:txBody>
                  <a:tcPr/>
                </a:tc>
                <a:tc>
                  <a:txBody>
                    <a:bodyPr/>
                    <a:lstStyle/>
                    <a:p>
                      <a:endParaRPr lang="en-US" sz="1400" dirty="0"/>
                    </a:p>
                  </a:txBody>
                  <a:tcPr/>
                </a:tc>
              </a:tr>
              <a:tr h="223520">
                <a:tc>
                  <a:txBody>
                    <a:bodyPr/>
                    <a:lstStyle/>
                    <a:p>
                      <a:r>
                        <a:rPr lang="en-US" sz="1400" dirty="0" smtClean="0"/>
                        <a:t>High values at Rangely and Dinosaur (Lay Peak at much higher elevation)</a:t>
                      </a:r>
                      <a:endParaRPr lang="en-US" sz="1400" dirty="0"/>
                    </a:p>
                  </a:txBody>
                  <a:tcPr/>
                </a:tc>
                <a:tc>
                  <a:txBody>
                    <a:bodyPr/>
                    <a:lstStyle/>
                    <a:p>
                      <a:endParaRPr lang="en-US" sz="1400" dirty="0"/>
                    </a:p>
                  </a:txBody>
                  <a:tcPr/>
                </a:tc>
              </a:tr>
            </a:tbl>
          </a:graphicData>
        </a:graphic>
      </p:graphicFrame>
      <p:cxnSp>
        <p:nvCxnSpPr>
          <p:cNvPr id="16" name="Straight Arrow Connector 15"/>
          <p:cNvCxnSpPr/>
          <p:nvPr/>
        </p:nvCxnSpPr>
        <p:spPr>
          <a:xfrm flipH="1">
            <a:off x="4267200" y="3048000"/>
            <a:ext cx="990600" cy="26670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523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 Evaluation</a:t>
            </a:r>
            <a:endParaRPr lang="en-US" dirty="0"/>
          </a:p>
        </p:txBody>
      </p:sp>
      <p:sp>
        <p:nvSpPr>
          <p:cNvPr id="3" name="Slide Number Placeholder 2"/>
          <p:cNvSpPr>
            <a:spLocks noGrp="1"/>
          </p:cNvSpPr>
          <p:nvPr>
            <p:ph type="sldNum" sz="quarter" idx="12"/>
          </p:nvPr>
        </p:nvSpPr>
        <p:spPr/>
        <p:txBody>
          <a:bodyPr/>
          <a:lstStyle/>
          <a:p>
            <a:fld id="{EF4FC86E-1066-47A0-A989-1976ADE3059A}" type="slidenum">
              <a:rPr lang="en-US" smtClean="0"/>
              <a:pPr/>
              <a:t>18</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786158528"/>
              </p:ext>
            </p:extLst>
          </p:nvPr>
        </p:nvGraphicFramePr>
        <p:xfrm>
          <a:off x="228600" y="1219200"/>
          <a:ext cx="8686799" cy="5213975"/>
        </p:xfrm>
        <a:graphic>
          <a:graphicData uri="http://schemas.openxmlformats.org/drawingml/2006/table">
            <a:tbl>
              <a:tblPr firstRow="1" bandRow="1">
                <a:tableStyleId>{3C2FFA5D-87B4-456A-9821-1D502468CF0F}</a:tableStyleId>
              </a:tblPr>
              <a:tblGrid>
                <a:gridCol w="1143000"/>
                <a:gridCol w="2188189"/>
                <a:gridCol w="2731366"/>
                <a:gridCol w="2035130"/>
                <a:gridCol w="589114"/>
              </a:tblGrid>
              <a:tr h="260995">
                <a:tc>
                  <a:txBody>
                    <a:bodyPr/>
                    <a:lstStyle/>
                    <a:p>
                      <a:pPr marL="0" marR="0">
                        <a:lnSpc>
                          <a:spcPct val="115000"/>
                        </a:lnSpc>
                        <a:spcBef>
                          <a:spcPts val="0"/>
                        </a:spcBef>
                        <a:spcAft>
                          <a:spcPts val="0"/>
                        </a:spcAft>
                      </a:pPr>
                      <a:r>
                        <a:rPr lang="en-US" sz="1100" kern="1200" dirty="0">
                          <a:effectLst/>
                        </a:rPr>
                        <a:t>Potentially Underserved Area</a:t>
                      </a:r>
                      <a:endParaRPr lang="en-US" sz="1100" dirty="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1100" kern="1200">
                          <a:effectLst/>
                        </a:rPr>
                        <a:t>Pros</a:t>
                      </a:r>
                      <a:endParaRPr lang="en-US" sz="11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1100" kern="1200">
                          <a:effectLst/>
                        </a:rPr>
                        <a:t>Cons</a:t>
                      </a:r>
                      <a:endParaRPr lang="en-US" sz="11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1100" kern="1200">
                          <a:effectLst/>
                        </a:rPr>
                        <a:t>Add’l Comments</a:t>
                      </a:r>
                      <a:endParaRPr lang="en-US" sz="11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1100" kern="1200" dirty="0">
                          <a:effectLst/>
                        </a:rPr>
                        <a:t>Rank*</a:t>
                      </a:r>
                      <a:endParaRPr lang="en-US" sz="1100" dirty="0">
                        <a:effectLst/>
                        <a:latin typeface="Calibri"/>
                        <a:ea typeface="Calibri"/>
                        <a:cs typeface="Times New Roman"/>
                      </a:endParaRPr>
                    </a:p>
                  </a:txBody>
                  <a:tcPr marL="9253" marR="9253" marT="0" marB="0"/>
                </a:tc>
              </a:tr>
              <a:tr h="1174476">
                <a:tc>
                  <a:txBody>
                    <a:bodyPr/>
                    <a:lstStyle/>
                    <a:p>
                      <a:pPr marL="0" marR="0">
                        <a:lnSpc>
                          <a:spcPct val="115000"/>
                        </a:lnSpc>
                        <a:spcBef>
                          <a:spcPts val="0"/>
                        </a:spcBef>
                        <a:spcAft>
                          <a:spcPts val="0"/>
                        </a:spcAft>
                      </a:pPr>
                      <a:r>
                        <a:rPr lang="en-US" sz="700" kern="1200">
                          <a:effectLst/>
                        </a:rPr>
                        <a:t>UA1: </a:t>
                      </a:r>
                      <a:endParaRPr lang="en-US" sz="700">
                        <a:effectLst/>
                      </a:endParaRPr>
                    </a:p>
                    <a:p>
                      <a:pPr marL="0" marR="0">
                        <a:lnSpc>
                          <a:spcPct val="115000"/>
                        </a:lnSpc>
                        <a:spcBef>
                          <a:spcPts val="0"/>
                        </a:spcBef>
                        <a:spcAft>
                          <a:spcPts val="0"/>
                        </a:spcAft>
                      </a:pPr>
                      <a:r>
                        <a:rPr lang="en-US" sz="700">
                          <a:effectLst/>
                        </a:rPr>
                        <a:t>Saguache-Monte Vista-Alamosa</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dirty="0">
                          <a:effectLst/>
                        </a:rPr>
                        <a:t>Great Sand Dunes NM on eastern boundary (but at higher elevation)</a:t>
                      </a:r>
                      <a:endParaRPr lang="en-US" sz="700" dirty="0">
                        <a:effectLst/>
                      </a:endParaRPr>
                    </a:p>
                    <a:p>
                      <a:pPr marL="342900" marR="0" lvl="0" indent="-342900">
                        <a:lnSpc>
                          <a:spcPct val="115000"/>
                        </a:lnSpc>
                        <a:spcBef>
                          <a:spcPts val="0"/>
                        </a:spcBef>
                        <a:spcAft>
                          <a:spcPts val="0"/>
                        </a:spcAft>
                        <a:buFont typeface="Symbol"/>
                        <a:buChar char=""/>
                      </a:pPr>
                      <a:r>
                        <a:rPr lang="en-US" sz="700" kern="1200" dirty="0">
                          <a:effectLst/>
                        </a:rPr>
                        <a:t>Far from any existing monitoring sites</a:t>
                      </a:r>
                      <a:endParaRPr lang="en-US" sz="700" dirty="0">
                        <a:effectLst/>
                      </a:endParaRPr>
                    </a:p>
                    <a:p>
                      <a:pPr marL="342900" marR="0" lvl="0" indent="-342900">
                        <a:lnSpc>
                          <a:spcPct val="115000"/>
                        </a:lnSpc>
                        <a:spcBef>
                          <a:spcPts val="0"/>
                        </a:spcBef>
                        <a:spcAft>
                          <a:spcPts val="0"/>
                        </a:spcAft>
                        <a:buFont typeface="Symbol"/>
                        <a:buChar char=""/>
                      </a:pPr>
                      <a:r>
                        <a:rPr lang="en-US" sz="700" kern="1200" dirty="0">
                          <a:effectLst/>
                        </a:rPr>
                        <a:t>Some areas of elevated non-fire O3 impacts predicted, including areas below 8,000’ (</a:t>
                      </a:r>
                      <a:r>
                        <a:rPr lang="en-US" sz="700" kern="1200" dirty="0" err="1">
                          <a:effectLst/>
                        </a:rPr>
                        <a:t>WestJump</a:t>
                      </a:r>
                      <a:r>
                        <a:rPr lang="en-US" sz="700" kern="1200" dirty="0">
                          <a:effectLst/>
                        </a:rPr>
                        <a:t> modeling)</a:t>
                      </a:r>
                      <a:endParaRPr lang="en-US" sz="700" dirty="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Isolated; No significant existing sources or major population centers in immediate vicinity</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Far from any emissions sources</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Generally low O3 contribution from anthropogenic sources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Not a priority for a number of reasons, but a very interesting area topographically: big, broad valley that may be subject to the inversions and snow cover in the winter that characterize Pinedale and Vernal. A valley-floor monitor for a season or two might be very useful.</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D.Miller (1/16/14): Believe this is a low priority.</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L</a:t>
                      </a:r>
                      <a:endParaRPr lang="en-US" sz="700">
                        <a:effectLst/>
                        <a:latin typeface="Calibri"/>
                        <a:ea typeface="Calibri"/>
                        <a:cs typeface="Times New Roman"/>
                      </a:endParaRPr>
                    </a:p>
                  </a:txBody>
                  <a:tcPr marL="9253" marR="9253" marT="0" marB="0"/>
                </a:tc>
              </a:tr>
              <a:tr h="1435471">
                <a:tc>
                  <a:txBody>
                    <a:bodyPr/>
                    <a:lstStyle/>
                    <a:p>
                      <a:pPr marL="0" marR="0">
                        <a:lnSpc>
                          <a:spcPct val="115000"/>
                        </a:lnSpc>
                        <a:spcBef>
                          <a:spcPts val="0"/>
                        </a:spcBef>
                        <a:spcAft>
                          <a:spcPts val="0"/>
                        </a:spcAft>
                      </a:pPr>
                      <a:r>
                        <a:rPr lang="en-US" sz="700" kern="1200">
                          <a:effectLst/>
                        </a:rPr>
                        <a:t>UA2: East-Central WY</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Downwind of PSD major point sources (Dave Johnston and Laramie River Station)</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Anticipated future increase in O&amp;G development</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Minimal current O&amp;G development</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Low NOx emissions density</a:t>
                      </a:r>
                      <a:endParaRPr lang="en-US" sz="700">
                        <a:effectLst/>
                      </a:endParaRPr>
                    </a:p>
                    <a:p>
                      <a:pPr marL="342900" marR="0" lvl="0" indent="-342900">
                        <a:lnSpc>
                          <a:spcPct val="115000"/>
                        </a:lnSpc>
                        <a:spcBef>
                          <a:spcPts val="0"/>
                        </a:spcBef>
                        <a:spcAft>
                          <a:spcPts val="0"/>
                        </a:spcAft>
                        <a:buFont typeface="Symbol"/>
                        <a:buChar char=""/>
                      </a:pPr>
                      <a:r>
                        <a:rPr lang="en-US" sz="700">
                          <a:effectLst/>
                        </a:rPr>
                        <a:t>Low non-biogenic O3 impacts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On and around Thunder Basin NG. Probably not much happening out there--very few sources upwind and very well-mixed. Maybe MedBow or R2 have an interest in monitoring around the Thunder Basin. </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D.Miller (1/16/14): Suggest low priority.</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WY DEQ (1/17/14): Considered High priority for WY AQD due to anticipated future development; two temporary O3 monitors have already been deployed in this area.</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dirty="0">
                          <a:effectLst/>
                        </a:rPr>
                        <a:t>H</a:t>
                      </a:r>
                      <a:endParaRPr lang="en-US" sz="700" dirty="0">
                        <a:effectLst/>
                        <a:latin typeface="Calibri"/>
                        <a:ea typeface="Calibri"/>
                        <a:cs typeface="Times New Roman"/>
                      </a:endParaRPr>
                    </a:p>
                  </a:txBody>
                  <a:tcPr marL="9253" marR="9253" marT="0" marB="0"/>
                </a:tc>
              </a:tr>
              <a:tr h="1304974">
                <a:tc>
                  <a:txBody>
                    <a:bodyPr/>
                    <a:lstStyle/>
                    <a:p>
                      <a:pPr marL="0" marR="0">
                        <a:lnSpc>
                          <a:spcPct val="115000"/>
                        </a:lnSpc>
                        <a:spcBef>
                          <a:spcPts val="0"/>
                        </a:spcBef>
                        <a:spcAft>
                          <a:spcPts val="0"/>
                        </a:spcAft>
                      </a:pPr>
                      <a:r>
                        <a:rPr lang="en-US" sz="700" kern="1200">
                          <a:effectLst/>
                        </a:rPr>
                        <a:t>UA3: Medicine Bow – Saratoga</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Downwind of CDC development area (some downwind impacts from CDC are predicted in this area)</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Not well represented by higher elevation Centennial monitor</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Minimal O&amp;G development</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No PSD major sources</a:t>
                      </a:r>
                      <a:endParaRPr lang="en-US" sz="700">
                        <a:effectLst/>
                      </a:endParaRPr>
                    </a:p>
                    <a:p>
                      <a:pPr marL="342900" marR="0" lvl="0" indent="-342900">
                        <a:lnSpc>
                          <a:spcPct val="115000"/>
                        </a:lnSpc>
                        <a:spcBef>
                          <a:spcPts val="0"/>
                        </a:spcBef>
                        <a:spcAft>
                          <a:spcPts val="0"/>
                        </a:spcAft>
                        <a:buFont typeface="Symbol"/>
                        <a:buChar char=""/>
                      </a:pPr>
                      <a:r>
                        <a:rPr lang="en-US" sz="700">
                          <a:effectLst/>
                        </a:rPr>
                        <a:t>Generally low anthropogenic O3 impacts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D. Miller(1/16/14): Modeling suggests this is downwind of very large oil and gas projects—suggest medium or high priority</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J. Korfmacher (1/13/14): Not too far from my Snowy Range field site, so it wouldn't be too big of a deal to manage/maintain. Some potential O&amp;G upwind precursor sources.</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WY DEQ (1/17/14): Considered low priority for WY AQD given high average winds and lack of anticipated O3 impacts.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M</a:t>
                      </a:r>
                      <a:endParaRPr lang="en-US" sz="700">
                        <a:effectLst/>
                        <a:latin typeface="Calibri"/>
                        <a:ea typeface="Calibri"/>
                        <a:cs typeface="Times New Roman"/>
                      </a:endParaRPr>
                    </a:p>
                  </a:txBody>
                  <a:tcPr marL="9253" marR="9253" marT="0" marB="0"/>
                </a:tc>
              </a:tr>
              <a:tr h="913482">
                <a:tc>
                  <a:txBody>
                    <a:bodyPr/>
                    <a:lstStyle/>
                    <a:p>
                      <a:pPr marL="0" marR="0">
                        <a:lnSpc>
                          <a:spcPct val="115000"/>
                        </a:lnSpc>
                        <a:spcBef>
                          <a:spcPts val="0"/>
                        </a:spcBef>
                        <a:spcAft>
                          <a:spcPts val="0"/>
                        </a:spcAft>
                      </a:pPr>
                      <a:r>
                        <a:rPr lang="en-US" sz="700" kern="1200">
                          <a:effectLst/>
                        </a:rPr>
                        <a:t>UA4: Central West WY</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dirty="0">
                          <a:effectLst/>
                        </a:rPr>
                        <a:t>Includes population center (Riverton, Lander)</a:t>
                      </a:r>
                      <a:endParaRPr lang="en-US" sz="700" dirty="0">
                        <a:effectLst/>
                      </a:endParaRPr>
                    </a:p>
                    <a:p>
                      <a:pPr marL="342900" marR="0" lvl="0" indent="-342900">
                        <a:lnSpc>
                          <a:spcPct val="115000"/>
                        </a:lnSpc>
                        <a:spcBef>
                          <a:spcPts val="0"/>
                        </a:spcBef>
                        <a:spcAft>
                          <a:spcPts val="0"/>
                        </a:spcAft>
                        <a:buFont typeface="Symbol"/>
                        <a:buChar char=""/>
                      </a:pPr>
                      <a:r>
                        <a:rPr lang="en-US" sz="700" kern="1200" dirty="0">
                          <a:effectLst/>
                        </a:rPr>
                        <a:t>Current Fremont County Monitoring Stations (South Pass and Spring Creek) may not be accurate representations of the County air quality as a whole due to elevation and nearby development.  </a:t>
                      </a:r>
                      <a:endParaRPr lang="en-US" sz="700" dirty="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Minimal O&amp;G development</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No PSD major sources</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Land jurisdiction in this area is uncertain thus complicating monitor siting</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Low anthropogenic O3 impact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Agree that this is a low-priority site.</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D.Miller (1/16/14): Project development is occurring at the southern end of this area; suggest medium priority.</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WY DEQ (1/17/14): Considered medium priority for WY AQD</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dirty="0">
                          <a:effectLst/>
                        </a:rPr>
                        <a:t>L</a:t>
                      </a:r>
                      <a:endParaRPr lang="en-US" sz="700" dirty="0">
                        <a:effectLst/>
                        <a:latin typeface="Calibri"/>
                        <a:ea typeface="Calibri"/>
                        <a:cs typeface="Times New Roman"/>
                      </a:endParaRPr>
                    </a:p>
                  </a:txBody>
                  <a:tcPr marL="9253" marR="9253" marT="0" marB="0"/>
                </a:tc>
              </a:tr>
            </a:tbl>
          </a:graphicData>
        </a:graphic>
      </p:graphicFrame>
    </p:spTree>
    <p:extLst>
      <p:ext uri="{BB962C8B-B14F-4D97-AF65-F5344CB8AC3E}">
        <p14:creationId xmlns:p14="http://schemas.microsoft.com/office/powerpoint/2010/main" val="3541996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838071"/>
              </p:ext>
            </p:extLst>
          </p:nvPr>
        </p:nvGraphicFramePr>
        <p:xfrm>
          <a:off x="533400" y="609600"/>
          <a:ext cx="8229600" cy="6126480"/>
        </p:xfrm>
        <a:graphic>
          <a:graphicData uri="http://schemas.openxmlformats.org/drawingml/2006/table">
            <a:tbl>
              <a:tblPr firstRow="1" bandRow="1">
                <a:tableStyleId>{5C22544A-7EE6-4342-B048-85BDC9FD1C3A}</a:tableStyleId>
              </a:tblPr>
              <a:tblGrid>
                <a:gridCol w="2057400"/>
                <a:gridCol w="4876800"/>
                <a:gridCol w="1295400"/>
              </a:tblGrid>
              <a:tr h="370840">
                <a:tc>
                  <a:txBody>
                    <a:bodyPr/>
                    <a:lstStyle/>
                    <a:p>
                      <a:r>
                        <a:rPr lang="en-US" sz="1200" dirty="0" smtClean="0"/>
                        <a:t>Area</a:t>
                      </a:r>
                      <a:endParaRPr lang="en-US" sz="1200" dirty="0"/>
                    </a:p>
                  </a:txBody>
                  <a:tcPr/>
                </a:tc>
                <a:tc>
                  <a:txBody>
                    <a:bodyPr/>
                    <a:lstStyle/>
                    <a:p>
                      <a:r>
                        <a:rPr lang="en-US" sz="1200" dirty="0" smtClean="0"/>
                        <a:t>Assessment Summary</a:t>
                      </a:r>
                      <a:endParaRPr lang="en-US" sz="1200" dirty="0"/>
                    </a:p>
                  </a:txBody>
                  <a:tcPr/>
                </a:tc>
                <a:tc>
                  <a:txBody>
                    <a:bodyPr/>
                    <a:lstStyle/>
                    <a:p>
                      <a:r>
                        <a:rPr lang="en-US" sz="1200" dirty="0" smtClean="0"/>
                        <a:t>Recommended</a:t>
                      </a:r>
                      <a:r>
                        <a:rPr lang="en-US" sz="1200" baseline="0" dirty="0" smtClean="0"/>
                        <a:t> Rank [DRAFT]</a:t>
                      </a:r>
                      <a:endParaRPr lang="en-US" sz="1200" dirty="0"/>
                    </a:p>
                  </a:txBody>
                  <a:tcPr/>
                </a:tc>
              </a:tr>
              <a:tr h="370840">
                <a:tc>
                  <a:txBody>
                    <a:bodyPr/>
                    <a:lstStyle/>
                    <a:p>
                      <a:r>
                        <a:rPr lang="en-US" sz="1200" dirty="0" smtClean="0"/>
                        <a:t>UA13: </a:t>
                      </a:r>
                      <a:r>
                        <a:rPr lang="en-US" sz="1200" kern="1200" dirty="0" smtClean="0">
                          <a:solidFill>
                            <a:schemeClr val="dk1"/>
                          </a:solidFill>
                          <a:effectLst/>
                          <a:latin typeface="+mn-lt"/>
                          <a:ea typeface="+mn-ea"/>
                          <a:cs typeface="+mn-cs"/>
                        </a:rPr>
                        <a:t>Roan Plateau</a:t>
                      </a:r>
                      <a:endParaRPr lang="en-US" sz="1200" kern="1200" dirty="0">
                        <a:solidFill>
                          <a:schemeClr val="dk1"/>
                        </a:solidFill>
                        <a:effectLst/>
                        <a:latin typeface="+mn-lt"/>
                        <a:ea typeface="+mn-ea"/>
                        <a:cs typeface="+mn-cs"/>
                      </a:endParaRPr>
                    </a:p>
                  </a:txBody>
                  <a:tcPr/>
                </a:tc>
                <a:tc>
                  <a:txBody>
                    <a:bodyPr/>
                    <a:lstStyle/>
                    <a:p>
                      <a:r>
                        <a:rPr lang="en-US" sz="1200" dirty="0" smtClean="0"/>
                        <a:t>Downwind</a:t>
                      </a:r>
                      <a:r>
                        <a:rPr lang="en-US" sz="1200" baseline="0" dirty="0" smtClean="0"/>
                        <a:t> of O&amp;G developments and far from Rangely; USFS suggests Douglas Pass site</a:t>
                      </a:r>
                      <a:endParaRPr lang="en-US" sz="1200" dirty="0"/>
                    </a:p>
                  </a:txBody>
                  <a:tcPr/>
                </a:tc>
                <a:tc>
                  <a:txBody>
                    <a:bodyPr/>
                    <a:lstStyle/>
                    <a:p>
                      <a:r>
                        <a:rPr lang="en-US" sz="1200" dirty="0" smtClean="0"/>
                        <a:t>3</a:t>
                      </a:r>
                      <a:endParaRPr lang="en-US" sz="1200" dirty="0"/>
                    </a:p>
                  </a:txBody>
                  <a:tcPr/>
                </a:tc>
              </a:tr>
              <a:tr h="370840">
                <a:tc>
                  <a:txBody>
                    <a:bodyPr/>
                    <a:lstStyle/>
                    <a:p>
                      <a:r>
                        <a:rPr lang="en-US" sz="1200" kern="1200" dirty="0" smtClean="0">
                          <a:solidFill>
                            <a:schemeClr val="dk1"/>
                          </a:solidFill>
                          <a:effectLst/>
                          <a:latin typeface="+mn-lt"/>
                          <a:ea typeface="+mn-ea"/>
                          <a:cs typeface="+mn-cs"/>
                        </a:rPr>
                        <a:t>UA5: Dinosaur East Side</a:t>
                      </a:r>
                      <a:endParaRPr lang="en-US" sz="1200" dirty="0"/>
                    </a:p>
                  </a:txBody>
                  <a:tcPr/>
                </a:tc>
                <a:tc>
                  <a:txBody>
                    <a:bodyPr/>
                    <a:lstStyle/>
                    <a:p>
                      <a:r>
                        <a:rPr lang="en-US" sz="1200" dirty="0" smtClean="0"/>
                        <a:t>Of</a:t>
                      </a:r>
                      <a:r>
                        <a:rPr lang="en-US" sz="1200" baseline="0" dirty="0" smtClean="0"/>
                        <a:t> interest for several reasons and commentators have suggested high priority but USFS may have difficulty servicing this remote location</a:t>
                      </a:r>
                      <a:endParaRPr lang="en-US" sz="1200" dirty="0"/>
                    </a:p>
                  </a:txBody>
                  <a:tcPr/>
                </a:tc>
                <a:tc>
                  <a:txBody>
                    <a:bodyPr/>
                    <a:lstStyle/>
                    <a:p>
                      <a:r>
                        <a:rPr lang="en-US" sz="1200" dirty="0" smtClean="0"/>
                        <a:t>3</a:t>
                      </a:r>
                      <a:endParaRPr lang="en-US" sz="1200" dirty="0"/>
                    </a:p>
                  </a:txBody>
                  <a:tcPr/>
                </a:tc>
              </a:tr>
              <a:tr h="370840">
                <a:tc>
                  <a:txBody>
                    <a:bodyPr/>
                    <a:lstStyle/>
                    <a:p>
                      <a:r>
                        <a:rPr lang="en-US" sz="1200" dirty="0" smtClean="0"/>
                        <a:t>UA12: </a:t>
                      </a:r>
                      <a:r>
                        <a:rPr lang="en-US" sz="1200" kern="1200" dirty="0" smtClean="0">
                          <a:solidFill>
                            <a:schemeClr val="dk1"/>
                          </a:solidFill>
                          <a:effectLst/>
                          <a:latin typeface="+mn-lt"/>
                          <a:ea typeface="+mn-ea"/>
                          <a:cs typeface="+mn-cs"/>
                        </a:rPr>
                        <a:t>Kremmling Area</a:t>
                      </a:r>
                      <a:endParaRPr lang="en-US" sz="1200" dirty="0"/>
                    </a:p>
                  </a:txBody>
                  <a:tcPr/>
                </a:tc>
                <a:tc>
                  <a:txBody>
                    <a:bodyPr/>
                    <a:lstStyle/>
                    <a:p>
                      <a:r>
                        <a:rPr lang="en-US" sz="1200" dirty="0" smtClean="0"/>
                        <a:t>Mostly high elevation;</a:t>
                      </a:r>
                      <a:r>
                        <a:rPr lang="en-US" sz="1200" baseline="0" dirty="0" smtClean="0"/>
                        <a:t> d</a:t>
                      </a:r>
                      <a:r>
                        <a:rPr lang="en-US" sz="1200" dirty="0" smtClean="0"/>
                        <a:t>ownwind</a:t>
                      </a:r>
                      <a:r>
                        <a:rPr lang="en-US" sz="1200" baseline="0" dirty="0" smtClean="0"/>
                        <a:t> of White River O&amp;G development; low elevation areas not well represented by current network; potential USFS Holy Cross site in southern end and DRI Storm Peak in northern end</a:t>
                      </a:r>
                      <a:endParaRPr lang="en-US" sz="1200" dirty="0"/>
                    </a:p>
                  </a:txBody>
                  <a:tcPr/>
                </a:tc>
                <a:tc>
                  <a:txBody>
                    <a:bodyPr/>
                    <a:lstStyle/>
                    <a:p>
                      <a:r>
                        <a:rPr lang="en-US" sz="1200" dirty="0" smtClean="0"/>
                        <a:t>2-3</a:t>
                      </a:r>
                      <a:endParaRPr lang="en-US" sz="1200" dirty="0"/>
                    </a:p>
                  </a:txBody>
                  <a:tcPr/>
                </a:tc>
              </a:tr>
              <a:tr h="370840">
                <a:tc>
                  <a:txBody>
                    <a:bodyPr/>
                    <a:lstStyle/>
                    <a:p>
                      <a:r>
                        <a:rPr lang="en-US" sz="1200" kern="1200" dirty="0" smtClean="0">
                          <a:solidFill>
                            <a:schemeClr val="dk1"/>
                          </a:solidFill>
                          <a:effectLst/>
                          <a:latin typeface="+mn-lt"/>
                          <a:ea typeface="+mn-ea"/>
                          <a:cs typeface="+mn-cs"/>
                        </a:rPr>
                        <a:t>UA3: Medicine Bow – Saratoga</a:t>
                      </a:r>
                      <a:endParaRPr lang="en-US" sz="1200" dirty="0"/>
                    </a:p>
                  </a:txBody>
                  <a:tcPr/>
                </a:tc>
                <a:tc>
                  <a:txBody>
                    <a:bodyPr/>
                    <a:lstStyle/>
                    <a:p>
                      <a:r>
                        <a:rPr lang="en-US" sz="1200" dirty="0" smtClean="0"/>
                        <a:t>Potentially downwind</a:t>
                      </a:r>
                      <a:r>
                        <a:rPr lang="en-US" sz="1200" baseline="0" dirty="0" smtClean="0"/>
                        <a:t> of large O&amp;G development but WestJump predicts low anthropogenic impact; may be manageable by USFS</a:t>
                      </a:r>
                      <a:endParaRPr lang="en-US" sz="1200" dirty="0"/>
                    </a:p>
                  </a:txBody>
                  <a:tcPr/>
                </a:tc>
                <a:tc>
                  <a:txBody>
                    <a:bodyPr/>
                    <a:lstStyle/>
                    <a:p>
                      <a:r>
                        <a:rPr lang="en-US" sz="1200" dirty="0" smtClean="0"/>
                        <a:t>2</a:t>
                      </a:r>
                      <a:endParaRPr lang="en-US" sz="1200" dirty="0"/>
                    </a:p>
                  </a:txBody>
                  <a:tcPr/>
                </a:tc>
              </a:tr>
              <a:tr h="370840">
                <a:tc>
                  <a:txBody>
                    <a:bodyPr/>
                    <a:lstStyle/>
                    <a:p>
                      <a:r>
                        <a:rPr lang="en-US" sz="1200" dirty="0" smtClean="0"/>
                        <a:t>UA9: </a:t>
                      </a:r>
                      <a:r>
                        <a:rPr lang="en-US" sz="1200" kern="1200" dirty="0" smtClean="0">
                          <a:solidFill>
                            <a:schemeClr val="dk1"/>
                          </a:solidFill>
                          <a:effectLst/>
                          <a:latin typeface="+mn-lt"/>
                          <a:ea typeface="+mn-ea"/>
                          <a:cs typeface="+mn-cs"/>
                        </a:rPr>
                        <a:t>Dove Creek North Side</a:t>
                      </a:r>
                      <a:endParaRPr lang="en-US" sz="1200" dirty="0"/>
                    </a:p>
                  </a:txBody>
                  <a:tcPr/>
                </a:tc>
                <a:tc>
                  <a:txBody>
                    <a:bodyPr/>
                    <a:lstStyle/>
                    <a:p>
                      <a:r>
                        <a:rPr lang="en-US" sz="1200" dirty="0" smtClean="0"/>
                        <a:t>May be reasonably well represented by existing sites but there is potential for future development in the area (Mancos and Paradox)</a:t>
                      </a:r>
                      <a:endParaRPr lang="en-US" sz="1200" dirty="0"/>
                    </a:p>
                  </a:txBody>
                  <a:tcPr/>
                </a:tc>
                <a:tc>
                  <a:txBody>
                    <a:bodyPr/>
                    <a:lstStyle/>
                    <a:p>
                      <a:r>
                        <a:rPr lang="en-US" sz="1200" dirty="0" smtClean="0"/>
                        <a:t>2</a:t>
                      </a:r>
                      <a:endParaRPr lang="en-US" sz="1200" dirty="0"/>
                    </a:p>
                  </a:txBody>
                  <a:tcPr/>
                </a:tc>
              </a:tr>
              <a:tr h="370840">
                <a:tc>
                  <a:txBody>
                    <a:bodyPr/>
                    <a:lstStyle/>
                    <a:p>
                      <a:r>
                        <a:rPr lang="en-US" sz="1200" kern="1200" dirty="0" smtClean="0">
                          <a:solidFill>
                            <a:schemeClr val="dk1"/>
                          </a:solidFill>
                          <a:effectLst/>
                          <a:latin typeface="+mn-lt"/>
                          <a:ea typeface="+mn-ea"/>
                          <a:cs typeface="+mn-cs"/>
                        </a:rPr>
                        <a:t>UA2: East-Central WY</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Considered</a:t>
                      </a:r>
                      <a:r>
                        <a:rPr lang="en-US" sz="1200" baseline="0" dirty="0" smtClean="0"/>
                        <a:t> </a:t>
                      </a:r>
                      <a:r>
                        <a:rPr lang="en-US" sz="1200" b="1" baseline="0" dirty="0" smtClean="0"/>
                        <a:t>high</a:t>
                      </a:r>
                      <a:r>
                        <a:rPr lang="en-US" sz="1200" baseline="0" dirty="0" smtClean="0"/>
                        <a:t> priority by WY DEQ due to future development plans; considered low priority by other agencies; mobile monitors in place 2013 – 2014 and likely to continue</a:t>
                      </a:r>
                      <a:endParaRPr lang="en-US" sz="1200" dirty="0" smtClean="0"/>
                    </a:p>
                  </a:txBody>
                  <a:tcPr/>
                </a:tc>
                <a:tc>
                  <a:txBody>
                    <a:bodyPr/>
                    <a:lstStyle/>
                    <a:p>
                      <a:r>
                        <a:rPr lang="en-US" sz="1200" dirty="0" smtClean="0"/>
                        <a:t>3</a:t>
                      </a:r>
                      <a:r>
                        <a:rPr lang="en-US" sz="1200" baseline="0" dirty="0" smtClean="0"/>
                        <a:t> (based on WY DEQ analysis)</a:t>
                      </a:r>
                      <a:endParaRPr lang="en-US" sz="1200" dirty="0"/>
                    </a:p>
                  </a:txBody>
                  <a:tcPr/>
                </a:tc>
              </a:tr>
              <a:tr h="370840">
                <a:tc>
                  <a:txBody>
                    <a:bodyPr/>
                    <a:lstStyle/>
                    <a:p>
                      <a:r>
                        <a:rPr lang="en-US" sz="1200" kern="1200" dirty="0" smtClean="0">
                          <a:solidFill>
                            <a:schemeClr val="dk1"/>
                          </a:solidFill>
                          <a:effectLst/>
                          <a:latin typeface="+mn-lt"/>
                          <a:ea typeface="+mn-ea"/>
                          <a:cs typeface="+mn-cs"/>
                        </a:rPr>
                        <a:t>UA4: Central West WY</a:t>
                      </a:r>
                      <a:endParaRPr lang="en-US" sz="1200" dirty="0"/>
                    </a:p>
                  </a:txBody>
                  <a:tcPr/>
                </a:tc>
                <a:tc>
                  <a:txBody>
                    <a:bodyPr/>
                    <a:lstStyle/>
                    <a:p>
                      <a:r>
                        <a:rPr lang="en-US" sz="1200" dirty="0" smtClean="0"/>
                        <a:t>Some on-going</a:t>
                      </a:r>
                      <a:r>
                        <a:rPr lang="en-US" sz="1200" baseline="0" dirty="0" smtClean="0"/>
                        <a:t> development to the south but otherwise of lower interest; considered medium priority by WY DEQ</a:t>
                      </a:r>
                      <a:endParaRPr lang="en-US" sz="1200" dirty="0"/>
                    </a:p>
                  </a:txBody>
                  <a:tcPr/>
                </a:tc>
                <a:tc>
                  <a:txBody>
                    <a:bodyPr/>
                    <a:lstStyle/>
                    <a:p>
                      <a:r>
                        <a:rPr lang="en-US" sz="1200" dirty="0" smtClean="0"/>
                        <a:t>1-2</a:t>
                      </a:r>
                      <a:endParaRPr lang="en-US" sz="1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n-ea"/>
                          <a:cs typeface="+mn-cs"/>
                        </a:rPr>
                        <a:t>UA6(Caineville-Hanksville), UA7(Green River-Westwater), UA8(Blanding Area)</a:t>
                      </a:r>
                      <a:endParaRPr lang="en-US" sz="1200" dirty="0" smtClean="0"/>
                    </a:p>
                  </a:txBody>
                  <a:tcPr/>
                </a:tc>
                <a:tc>
                  <a:txBody>
                    <a:bodyPr/>
                    <a:lstStyle/>
                    <a:p>
                      <a:r>
                        <a:rPr lang="en-US" sz="1200" dirty="0" smtClean="0"/>
                        <a:t>Long way from any existing assets; UDAQ suggests existing sites are reasonably representative</a:t>
                      </a:r>
                      <a:r>
                        <a:rPr lang="en-US" sz="1200" baseline="0" dirty="0" smtClean="0"/>
                        <a:t> of UA6, UA7 and UA8</a:t>
                      </a:r>
                      <a:endParaRPr lang="en-US" sz="1200" dirty="0"/>
                    </a:p>
                  </a:txBody>
                  <a:tcPr/>
                </a:tc>
                <a:tc>
                  <a:txBody>
                    <a:bodyPr/>
                    <a:lstStyle/>
                    <a:p>
                      <a:r>
                        <a:rPr lang="en-US" sz="1200" dirty="0" smtClean="0"/>
                        <a:t>1</a:t>
                      </a:r>
                      <a:endParaRPr lang="en-US" sz="1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UA10(</a:t>
                      </a:r>
                      <a:r>
                        <a:rPr lang="en-US" sz="1200" kern="1200" dirty="0" smtClean="0">
                          <a:solidFill>
                            <a:schemeClr val="dk1"/>
                          </a:solidFill>
                          <a:effectLst/>
                          <a:latin typeface="+mn-lt"/>
                          <a:ea typeface="+mn-ea"/>
                          <a:cs typeface="+mn-cs"/>
                        </a:rPr>
                        <a:t>Delta-Montrose), UA11(Black Canyon of the Gunnison)</a:t>
                      </a:r>
                      <a:endParaRPr lang="en-US" sz="1200" dirty="0" smtClean="0"/>
                    </a:p>
                    <a:p>
                      <a:endParaRPr lang="en-US" sz="1200" dirty="0"/>
                    </a:p>
                  </a:txBody>
                  <a:tcPr/>
                </a:tc>
                <a:tc>
                  <a:txBody>
                    <a:bodyPr/>
                    <a:lstStyle/>
                    <a:p>
                      <a:r>
                        <a:rPr lang="en-US" sz="1200" dirty="0" smtClean="0"/>
                        <a:t>Minimal evidence of ozone greater than background; Near</a:t>
                      </a:r>
                      <a:r>
                        <a:rPr lang="en-US" sz="1200" baseline="0" dirty="0" smtClean="0"/>
                        <a:t> otherwise unmonitored Class I areas (Black Canyon of the Gunnison and West Elk); Easy access via US-50</a:t>
                      </a:r>
                      <a:endParaRPr lang="en-US" sz="1200" dirty="0"/>
                    </a:p>
                  </a:txBody>
                  <a:tcPr/>
                </a:tc>
                <a:tc>
                  <a:txBody>
                    <a:bodyPr/>
                    <a:lstStyle/>
                    <a:p>
                      <a:r>
                        <a:rPr lang="en-US" sz="1200" dirty="0" smtClean="0"/>
                        <a:t>1</a:t>
                      </a:r>
                      <a:endParaRPr lang="en-US" sz="1200" dirty="0"/>
                    </a:p>
                  </a:txBody>
                  <a:tcPr/>
                </a:tc>
              </a:tr>
              <a:tr h="370840">
                <a:tc>
                  <a:txBody>
                    <a:bodyPr/>
                    <a:lstStyle/>
                    <a:p>
                      <a:r>
                        <a:rPr lang="en-US" sz="1200" kern="1200" dirty="0" smtClean="0">
                          <a:solidFill>
                            <a:schemeClr val="dk1"/>
                          </a:solidFill>
                          <a:effectLst/>
                          <a:latin typeface="+mn-lt"/>
                          <a:ea typeface="+mn-ea"/>
                          <a:cs typeface="+mn-cs"/>
                        </a:rPr>
                        <a:t>UA1: </a:t>
                      </a:r>
                    </a:p>
                    <a:p>
                      <a:r>
                        <a:rPr lang="en-US" sz="1200" kern="1200" dirty="0" smtClean="0">
                          <a:solidFill>
                            <a:schemeClr val="dk1"/>
                          </a:solidFill>
                          <a:effectLst/>
                          <a:latin typeface="+mn-lt"/>
                          <a:ea typeface="+mn-ea"/>
                          <a:cs typeface="+mn-cs"/>
                        </a:rPr>
                        <a:t>Saguache-Monte Vista-Alamosa</a:t>
                      </a:r>
                      <a:endParaRPr lang="en-US" sz="1200" dirty="0"/>
                    </a:p>
                  </a:txBody>
                  <a:tcPr/>
                </a:tc>
                <a:tc>
                  <a:txBody>
                    <a:bodyPr/>
                    <a:lstStyle/>
                    <a:p>
                      <a:r>
                        <a:rPr lang="en-US" sz="1200" dirty="0" smtClean="0"/>
                        <a:t>Low</a:t>
                      </a:r>
                      <a:r>
                        <a:rPr lang="en-US" sz="1200" baseline="0" dirty="0" smtClean="0"/>
                        <a:t> priority based on ENVIRON analysis and other comments received; </a:t>
                      </a:r>
                      <a:endParaRPr lang="en-US" sz="1200" dirty="0"/>
                    </a:p>
                  </a:txBody>
                  <a:tcPr/>
                </a:tc>
                <a:tc>
                  <a:txBody>
                    <a:bodyPr/>
                    <a:lstStyle/>
                    <a:p>
                      <a:r>
                        <a:rPr lang="en-US" sz="1200" dirty="0" smtClean="0"/>
                        <a:t>1</a:t>
                      </a:r>
                      <a:endParaRPr lang="en-US" sz="1200" dirty="0"/>
                    </a:p>
                  </a:txBody>
                  <a:tcPr/>
                </a:tc>
              </a:tr>
            </a:tbl>
          </a:graphicData>
        </a:graphic>
      </p:graphicFrame>
      <p:sp>
        <p:nvSpPr>
          <p:cNvPr id="4" name="Slide Number Placeholder 3"/>
          <p:cNvSpPr>
            <a:spLocks noGrp="1"/>
          </p:cNvSpPr>
          <p:nvPr>
            <p:ph type="sldNum" sz="quarter" idx="12"/>
          </p:nvPr>
        </p:nvSpPr>
        <p:spPr/>
        <p:txBody>
          <a:bodyPr/>
          <a:lstStyle/>
          <a:p>
            <a:fld id="{EF4FC86E-1066-47A0-A989-1976ADE3059A}" type="slidenum">
              <a:rPr lang="en-US" smtClean="0"/>
              <a:pPr/>
              <a:t>19</a:t>
            </a:fld>
            <a:endParaRPr lang="en-US" dirty="0"/>
          </a:p>
        </p:txBody>
      </p:sp>
    </p:spTree>
    <p:extLst>
      <p:ext uri="{BB962C8B-B14F-4D97-AF65-F5344CB8AC3E}">
        <p14:creationId xmlns:p14="http://schemas.microsoft.com/office/powerpoint/2010/main" val="1162001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3SAQS Monitoring Network Objectives</a:t>
            </a:r>
            <a:endParaRPr lang="en-US" dirty="0"/>
          </a:p>
        </p:txBody>
      </p:sp>
      <p:sp>
        <p:nvSpPr>
          <p:cNvPr id="3" name="Content Placeholder 2"/>
          <p:cNvSpPr>
            <a:spLocks noGrp="1"/>
          </p:cNvSpPr>
          <p:nvPr>
            <p:ph idx="1"/>
          </p:nvPr>
        </p:nvSpPr>
        <p:spPr>
          <a:xfrm>
            <a:off x="304800" y="1600200"/>
            <a:ext cx="8458200" cy="4525963"/>
          </a:xfrm>
        </p:spPr>
        <p:txBody>
          <a:bodyPr>
            <a:normAutofit fontScale="92500"/>
          </a:bodyPr>
          <a:lstStyle/>
          <a:p>
            <a:r>
              <a:rPr lang="en-US" dirty="0" smtClean="0"/>
              <a:t>Provide </a:t>
            </a:r>
            <a:r>
              <a:rPr lang="en-US" u="sng" dirty="0" smtClean="0"/>
              <a:t>adequate spatial coverage </a:t>
            </a:r>
            <a:r>
              <a:rPr lang="en-US" dirty="0" smtClean="0"/>
              <a:t>of study area</a:t>
            </a:r>
          </a:p>
          <a:p>
            <a:r>
              <a:rPr lang="en-US" dirty="0" smtClean="0"/>
              <a:t>Monitor </a:t>
            </a:r>
            <a:r>
              <a:rPr lang="en-US" u="sng" dirty="0" smtClean="0"/>
              <a:t>locations with O</a:t>
            </a:r>
            <a:r>
              <a:rPr lang="en-US" u="sng" baseline="-25000" dirty="0" smtClean="0"/>
              <a:t>3</a:t>
            </a:r>
            <a:r>
              <a:rPr lang="en-US" u="sng" dirty="0" smtClean="0"/>
              <a:t> close to or above NAAQS</a:t>
            </a:r>
          </a:p>
          <a:p>
            <a:r>
              <a:rPr lang="en-US" dirty="0" smtClean="0"/>
              <a:t>Monitor </a:t>
            </a:r>
            <a:r>
              <a:rPr lang="en-US" u="sng" dirty="0" smtClean="0"/>
              <a:t>locations downwind of existing or planned future development areas</a:t>
            </a:r>
          </a:p>
          <a:p>
            <a:r>
              <a:rPr lang="en-US" dirty="0" smtClean="0"/>
              <a:t>Monitor </a:t>
            </a:r>
            <a:r>
              <a:rPr lang="en-US" u="sng" dirty="0" smtClean="0"/>
              <a:t>Class I and sensitive Class II AQRV </a:t>
            </a:r>
            <a:r>
              <a:rPr lang="en-US" dirty="0" smtClean="0"/>
              <a:t>impacts</a:t>
            </a:r>
          </a:p>
          <a:p>
            <a:r>
              <a:rPr lang="en-US" dirty="0" smtClean="0"/>
              <a:t>Characterize </a:t>
            </a:r>
            <a:r>
              <a:rPr lang="en-US" u="sng" dirty="0" smtClean="0"/>
              <a:t>background </a:t>
            </a:r>
            <a:r>
              <a:rPr lang="en-US" u="sng" dirty="0"/>
              <a:t>O</a:t>
            </a:r>
            <a:r>
              <a:rPr lang="en-US" u="sng" baseline="-25000" dirty="0"/>
              <a:t>3</a:t>
            </a:r>
            <a:endParaRPr lang="en-US" u="sng" dirty="0" smtClean="0"/>
          </a:p>
          <a:p>
            <a:r>
              <a:rPr lang="en-US" dirty="0" smtClean="0"/>
              <a:t>Provide data for </a:t>
            </a:r>
            <a:r>
              <a:rPr lang="en-US" u="sng" dirty="0" smtClean="0"/>
              <a:t>model performance evaluation</a:t>
            </a:r>
            <a:r>
              <a:rPr lang="en-US" dirty="0" smtClean="0"/>
              <a:t> (</a:t>
            </a:r>
            <a:r>
              <a:rPr lang="en-US" dirty="0"/>
              <a:t>O</a:t>
            </a:r>
            <a:r>
              <a:rPr lang="en-US" baseline="-25000" dirty="0"/>
              <a:t>3</a:t>
            </a:r>
            <a:r>
              <a:rPr lang="en-US" dirty="0" smtClean="0"/>
              <a:t>, PM and precursors)</a:t>
            </a:r>
          </a:p>
        </p:txBody>
      </p:sp>
      <p:sp>
        <p:nvSpPr>
          <p:cNvPr id="4" name="Slide Number Placeholder 3"/>
          <p:cNvSpPr>
            <a:spLocks noGrp="1"/>
          </p:cNvSpPr>
          <p:nvPr>
            <p:ph type="sldNum" sz="quarter" idx="12"/>
          </p:nvPr>
        </p:nvSpPr>
        <p:spPr/>
        <p:txBody>
          <a:bodyPr/>
          <a:lstStyle/>
          <a:p>
            <a:fld id="{EF4FC86E-1066-47A0-A989-1976ADE3059A}" type="slidenum">
              <a:rPr lang="en-US" smtClean="0"/>
              <a:pPr/>
              <a:t>2</a:t>
            </a:fld>
            <a:endParaRPr lang="en-US" dirty="0"/>
          </a:p>
        </p:txBody>
      </p:sp>
    </p:spTree>
    <p:extLst>
      <p:ext uri="{BB962C8B-B14F-4D97-AF65-F5344CB8AC3E}">
        <p14:creationId xmlns:p14="http://schemas.microsoft.com/office/powerpoint/2010/main" val="1659943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Existing Site Classification</a:t>
            </a:r>
            <a:endParaRPr lang="en-US" sz="3600" dirty="0"/>
          </a:p>
        </p:txBody>
      </p:sp>
      <p:sp>
        <p:nvSpPr>
          <p:cNvPr id="3" name="Content Placeholder 2"/>
          <p:cNvSpPr>
            <a:spLocks noGrp="1"/>
          </p:cNvSpPr>
          <p:nvPr>
            <p:ph idx="1"/>
          </p:nvPr>
        </p:nvSpPr>
        <p:spPr>
          <a:xfrm>
            <a:off x="457200" y="1600200"/>
            <a:ext cx="4732267" cy="4525963"/>
          </a:xfrm>
        </p:spPr>
        <p:txBody>
          <a:bodyPr>
            <a:normAutofit lnSpcReduction="10000"/>
          </a:bodyPr>
          <a:lstStyle/>
          <a:p>
            <a:r>
              <a:rPr lang="en-US" dirty="0" smtClean="0"/>
              <a:t>Site classification method</a:t>
            </a:r>
          </a:p>
          <a:p>
            <a:pPr lvl="1"/>
            <a:r>
              <a:rPr lang="en-US" dirty="0" smtClean="0"/>
              <a:t>Step 1: List of “permanent” and “non-permanent” sites</a:t>
            </a:r>
          </a:p>
          <a:p>
            <a:pPr lvl="1"/>
            <a:r>
              <a:rPr lang="en-US" dirty="0" smtClean="0"/>
              <a:t>Step 2: Non-Permanent Class A vs Class B sites</a:t>
            </a:r>
          </a:p>
          <a:p>
            <a:r>
              <a:rPr lang="en-US" dirty="0" smtClean="0"/>
              <a:t>Review Class B sites and potentially underserved areas (UAs)</a:t>
            </a:r>
          </a:p>
          <a:p>
            <a:endParaRPr lang="en-US" dirty="0"/>
          </a:p>
        </p:txBody>
      </p:sp>
      <p:sp>
        <p:nvSpPr>
          <p:cNvPr id="4" name="Slide Number Placeholder 3"/>
          <p:cNvSpPr>
            <a:spLocks noGrp="1"/>
          </p:cNvSpPr>
          <p:nvPr>
            <p:ph type="sldNum" sz="quarter" idx="12"/>
          </p:nvPr>
        </p:nvSpPr>
        <p:spPr/>
        <p:txBody>
          <a:bodyPr/>
          <a:lstStyle/>
          <a:p>
            <a:fld id="{EF4FC86E-1066-47A0-A989-1976ADE3059A}" type="slidenum">
              <a:rPr lang="en-US" smtClean="0"/>
              <a:pPr/>
              <a:t>20</a:t>
            </a:fld>
            <a:endParaRPr lang="en-US" dirty="0"/>
          </a:p>
        </p:txBody>
      </p:sp>
      <p:grpSp>
        <p:nvGrpSpPr>
          <p:cNvPr id="36" name="Group 35"/>
          <p:cNvGrpSpPr/>
          <p:nvPr/>
        </p:nvGrpSpPr>
        <p:grpSpPr>
          <a:xfrm>
            <a:off x="5189467" y="1517038"/>
            <a:ext cx="3738562" cy="4717364"/>
            <a:chOff x="190500" y="139700"/>
            <a:chExt cx="7429500" cy="6529388"/>
          </a:xfrm>
        </p:grpSpPr>
        <p:sp>
          <p:nvSpPr>
            <p:cNvPr id="5" name="Right Arrow 4"/>
            <p:cNvSpPr>
              <a:spLocks noChangeArrowheads="1"/>
            </p:cNvSpPr>
            <p:nvPr/>
          </p:nvSpPr>
          <p:spPr bwMode="auto">
            <a:xfrm>
              <a:off x="4570411" y="4605336"/>
              <a:ext cx="821531" cy="176213"/>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sz="1100" dirty="0">
                <a:solidFill>
                  <a:schemeClr val="lt1"/>
                </a:solidFill>
                <a:latin typeface="+mn-lt"/>
                <a:ea typeface="+mn-ea"/>
              </a:endParaRPr>
            </a:p>
          </p:txBody>
        </p:sp>
        <p:sp>
          <p:nvSpPr>
            <p:cNvPr id="6" name="Right Arrow 5"/>
            <p:cNvSpPr>
              <a:spLocks noChangeArrowheads="1"/>
            </p:cNvSpPr>
            <p:nvPr/>
          </p:nvSpPr>
          <p:spPr bwMode="auto">
            <a:xfrm rot="5400000">
              <a:off x="3284537" y="5486399"/>
              <a:ext cx="687387" cy="176213"/>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sz="1100" dirty="0">
                <a:solidFill>
                  <a:schemeClr val="lt1"/>
                </a:solidFill>
                <a:latin typeface="+mn-lt"/>
                <a:ea typeface="+mn-ea"/>
              </a:endParaRPr>
            </a:p>
          </p:txBody>
        </p:sp>
        <p:sp>
          <p:nvSpPr>
            <p:cNvPr id="7" name="Right Arrow 6"/>
            <p:cNvSpPr>
              <a:spLocks noChangeArrowheads="1"/>
            </p:cNvSpPr>
            <p:nvPr/>
          </p:nvSpPr>
          <p:spPr bwMode="auto">
            <a:xfrm rot="5400000">
              <a:off x="3377163" y="2948962"/>
              <a:ext cx="502136" cy="176213"/>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sz="1100" dirty="0">
                <a:solidFill>
                  <a:schemeClr val="lt1"/>
                </a:solidFill>
                <a:latin typeface="+mn-lt"/>
                <a:ea typeface="+mn-ea"/>
              </a:endParaRPr>
            </a:p>
          </p:txBody>
        </p:sp>
        <p:sp>
          <p:nvSpPr>
            <p:cNvPr id="8" name="Right Arrow 7"/>
            <p:cNvSpPr>
              <a:spLocks noChangeArrowheads="1"/>
            </p:cNvSpPr>
            <p:nvPr/>
          </p:nvSpPr>
          <p:spPr bwMode="auto">
            <a:xfrm rot="5400000">
              <a:off x="3458401" y="1451738"/>
              <a:ext cx="339660" cy="176212"/>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sz="1100" dirty="0">
                <a:solidFill>
                  <a:schemeClr val="lt1"/>
                </a:solidFill>
                <a:latin typeface="+mn-lt"/>
                <a:ea typeface="+mn-ea"/>
              </a:endParaRPr>
            </a:p>
          </p:txBody>
        </p:sp>
        <p:sp>
          <p:nvSpPr>
            <p:cNvPr id="9" name="Right Arrow 8"/>
            <p:cNvSpPr>
              <a:spLocks noChangeArrowheads="1"/>
            </p:cNvSpPr>
            <p:nvPr/>
          </p:nvSpPr>
          <p:spPr bwMode="auto">
            <a:xfrm>
              <a:off x="4570412" y="2159000"/>
              <a:ext cx="821531" cy="17780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sz="1100" dirty="0">
                <a:solidFill>
                  <a:schemeClr val="lt1"/>
                </a:solidFill>
                <a:latin typeface="+mn-lt"/>
                <a:ea typeface="+mn-ea"/>
              </a:endParaRPr>
            </a:p>
          </p:txBody>
        </p:sp>
        <p:sp>
          <p:nvSpPr>
            <p:cNvPr id="10" name="Rektangel 101"/>
            <p:cNvSpPr>
              <a:spLocks noChangeArrowheads="1"/>
            </p:cNvSpPr>
            <p:nvPr/>
          </p:nvSpPr>
          <p:spPr bwMode="auto">
            <a:xfrm>
              <a:off x="2665002" y="5943600"/>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sz="1100" kern="0">
                <a:solidFill>
                  <a:sysClr val="window" lastClr="FFFFFF"/>
                </a:solidFill>
                <a:latin typeface="Calibri"/>
                <a:ea typeface="ＭＳ Ｐゴシック" pitchFamily="-97" charset="-128"/>
                <a:cs typeface="ＭＳ Ｐゴシック" charset="-128"/>
              </a:endParaRPr>
            </a:p>
          </p:txBody>
        </p:sp>
        <p:sp>
          <p:nvSpPr>
            <p:cNvPr id="11" name="Diamond 10"/>
            <p:cNvSpPr>
              <a:spLocks noChangeArrowheads="1"/>
            </p:cNvSpPr>
            <p:nvPr/>
          </p:nvSpPr>
          <p:spPr bwMode="auto">
            <a:xfrm>
              <a:off x="2668588" y="1709673"/>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sz="1100" dirty="0">
                <a:solidFill>
                  <a:schemeClr val="lt1"/>
                </a:solidFill>
                <a:latin typeface="+mn-lt"/>
                <a:ea typeface="+mn-ea"/>
              </a:endParaRPr>
            </a:p>
          </p:txBody>
        </p:sp>
        <p:sp>
          <p:nvSpPr>
            <p:cNvPr id="12" name="Diamond 11"/>
            <p:cNvSpPr>
              <a:spLocks noChangeArrowheads="1"/>
            </p:cNvSpPr>
            <p:nvPr/>
          </p:nvSpPr>
          <p:spPr bwMode="auto">
            <a:xfrm>
              <a:off x="2678112" y="4156075"/>
              <a:ext cx="1901825" cy="1074737"/>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sz="1100" dirty="0">
                <a:solidFill>
                  <a:schemeClr val="lt1"/>
                </a:solidFill>
                <a:latin typeface="+mn-lt"/>
                <a:ea typeface="+mn-ea"/>
              </a:endParaRPr>
            </a:p>
          </p:txBody>
        </p:sp>
        <p:sp>
          <p:nvSpPr>
            <p:cNvPr id="13" name="Rektangel 101"/>
            <p:cNvSpPr>
              <a:spLocks noChangeArrowheads="1"/>
            </p:cNvSpPr>
            <p:nvPr/>
          </p:nvSpPr>
          <p:spPr bwMode="auto">
            <a:xfrm>
              <a:off x="5391943" y="1924260"/>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sz="1100" kern="0">
                <a:solidFill>
                  <a:sysClr val="window" lastClr="FFFFFF"/>
                </a:solidFill>
                <a:latin typeface="Calibri"/>
                <a:ea typeface="ＭＳ Ｐゴシック" pitchFamily="-97" charset="-128"/>
                <a:cs typeface="ＭＳ Ｐゴシック" charset="-128"/>
              </a:endParaRPr>
            </a:p>
          </p:txBody>
        </p:sp>
        <p:sp>
          <p:nvSpPr>
            <p:cNvPr id="14" name="Rektangel 101"/>
            <p:cNvSpPr>
              <a:spLocks noChangeArrowheads="1"/>
            </p:cNvSpPr>
            <p:nvPr/>
          </p:nvSpPr>
          <p:spPr bwMode="auto">
            <a:xfrm>
              <a:off x="5391943" y="4369803"/>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sz="1100" kern="0">
                <a:solidFill>
                  <a:sysClr val="window" lastClr="FFFFFF"/>
                </a:solidFill>
                <a:latin typeface="Calibri"/>
                <a:ea typeface="ＭＳ Ｐゴシック" pitchFamily="-97" charset="-128"/>
                <a:cs typeface="ＭＳ Ｐゴシック" charset="-128"/>
              </a:endParaRPr>
            </a:p>
          </p:txBody>
        </p:sp>
        <p:sp>
          <p:nvSpPr>
            <p:cNvPr id="15" name="Rektangel 101"/>
            <p:cNvSpPr>
              <a:spLocks noChangeArrowheads="1"/>
            </p:cNvSpPr>
            <p:nvPr/>
          </p:nvSpPr>
          <p:spPr bwMode="auto">
            <a:xfrm>
              <a:off x="2669160" y="774281"/>
              <a:ext cx="1905410" cy="647280"/>
            </a:xfrm>
            <a:prstGeom prst="rect">
              <a:avLst/>
            </a:prstGeom>
            <a:solidFill>
              <a:schemeClr val="bg1">
                <a:lumMod val="65000"/>
              </a:schemeClr>
            </a:soli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sz="1100" kern="0">
                <a:solidFill>
                  <a:sysClr val="window" lastClr="FFFFFF"/>
                </a:solidFill>
                <a:latin typeface="Calibri"/>
                <a:ea typeface="ＭＳ Ｐゴシック" pitchFamily="-97" charset="-128"/>
                <a:cs typeface="ＭＳ Ｐゴシック" charset="-128"/>
              </a:endParaRPr>
            </a:p>
          </p:txBody>
        </p:sp>
        <p:sp>
          <p:nvSpPr>
            <p:cNvPr id="16" name="TextBox 15"/>
            <p:cNvSpPr txBox="1"/>
            <p:nvPr/>
          </p:nvSpPr>
          <p:spPr>
            <a:xfrm>
              <a:off x="3695202" y="2786000"/>
              <a:ext cx="484188" cy="596398"/>
            </a:xfrm>
            <a:prstGeom prst="rect">
              <a:avLst/>
            </a:prstGeom>
            <a:noFill/>
          </p:spPr>
          <p:txBody>
            <a:bodyPr>
              <a:spAutoFit/>
            </a:bodyPr>
            <a:lstStyle/>
            <a:p>
              <a:pPr algn="ctr">
                <a:defRPr/>
              </a:pPr>
              <a:r>
                <a:rPr lang="en-US" sz="1050" dirty="0" smtClean="0">
                  <a:latin typeface="+mn-lt"/>
                  <a:ea typeface="ＭＳ Ｐゴシック" charset="-128"/>
                  <a:cs typeface="ＭＳ Ｐゴシック" charset="-128"/>
                </a:rPr>
                <a:t>No</a:t>
              </a:r>
              <a:endParaRPr lang="en-US" sz="1050" dirty="0">
                <a:latin typeface="+mn-lt"/>
                <a:ea typeface="ＭＳ Ｐゴシック" charset="-128"/>
                <a:cs typeface="ＭＳ Ｐゴシック" charset="-128"/>
              </a:endParaRPr>
            </a:p>
          </p:txBody>
        </p:sp>
        <p:sp>
          <p:nvSpPr>
            <p:cNvPr id="17" name="TextBox 16"/>
            <p:cNvSpPr txBox="1"/>
            <p:nvPr/>
          </p:nvSpPr>
          <p:spPr>
            <a:xfrm>
              <a:off x="4618830" y="4265611"/>
              <a:ext cx="484186" cy="798748"/>
            </a:xfrm>
            <a:prstGeom prst="rect">
              <a:avLst/>
            </a:prstGeom>
            <a:noFill/>
          </p:spPr>
          <p:txBody>
            <a:bodyPr>
              <a:spAutoFit/>
            </a:bodyPr>
            <a:lstStyle/>
            <a:p>
              <a:pPr algn="ctr">
                <a:defRPr/>
              </a:pPr>
              <a:r>
                <a:rPr lang="en-US" sz="1050" dirty="0">
                  <a:latin typeface="+mn-lt"/>
                  <a:ea typeface="ＭＳ Ｐゴシック" charset="-128"/>
                  <a:cs typeface="ＭＳ Ｐゴシック" charset="-128"/>
                </a:rPr>
                <a:t>Yes</a:t>
              </a:r>
            </a:p>
          </p:txBody>
        </p:sp>
        <p:sp>
          <p:nvSpPr>
            <p:cNvPr id="18" name="TextBox 17"/>
            <p:cNvSpPr txBox="1"/>
            <p:nvPr/>
          </p:nvSpPr>
          <p:spPr>
            <a:xfrm>
              <a:off x="4618039" y="1911285"/>
              <a:ext cx="484186" cy="798748"/>
            </a:xfrm>
            <a:prstGeom prst="rect">
              <a:avLst/>
            </a:prstGeom>
            <a:noFill/>
          </p:spPr>
          <p:txBody>
            <a:bodyPr>
              <a:spAutoFit/>
            </a:bodyPr>
            <a:lstStyle/>
            <a:p>
              <a:pPr algn="ctr">
                <a:defRPr/>
              </a:pPr>
              <a:r>
                <a:rPr lang="en-US" sz="1050" dirty="0" smtClean="0">
                  <a:latin typeface="+mn-lt"/>
                  <a:ea typeface="ＭＳ Ｐゴシック" charset="-128"/>
                  <a:cs typeface="ＭＳ Ｐゴシック" charset="-128"/>
                </a:rPr>
                <a:t>Yes</a:t>
              </a:r>
              <a:endParaRPr lang="en-US" sz="1050" dirty="0">
                <a:latin typeface="+mn-lt"/>
                <a:ea typeface="ＭＳ Ｐゴシック" charset="-128"/>
                <a:cs typeface="ＭＳ Ｐゴシック" charset="-128"/>
              </a:endParaRPr>
            </a:p>
          </p:txBody>
        </p:sp>
        <p:sp>
          <p:nvSpPr>
            <p:cNvPr id="19" name="TextBox 18"/>
            <p:cNvSpPr txBox="1"/>
            <p:nvPr/>
          </p:nvSpPr>
          <p:spPr>
            <a:xfrm>
              <a:off x="3639344" y="5450679"/>
              <a:ext cx="484188" cy="596398"/>
            </a:xfrm>
            <a:prstGeom prst="rect">
              <a:avLst/>
            </a:prstGeom>
            <a:noFill/>
          </p:spPr>
          <p:txBody>
            <a:bodyPr>
              <a:spAutoFit/>
            </a:bodyPr>
            <a:lstStyle/>
            <a:p>
              <a:pPr algn="ctr">
                <a:defRPr/>
              </a:pPr>
              <a:r>
                <a:rPr lang="en-US" sz="1050" dirty="0">
                  <a:latin typeface="+mn-lt"/>
                  <a:ea typeface="ＭＳ Ｐゴシック" charset="-128"/>
                  <a:cs typeface="ＭＳ Ｐゴシック" charset="-128"/>
                </a:rPr>
                <a:t>No</a:t>
              </a:r>
            </a:p>
          </p:txBody>
        </p:sp>
        <p:sp>
          <p:nvSpPr>
            <p:cNvPr id="20" name="TextBox 19"/>
            <p:cNvSpPr txBox="1"/>
            <p:nvPr/>
          </p:nvSpPr>
          <p:spPr>
            <a:xfrm>
              <a:off x="5516263" y="1955512"/>
              <a:ext cx="1781089" cy="596398"/>
            </a:xfrm>
            <a:prstGeom prst="rect">
              <a:avLst/>
            </a:prstGeom>
            <a:noFill/>
          </p:spPr>
          <p:txBody>
            <a:bodyPr wrap="square">
              <a:spAutoFit/>
            </a:bodyPr>
            <a:lstStyle/>
            <a:p>
              <a:pPr algn="ctr">
                <a:defRPr/>
              </a:pPr>
              <a:r>
                <a:rPr lang="en-US" sz="1050" dirty="0" smtClean="0">
                  <a:latin typeface="+mn-lt"/>
                  <a:ea typeface="ＭＳ Ｐゴシック" charset="-128"/>
                  <a:cs typeface="ＭＳ Ｐゴシック" charset="-128"/>
                </a:rPr>
                <a:t>Permanent Sites</a:t>
              </a:r>
              <a:endParaRPr lang="en-US" sz="1050" dirty="0">
                <a:latin typeface="+mn-lt"/>
                <a:ea typeface="ＭＳ Ｐゴシック" charset="-128"/>
                <a:cs typeface="ＭＳ Ｐゴシック" charset="-128"/>
              </a:endParaRPr>
            </a:p>
          </p:txBody>
        </p:sp>
        <p:sp>
          <p:nvSpPr>
            <p:cNvPr id="21" name="TextBox 20"/>
            <p:cNvSpPr txBox="1"/>
            <p:nvPr/>
          </p:nvSpPr>
          <p:spPr>
            <a:xfrm>
              <a:off x="5626304" y="4268861"/>
              <a:ext cx="1436689" cy="1063134"/>
            </a:xfrm>
            <a:prstGeom prst="rect">
              <a:avLst/>
            </a:prstGeom>
            <a:noFill/>
          </p:spPr>
          <p:txBody>
            <a:bodyPr>
              <a:spAutoFit/>
            </a:bodyPr>
            <a:lstStyle/>
            <a:p>
              <a:pPr algn="ctr">
                <a:defRPr/>
              </a:pPr>
              <a:r>
                <a:rPr lang="en-US" sz="1050" dirty="0" smtClean="0">
                  <a:latin typeface="+mn-lt"/>
                  <a:ea typeface="ＭＳ Ｐゴシック" charset="-128"/>
                  <a:cs typeface="ＭＳ Ｐゴシック" charset="-128"/>
                </a:rPr>
                <a:t>Retain </a:t>
              </a:r>
            </a:p>
            <a:p>
              <a:pPr algn="ctr">
                <a:defRPr/>
              </a:pPr>
              <a:r>
                <a:rPr lang="en-US" sz="1050" dirty="0" smtClean="0">
                  <a:latin typeface="+mn-lt"/>
                  <a:ea typeface="ＭＳ Ｐゴシック" charset="-128"/>
                  <a:cs typeface="ＭＳ Ｐゴシック" charset="-128"/>
                </a:rPr>
                <a:t>(Class A Site)</a:t>
              </a:r>
              <a:endParaRPr lang="en-US" sz="1050" dirty="0">
                <a:latin typeface="+mn-lt"/>
                <a:ea typeface="ＭＳ Ｐゴシック" charset="-128"/>
                <a:cs typeface="ＭＳ Ｐゴシック" charset="-128"/>
              </a:endParaRPr>
            </a:p>
          </p:txBody>
        </p:sp>
        <p:sp>
          <p:nvSpPr>
            <p:cNvPr id="22" name="TextBox 21"/>
            <p:cNvSpPr txBox="1"/>
            <p:nvPr/>
          </p:nvSpPr>
          <p:spPr>
            <a:xfrm>
              <a:off x="2752724" y="805533"/>
              <a:ext cx="1865315" cy="575098"/>
            </a:xfrm>
            <a:prstGeom prst="rect">
              <a:avLst/>
            </a:prstGeom>
            <a:noFill/>
          </p:spPr>
          <p:txBody>
            <a:bodyPr wrap="square">
              <a:spAutoFit/>
            </a:bodyPr>
            <a:lstStyle/>
            <a:p>
              <a:pPr algn="ctr">
                <a:defRPr/>
              </a:pPr>
              <a:r>
                <a:rPr lang="en-US" sz="1050" dirty="0" smtClean="0">
                  <a:ea typeface="ＭＳ Ｐゴシック" charset="-128"/>
                  <a:cs typeface="ＭＳ Ｐゴシック" charset="-128"/>
                </a:rPr>
                <a:t>Potential 3SAQS Sites</a:t>
              </a:r>
              <a:endParaRPr lang="en-US" sz="1050" dirty="0">
                <a:ea typeface="ＭＳ Ｐゴシック" charset="-128"/>
                <a:cs typeface="ＭＳ Ｐゴシック" charset="-128"/>
              </a:endParaRPr>
            </a:p>
          </p:txBody>
        </p:sp>
        <p:sp>
          <p:nvSpPr>
            <p:cNvPr id="23" name="TextBox 22"/>
            <p:cNvSpPr txBox="1"/>
            <p:nvPr/>
          </p:nvSpPr>
          <p:spPr>
            <a:xfrm>
              <a:off x="190500" y="139700"/>
              <a:ext cx="7429500" cy="362099"/>
            </a:xfrm>
            <a:prstGeom prst="rect">
              <a:avLst/>
            </a:prstGeom>
            <a:noFill/>
          </p:spPr>
          <p:txBody>
            <a:bodyPr wrap="square">
              <a:spAutoFit/>
            </a:bodyPr>
            <a:lstStyle/>
            <a:p>
              <a:pPr algn="ctr"/>
              <a:r>
                <a:rPr lang="en-US" sz="1100" b="1" dirty="0" smtClean="0">
                  <a:latin typeface="Calibri" pitchFamily="34" charset="0"/>
                </a:rPr>
                <a:t>Monitoring Site Classification</a:t>
              </a:r>
              <a:endParaRPr lang="en-US" sz="1100" dirty="0">
                <a:latin typeface="Calibri" pitchFamily="34" charset="0"/>
              </a:endParaRPr>
            </a:p>
          </p:txBody>
        </p:sp>
        <p:pic>
          <p:nvPicPr>
            <p:cNvPr id="24" name="Picture 66" descr="slideshoplogo.png"/>
            <p:cNvPicPr>
              <a:picLocks noChangeAspect="1"/>
            </p:cNvPicPr>
            <p:nvPr/>
          </p:nvPicPr>
          <p:blipFill>
            <a:blip r:embed="rId2" cstate="print"/>
            <a:srcRect/>
            <a:stretch>
              <a:fillRect/>
            </a:stretch>
          </p:blipFill>
          <p:spPr bwMode="auto">
            <a:xfrm>
              <a:off x="230188" y="6421438"/>
              <a:ext cx="844550" cy="247650"/>
            </a:xfrm>
            <a:prstGeom prst="rect">
              <a:avLst/>
            </a:prstGeom>
            <a:noFill/>
            <a:ln w="9525">
              <a:noFill/>
              <a:miter lim="800000"/>
              <a:headEnd/>
              <a:tailEnd/>
            </a:ln>
          </p:spPr>
        </p:pic>
        <p:sp>
          <p:nvSpPr>
            <p:cNvPr id="25" name="TextBox 24"/>
            <p:cNvSpPr txBox="1"/>
            <p:nvPr/>
          </p:nvSpPr>
          <p:spPr>
            <a:xfrm>
              <a:off x="2942225" y="1832336"/>
              <a:ext cx="1436687" cy="798748"/>
            </a:xfrm>
            <a:prstGeom prst="rect">
              <a:avLst/>
            </a:prstGeom>
            <a:noFill/>
          </p:spPr>
          <p:txBody>
            <a:bodyPr>
              <a:spAutoFit/>
            </a:bodyPr>
            <a:lstStyle/>
            <a:p>
              <a:pPr algn="ctr">
                <a:defRPr/>
              </a:pPr>
              <a:r>
                <a:rPr lang="en-US" sz="1050" b="1" u="sng" dirty="0" smtClean="0">
                  <a:solidFill>
                    <a:srgbClr val="FF0000"/>
                  </a:solidFill>
                  <a:ea typeface="ＭＳ Ｐゴシック" charset="-128"/>
                  <a:cs typeface="ＭＳ Ｐゴシック" charset="-128"/>
                </a:rPr>
                <a:t>Step 1</a:t>
              </a:r>
              <a:r>
                <a:rPr lang="en-US" sz="1050" dirty="0" smtClean="0">
                  <a:ea typeface="ＭＳ Ｐゴシック" charset="-128"/>
                  <a:cs typeface="ＭＳ Ｐゴシック" charset="-128"/>
                </a:rPr>
                <a:t>:</a:t>
              </a:r>
            </a:p>
            <a:p>
              <a:pPr algn="ctr">
                <a:defRPr/>
              </a:pPr>
              <a:r>
                <a:rPr lang="en-US" sz="1050" dirty="0" smtClean="0">
                  <a:ea typeface="ＭＳ Ｐゴシック" charset="-128"/>
                  <a:cs typeface="ＭＳ Ｐゴシック" charset="-128"/>
                </a:rPr>
                <a:t>Permanent Site?</a:t>
              </a:r>
              <a:endParaRPr lang="en-US" sz="1050" dirty="0">
                <a:ea typeface="ＭＳ Ｐゴシック" charset="-128"/>
                <a:cs typeface="ＭＳ Ｐゴシック" charset="-128"/>
              </a:endParaRPr>
            </a:p>
          </p:txBody>
        </p:sp>
        <p:sp>
          <p:nvSpPr>
            <p:cNvPr id="26" name="TextBox 25"/>
            <p:cNvSpPr txBox="1"/>
            <p:nvPr/>
          </p:nvSpPr>
          <p:spPr>
            <a:xfrm>
              <a:off x="2903521" y="4279346"/>
              <a:ext cx="1436687" cy="1022398"/>
            </a:xfrm>
            <a:prstGeom prst="rect">
              <a:avLst/>
            </a:prstGeom>
            <a:noFill/>
          </p:spPr>
          <p:txBody>
            <a:bodyPr>
              <a:spAutoFit/>
            </a:bodyPr>
            <a:lstStyle/>
            <a:p>
              <a:pPr algn="ctr">
                <a:defRPr/>
              </a:pPr>
              <a:r>
                <a:rPr lang="en-US" sz="1050" b="1" u="sng" dirty="0">
                  <a:solidFill>
                    <a:srgbClr val="FF0000"/>
                  </a:solidFill>
                  <a:ea typeface="ＭＳ Ｐゴシック" charset="-128"/>
                  <a:cs typeface="ＭＳ Ｐゴシック" charset="-128"/>
                </a:rPr>
                <a:t>Step </a:t>
              </a:r>
              <a:r>
                <a:rPr lang="en-US" sz="1050" b="1" u="sng" dirty="0" smtClean="0">
                  <a:solidFill>
                    <a:srgbClr val="FF0000"/>
                  </a:solidFill>
                  <a:ea typeface="ＭＳ Ｐゴシック" charset="-128"/>
                  <a:cs typeface="ＭＳ Ｐゴシック" charset="-128"/>
                </a:rPr>
                <a:t>2 :</a:t>
              </a:r>
            </a:p>
            <a:p>
              <a:pPr algn="ctr">
                <a:defRPr/>
              </a:pPr>
              <a:r>
                <a:rPr lang="en-US" sz="1050" dirty="0" smtClean="0">
                  <a:ea typeface="ＭＳ Ｐゴシック" charset="-128"/>
                  <a:cs typeface="ＭＳ Ｐゴシック" charset="-128"/>
                </a:rPr>
                <a:t>High value location?</a:t>
              </a:r>
              <a:endParaRPr lang="en-US" sz="1050" dirty="0">
                <a:ea typeface="ＭＳ Ｐゴシック" charset="-128"/>
                <a:cs typeface="ＭＳ Ｐゴシック" charset="-128"/>
              </a:endParaRPr>
            </a:p>
          </p:txBody>
        </p:sp>
        <p:sp>
          <p:nvSpPr>
            <p:cNvPr id="27" name="Rektangel 101"/>
            <p:cNvSpPr>
              <a:spLocks noChangeArrowheads="1"/>
            </p:cNvSpPr>
            <p:nvPr/>
          </p:nvSpPr>
          <p:spPr bwMode="auto">
            <a:xfrm>
              <a:off x="2712628" y="3288133"/>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sz="1100" kern="0">
                <a:solidFill>
                  <a:sysClr val="window" lastClr="FFFFFF"/>
                </a:solidFill>
                <a:latin typeface="Calibri"/>
                <a:ea typeface="ＭＳ Ｐゴシック" pitchFamily="-97" charset="-128"/>
                <a:cs typeface="ＭＳ Ｐゴシック" charset="-128"/>
              </a:endParaRPr>
            </a:p>
          </p:txBody>
        </p:sp>
        <p:sp>
          <p:nvSpPr>
            <p:cNvPr id="28" name="TextBox 27"/>
            <p:cNvSpPr txBox="1"/>
            <p:nvPr/>
          </p:nvSpPr>
          <p:spPr>
            <a:xfrm>
              <a:off x="2752726" y="3319387"/>
              <a:ext cx="1751012" cy="798748"/>
            </a:xfrm>
            <a:prstGeom prst="rect">
              <a:avLst/>
            </a:prstGeom>
            <a:noFill/>
          </p:spPr>
          <p:txBody>
            <a:bodyPr wrap="square">
              <a:spAutoFit/>
            </a:bodyPr>
            <a:lstStyle/>
            <a:p>
              <a:pPr algn="ctr">
                <a:defRPr/>
              </a:pPr>
              <a:r>
                <a:rPr lang="en-US" sz="1050" dirty="0" smtClean="0">
                  <a:latin typeface="+mn-lt"/>
                  <a:ea typeface="ＭＳ Ｐゴシック" charset="-128"/>
                  <a:cs typeface="ＭＳ Ｐゴシック" charset="-128"/>
                </a:rPr>
                <a:t>Non-Permanent Sites</a:t>
              </a:r>
              <a:endParaRPr lang="en-US" sz="1050" dirty="0">
                <a:latin typeface="+mn-lt"/>
                <a:ea typeface="ＭＳ Ｐゴシック" charset="-128"/>
                <a:cs typeface="ＭＳ Ｐゴシック" charset="-128"/>
              </a:endParaRPr>
            </a:p>
          </p:txBody>
        </p:sp>
        <p:sp>
          <p:nvSpPr>
            <p:cNvPr id="29" name="Right Arrow 28"/>
            <p:cNvSpPr>
              <a:spLocks noChangeArrowheads="1"/>
            </p:cNvSpPr>
            <p:nvPr/>
          </p:nvSpPr>
          <p:spPr bwMode="auto">
            <a:xfrm rot="5400000">
              <a:off x="3507370" y="3947108"/>
              <a:ext cx="241721" cy="176214"/>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sz="1100" dirty="0">
                <a:solidFill>
                  <a:schemeClr val="lt1"/>
                </a:solidFill>
                <a:latin typeface="+mn-lt"/>
                <a:ea typeface="+mn-ea"/>
              </a:endParaRPr>
            </a:p>
          </p:txBody>
        </p:sp>
        <p:sp>
          <p:nvSpPr>
            <p:cNvPr id="30" name="TextBox 29"/>
            <p:cNvSpPr txBox="1"/>
            <p:nvPr/>
          </p:nvSpPr>
          <p:spPr>
            <a:xfrm>
              <a:off x="2665002" y="5851741"/>
              <a:ext cx="1953828" cy="798748"/>
            </a:xfrm>
            <a:prstGeom prst="rect">
              <a:avLst/>
            </a:prstGeom>
            <a:noFill/>
          </p:spPr>
          <p:txBody>
            <a:bodyPr wrap="square">
              <a:spAutoFit/>
            </a:bodyPr>
            <a:lstStyle/>
            <a:p>
              <a:pPr algn="ctr">
                <a:defRPr/>
              </a:pPr>
              <a:r>
                <a:rPr lang="en-US" sz="1050" dirty="0" smtClean="0">
                  <a:latin typeface="+mn-lt"/>
                  <a:ea typeface="ＭＳ Ｐゴシック" charset="-128"/>
                  <a:cs typeface="ＭＳ Ｐゴシック" charset="-128"/>
                </a:rPr>
                <a:t>Consider Moving </a:t>
              </a:r>
            </a:p>
            <a:p>
              <a:pPr algn="ctr">
                <a:defRPr/>
              </a:pPr>
              <a:r>
                <a:rPr lang="en-US" sz="1050" dirty="0" smtClean="0">
                  <a:latin typeface="+mn-lt"/>
                  <a:ea typeface="ＭＳ Ｐゴシック" charset="-128"/>
                  <a:cs typeface="ＭＳ Ｐゴシック" charset="-128"/>
                </a:rPr>
                <a:t>(Class B Site)</a:t>
              </a:r>
              <a:endParaRPr lang="en-US" sz="1050" dirty="0">
                <a:latin typeface="+mn-lt"/>
                <a:ea typeface="ＭＳ Ｐゴシック" charset="-128"/>
                <a:cs typeface="ＭＳ Ｐゴシック" charset="-128"/>
              </a:endParaRPr>
            </a:p>
          </p:txBody>
        </p:sp>
        <p:sp>
          <p:nvSpPr>
            <p:cNvPr id="31" name="Rektangel 101"/>
            <p:cNvSpPr>
              <a:spLocks noChangeArrowheads="1"/>
            </p:cNvSpPr>
            <p:nvPr/>
          </p:nvSpPr>
          <p:spPr bwMode="auto">
            <a:xfrm>
              <a:off x="304800" y="4369801"/>
              <a:ext cx="1905410" cy="647280"/>
            </a:xfrm>
            <a:prstGeom prst="rect">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sz="1100" kern="0">
                <a:solidFill>
                  <a:sysClr val="window" lastClr="FFFFFF"/>
                </a:solidFill>
                <a:latin typeface="Calibri"/>
                <a:ea typeface="ＭＳ Ｐゴシック" pitchFamily="-97" charset="-128"/>
                <a:cs typeface="ＭＳ Ｐゴシック" charset="-128"/>
              </a:endParaRPr>
            </a:p>
          </p:txBody>
        </p:sp>
        <p:sp>
          <p:nvSpPr>
            <p:cNvPr id="32" name="TextBox 31"/>
            <p:cNvSpPr txBox="1"/>
            <p:nvPr/>
          </p:nvSpPr>
          <p:spPr>
            <a:xfrm>
              <a:off x="381001" y="4311445"/>
              <a:ext cx="1752600" cy="766799"/>
            </a:xfrm>
            <a:prstGeom prst="rect">
              <a:avLst/>
            </a:prstGeom>
            <a:noFill/>
          </p:spPr>
          <p:txBody>
            <a:bodyPr wrap="square">
              <a:spAutoFit/>
            </a:bodyPr>
            <a:lstStyle/>
            <a:p>
              <a:pPr algn="ctr">
                <a:defRPr/>
              </a:pPr>
              <a:r>
                <a:rPr lang="en-US" sz="1000" dirty="0" smtClean="0">
                  <a:ea typeface="ＭＳ Ｐゴシック" charset="-128"/>
                  <a:cs typeface="ＭＳ Ｐゴシック" charset="-128"/>
                </a:rPr>
                <a:t>Monitoring Network Objectives</a:t>
              </a:r>
              <a:endParaRPr lang="en-US" sz="1000" dirty="0">
                <a:ea typeface="ＭＳ Ｐゴシック" charset="-128"/>
                <a:cs typeface="ＭＳ Ｐゴシック" charset="-128"/>
              </a:endParaRPr>
            </a:p>
          </p:txBody>
        </p:sp>
        <p:sp>
          <p:nvSpPr>
            <p:cNvPr id="33" name="Right Arrow 32"/>
            <p:cNvSpPr>
              <a:spLocks noChangeArrowheads="1"/>
            </p:cNvSpPr>
            <p:nvPr/>
          </p:nvSpPr>
          <p:spPr bwMode="auto">
            <a:xfrm>
              <a:off x="2210210" y="4608142"/>
              <a:ext cx="542515" cy="17340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sz="1100" dirty="0">
                <a:solidFill>
                  <a:schemeClr val="lt1"/>
                </a:solidFill>
                <a:latin typeface="+mn-lt"/>
                <a:ea typeface="+mn-ea"/>
              </a:endParaRPr>
            </a:p>
          </p:txBody>
        </p:sp>
        <p:sp>
          <p:nvSpPr>
            <p:cNvPr id="34" name="Rectangle 33"/>
            <p:cNvSpPr/>
            <p:nvPr/>
          </p:nvSpPr>
          <p:spPr>
            <a:xfrm>
              <a:off x="5181600" y="1600200"/>
              <a:ext cx="2438400" cy="37338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5" name="TextBox 34"/>
            <p:cNvSpPr txBox="1"/>
            <p:nvPr/>
          </p:nvSpPr>
          <p:spPr>
            <a:xfrm>
              <a:off x="5391942" y="1219200"/>
              <a:ext cx="1999457" cy="596398"/>
            </a:xfrm>
            <a:prstGeom prst="rect">
              <a:avLst/>
            </a:prstGeom>
            <a:noFill/>
          </p:spPr>
          <p:txBody>
            <a:bodyPr wrap="square" rtlCol="0">
              <a:spAutoFit/>
            </a:bodyPr>
            <a:lstStyle/>
            <a:p>
              <a:r>
                <a:rPr lang="en-US" sz="1100" dirty="0" smtClean="0"/>
                <a:t>Starting Network</a:t>
              </a:r>
              <a:endParaRPr lang="en-US" sz="1100" dirty="0"/>
            </a:p>
          </p:txBody>
        </p:sp>
      </p:grpSp>
    </p:spTree>
    <p:extLst>
      <p:ext uri="{BB962C8B-B14F-4D97-AF65-F5344CB8AC3E}">
        <p14:creationId xmlns:p14="http://schemas.microsoft.com/office/powerpoint/2010/main" val="4937907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4FC86E-1066-47A0-A989-1976ADE3059A}" type="slidenum">
              <a:rPr lang="en-US" smtClean="0"/>
              <a:pPr/>
              <a:t>21</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063682094"/>
              </p:ext>
            </p:extLst>
          </p:nvPr>
        </p:nvGraphicFramePr>
        <p:xfrm>
          <a:off x="8001000" y="1828800"/>
          <a:ext cx="1143000" cy="3779520"/>
        </p:xfrm>
        <a:graphic>
          <a:graphicData uri="http://schemas.openxmlformats.org/drawingml/2006/table">
            <a:tbl>
              <a:tblPr firstRow="1" bandRow="1">
                <a:tableStyleId>{5C22544A-7EE6-4342-B048-85BDC9FD1C3A}</a:tableStyleId>
              </a:tblPr>
              <a:tblGrid>
                <a:gridCol w="1143000"/>
              </a:tblGrid>
              <a:tr h="370840">
                <a:tc>
                  <a:txBody>
                    <a:bodyPr/>
                    <a:lstStyle/>
                    <a:p>
                      <a:r>
                        <a:rPr lang="en-US" sz="1600" b="0" dirty="0" smtClean="0">
                          <a:solidFill>
                            <a:schemeClr val="tx1"/>
                          </a:solidFill>
                        </a:rPr>
                        <a:t>Sites</a:t>
                      </a:r>
                      <a:r>
                        <a:rPr lang="en-US" sz="1600" b="0" baseline="0" dirty="0" smtClean="0">
                          <a:solidFill>
                            <a:schemeClr val="tx1"/>
                          </a:solidFill>
                        </a:rPr>
                        <a:t> to Keep (no 3SAQS funding)</a:t>
                      </a:r>
                      <a:endParaRPr 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Sites Considered for </a:t>
                      </a:r>
                      <a:r>
                        <a:rPr lang="en-US" sz="1600" baseline="0" dirty="0" smtClean="0"/>
                        <a:t>Closure</a:t>
                      </a:r>
                      <a:endParaRPr lang="en-US" sz="1600" dirty="0" smtClean="0"/>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370840">
                <a:tc>
                  <a:txBody>
                    <a:bodyPr/>
                    <a:lstStyle/>
                    <a:p>
                      <a:r>
                        <a:rPr lang="en-US" sz="1600" dirty="0" smtClean="0"/>
                        <a:t>Existing</a:t>
                      </a:r>
                      <a:r>
                        <a:rPr lang="en-US" sz="1600" baseline="0" dirty="0" smtClean="0"/>
                        <a:t> Sites Requiring Funding</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370840">
                <a:tc>
                  <a:txBody>
                    <a:bodyPr/>
                    <a:lstStyle/>
                    <a:p>
                      <a:r>
                        <a:rPr lang="en-US" sz="1600" dirty="0" smtClean="0"/>
                        <a:t>Potential New Sites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3853" t="44988" r="39584" b="51645"/>
          <a:stretch/>
        </p:blipFill>
        <p:spPr>
          <a:xfrm>
            <a:off x="7001645" y="3124200"/>
            <a:ext cx="947488" cy="333375"/>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0416" t="33265" r="52604" b="63595"/>
          <a:stretch/>
        </p:blipFill>
        <p:spPr>
          <a:xfrm>
            <a:off x="7001645" y="2209800"/>
            <a:ext cx="926382" cy="28575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3740" t="38810" r="68343" b="56784"/>
          <a:stretch/>
        </p:blipFill>
        <p:spPr>
          <a:xfrm>
            <a:off x="7017222" y="4191000"/>
            <a:ext cx="931911" cy="355599"/>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2708" r="14896" b="3525"/>
          <a:stretch/>
        </p:blipFill>
        <p:spPr>
          <a:xfrm>
            <a:off x="76200" y="98998"/>
            <a:ext cx="6894936" cy="6301801"/>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5845" t="77056" r="46487" b="18666"/>
          <a:stretch/>
        </p:blipFill>
        <p:spPr>
          <a:xfrm>
            <a:off x="7017222" y="5073839"/>
            <a:ext cx="910805" cy="348482"/>
          </a:xfrm>
          <a:prstGeom prst="rect">
            <a:avLst/>
          </a:prstGeom>
        </p:spPr>
      </p:pic>
      <p:sp>
        <p:nvSpPr>
          <p:cNvPr id="13" name="Rounded Rectangular Callout 12"/>
          <p:cNvSpPr/>
          <p:nvPr/>
        </p:nvSpPr>
        <p:spPr>
          <a:xfrm>
            <a:off x="7315200" y="5715000"/>
            <a:ext cx="1600200" cy="761999"/>
          </a:xfrm>
          <a:prstGeom prst="wedgeRoundRectCallout">
            <a:avLst>
              <a:gd name="adj1" fmla="val -58333"/>
              <a:gd name="adj2" fmla="val -9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Locations are Rough Approximations</a:t>
            </a:r>
            <a:endParaRPr lang="en-US" sz="1600" dirty="0"/>
          </a:p>
        </p:txBody>
      </p:sp>
    </p:spTree>
    <p:extLst>
      <p:ext uri="{BB962C8B-B14F-4D97-AF65-F5344CB8AC3E}">
        <p14:creationId xmlns:p14="http://schemas.microsoft.com/office/powerpoint/2010/main" val="2701887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4FC86E-1066-47A0-A989-1976ADE3059A}" type="slidenum">
              <a:rPr lang="en-US" smtClean="0"/>
              <a:pPr/>
              <a:t>22</a:t>
            </a:fld>
            <a:endParaRPr lang="en-US" dirty="0"/>
          </a:p>
        </p:txBody>
      </p:sp>
      <p:sp>
        <p:nvSpPr>
          <p:cNvPr id="6" name="TextBox 5"/>
          <p:cNvSpPr txBox="1"/>
          <p:nvPr/>
        </p:nvSpPr>
        <p:spPr>
          <a:xfrm>
            <a:off x="7086600" y="1295400"/>
            <a:ext cx="1828800" cy="923330"/>
          </a:xfrm>
          <a:prstGeom prst="rect">
            <a:avLst/>
          </a:prstGeom>
          <a:noFill/>
        </p:spPr>
        <p:txBody>
          <a:bodyPr wrap="square" rtlCol="0">
            <a:spAutoFit/>
          </a:bodyPr>
          <a:lstStyle/>
          <a:p>
            <a:r>
              <a:rPr lang="en-US" dirty="0" smtClean="0"/>
              <a:t>Site Reference Map with O&amp;G NOx Emissions</a:t>
            </a:r>
            <a:endParaRPr 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840" t="5145" r="28632" b="7341"/>
          <a:stretch/>
        </p:blipFill>
        <p:spPr bwMode="auto">
          <a:xfrm>
            <a:off x="76200" y="76199"/>
            <a:ext cx="6934200" cy="673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8257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200" b="1" dirty="0" smtClean="0"/>
              <a:t>Construction of Future Network Configuration Scenarios</a:t>
            </a:r>
            <a:endParaRPr lang="en-US" sz="3200" b="1" dirty="0"/>
          </a:p>
        </p:txBody>
      </p:sp>
      <p:sp>
        <p:nvSpPr>
          <p:cNvPr id="3" name="Content Placeholder 2"/>
          <p:cNvSpPr>
            <a:spLocks noGrp="1"/>
          </p:cNvSpPr>
          <p:nvPr>
            <p:ph idx="1"/>
          </p:nvPr>
        </p:nvSpPr>
        <p:spPr/>
        <p:txBody>
          <a:bodyPr>
            <a:normAutofit fontScale="85000" lnSpcReduction="20000"/>
          </a:bodyPr>
          <a:lstStyle/>
          <a:p>
            <a:r>
              <a:rPr lang="en-US" dirty="0" smtClean="0"/>
              <a:t>Start with existing network as base case</a:t>
            </a:r>
          </a:p>
          <a:p>
            <a:r>
              <a:rPr lang="en-US" dirty="0" smtClean="0"/>
              <a:t>Identify potential network changes</a:t>
            </a:r>
          </a:p>
          <a:p>
            <a:pPr lvl="1"/>
            <a:r>
              <a:rPr lang="en-US" dirty="0" smtClean="0"/>
              <a:t>Open a new site using new or existing equipment</a:t>
            </a:r>
          </a:p>
          <a:p>
            <a:pPr lvl="1"/>
            <a:r>
              <a:rPr lang="en-US" dirty="0" smtClean="0"/>
              <a:t>Close existing site </a:t>
            </a:r>
          </a:p>
          <a:p>
            <a:r>
              <a:rPr lang="en-US" dirty="0" smtClean="0"/>
              <a:t>Estimate costs associated with each action</a:t>
            </a:r>
          </a:p>
          <a:p>
            <a:pPr lvl="1"/>
            <a:r>
              <a:rPr lang="en-US" dirty="0" smtClean="0"/>
              <a:t>Available in-kind contributions</a:t>
            </a:r>
          </a:p>
          <a:p>
            <a:pPr lvl="1"/>
            <a:r>
              <a:rPr lang="en-US" dirty="0" smtClean="0"/>
              <a:t>3SAQS funding</a:t>
            </a:r>
          </a:p>
          <a:p>
            <a:r>
              <a:rPr lang="en-US" dirty="0" smtClean="0"/>
              <a:t>Combine actions into configuration scenarios</a:t>
            </a:r>
          </a:p>
          <a:p>
            <a:pPr lvl="1"/>
            <a:r>
              <a:rPr lang="en-US" dirty="0" smtClean="0"/>
              <a:t>Potential 2014 configuration scenarios</a:t>
            </a:r>
          </a:p>
          <a:p>
            <a:pPr lvl="1"/>
            <a:r>
              <a:rPr lang="en-US" dirty="0" smtClean="0"/>
              <a:t>Potential 2015 - 2017 configuration scenarios</a:t>
            </a:r>
          </a:p>
          <a:p>
            <a:pPr lvl="1"/>
            <a:r>
              <a:rPr lang="en-US" dirty="0" smtClean="0"/>
              <a:t>Estimate 3SAQS funding </a:t>
            </a:r>
            <a:r>
              <a:rPr lang="en-US" dirty="0"/>
              <a:t>needed for each scenario</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EF4FC86E-1066-47A0-A989-1976ADE3059A}" type="slidenum">
              <a:rPr lang="en-US" smtClean="0"/>
              <a:pPr/>
              <a:t>23</a:t>
            </a:fld>
            <a:endParaRPr lang="en-US" dirty="0"/>
          </a:p>
        </p:txBody>
      </p:sp>
    </p:spTree>
    <p:extLst>
      <p:ext uri="{BB962C8B-B14F-4D97-AF65-F5344CB8AC3E}">
        <p14:creationId xmlns:p14="http://schemas.microsoft.com/office/powerpoint/2010/main" val="31778631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Factors to Consider</a:t>
            </a:r>
            <a:endParaRPr lang="en-US" sz="3600" b="1" dirty="0"/>
          </a:p>
        </p:txBody>
      </p:sp>
      <p:sp>
        <p:nvSpPr>
          <p:cNvPr id="3" name="Content Placeholder 2"/>
          <p:cNvSpPr>
            <a:spLocks noGrp="1"/>
          </p:cNvSpPr>
          <p:nvPr>
            <p:ph idx="1"/>
          </p:nvPr>
        </p:nvSpPr>
        <p:spPr/>
        <p:txBody>
          <a:bodyPr>
            <a:normAutofit fontScale="92500"/>
          </a:bodyPr>
          <a:lstStyle/>
          <a:p>
            <a:r>
              <a:rPr lang="en-US" dirty="0" smtClean="0"/>
              <a:t>Maintain existing sites through end of 2014 whenever possible</a:t>
            </a:r>
          </a:p>
          <a:p>
            <a:r>
              <a:rPr lang="en-US" dirty="0" smtClean="0"/>
              <a:t>Include at least basic meteorological monitoring at all new sites (to the extent possible)</a:t>
            </a:r>
          </a:p>
          <a:p>
            <a:r>
              <a:rPr lang="en-US" dirty="0" smtClean="0"/>
              <a:t>States </a:t>
            </a:r>
            <a:r>
              <a:rPr lang="en-US" dirty="0"/>
              <a:t>don’t have </a:t>
            </a:r>
            <a:r>
              <a:rPr lang="en-US" dirty="0" smtClean="0"/>
              <a:t>to make </a:t>
            </a:r>
            <a:r>
              <a:rPr lang="en-US" dirty="0"/>
              <a:t>monitors at sites permanent, can be Special Purpose </a:t>
            </a:r>
            <a:r>
              <a:rPr lang="en-US" dirty="0" smtClean="0"/>
              <a:t>indefinitely</a:t>
            </a:r>
            <a:endParaRPr lang="en-US" dirty="0"/>
          </a:p>
          <a:p>
            <a:r>
              <a:rPr lang="en-US" dirty="0"/>
              <a:t>S</a:t>
            </a:r>
            <a:r>
              <a:rPr lang="en-US" dirty="0" smtClean="0"/>
              <a:t>tate </a:t>
            </a:r>
            <a:r>
              <a:rPr lang="en-US" dirty="0"/>
              <a:t>can decide to close or move sites during the ’14-’17 timeframe, but consult with 3SAQS cooperators first</a:t>
            </a:r>
          </a:p>
          <a:p>
            <a:endParaRPr lang="en-US" dirty="0"/>
          </a:p>
        </p:txBody>
      </p:sp>
      <p:sp>
        <p:nvSpPr>
          <p:cNvPr id="4" name="Slide Number Placeholder 3"/>
          <p:cNvSpPr>
            <a:spLocks noGrp="1"/>
          </p:cNvSpPr>
          <p:nvPr>
            <p:ph type="sldNum" sz="quarter" idx="12"/>
          </p:nvPr>
        </p:nvSpPr>
        <p:spPr/>
        <p:txBody>
          <a:bodyPr/>
          <a:lstStyle/>
          <a:p>
            <a:fld id="{EF4FC86E-1066-47A0-A989-1976ADE3059A}" type="slidenum">
              <a:rPr lang="en-US" smtClean="0"/>
              <a:pPr/>
              <a:t>24</a:t>
            </a:fld>
            <a:endParaRPr lang="en-US" dirty="0"/>
          </a:p>
        </p:txBody>
      </p:sp>
    </p:spTree>
    <p:extLst>
      <p:ext uri="{BB962C8B-B14F-4D97-AF65-F5344CB8AC3E}">
        <p14:creationId xmlns:p14="http://schemas.microsoft.com/office/powerpoint/2010/main" val="28260560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4FC86E-1066-47A0-A989-1976ADE3059A}" type="slidenum">
              <a:rPr lang="en-US" smtClean="0"/>
              <a:pPr/>
              <a:t>25</a:t>
            </a:fld>
            <a:endParaRPr lang="en-US" dirty="0"/>
          </a:p>
        </p:txBody>
      </p:sp>
      <p:pic>
        <p:nvPicPr>
          <p:cNvPr id="1026" name="Picture 2" descr="\\NOVATO2K3\projects\3SAQS\Network\Presentations\SiteMap_17Jan_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678" t="4115" r="24531" b="3754"/>
          <a:stretch/>
        </p:blipFill>
        <p:spPr bwMode="auto">
          <a:xfrm>
            <a:off x="76200" y="66674"/>
            <a:ext cx="6673024" cy="67151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6"/>
          <p:cNvSpPr txBox="1">
            <a:spLocks/>
          </p:cNvSpPr>
          <p:nvPr/>
        </p:nvSpPr>
        <p:spPr>
          <a:xfrm>
            <a:off x="6629400" y="5486400"/>
            <a:ext cx="2514600" cy="1371600"/>
          </a:xfrm>
          <a:prstGeom prst="rect">
            <a:avLst/>
          </a:prstGeom>
          <a:solidFill>
            <a:schemeClr val="bg1">
              <a:lumMod val="85000"/>
              <a:alpha val="63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Existing Network</a:t>
            </a:r>
            <a:endParaRPr lang="en-US" sz="2400" b="1" dirty="0"/>
          </a:p>
        </p:txBody>
      </p:sp>
    </p:spTree>
    <p:extLst>
      <p:ext uri="{BB962C8B-B14F-4D97-AF65-F5344CB8AC3E}">
        <p14:creationId xmlns:p14="http://schemas.microsoft.com/office/powerpoint/2010/main" val="4129857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Closures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82647613"/>
              </p:ext>
            </p:extLst>
          </p:nvPr>
        </p:nvGraphicFramePr>
        <p:xfrm>
          <a:off x="457200" y="1600200"/>
          <a:ext cx="8229600" cy="4820920"/>
        </p:xfrm>
        <a:graphic>
          <a:graphicData uri="http://schemas.openxmlformats.org/drawingml/2006/table">
            <a:tbl>
              <a:tblPr firstRow="1" bandRow="1">
                <a:tableStyleId>{5C22544A-7EE6-4342-B048-85BDC9FD1C3A}</a:tableStyleId>
              </a:tblPr>
              <a:tblGrid>
                <a:gridCol w="2743200"/>
                <a:gridCol w="2743200"/>
                <a:gridCol w="2743200"/>
              </a:tblGrid>
              <a:tr h="370840">
                <a:tc gridSpan="3">
                  <a:txBody>
                    <a:bodyPr/>
                    <a:lstStyle/>
                    <a:p>
                      <a:pPr algn="ctr"/>
                      <a:r>
                        <a:rPr lang="en-US" dirty="0" smtClean="0"/>
                        <a:t>3SAQS Pilot Study Sites (need continued</a:t>
                      </a:r>
                      <a:r>
                        <a:rPr lang="en-US" baseline="0" dirty="0" smtClean="0"/>
                        <a:t> funding)</a:t>
                      </a:r>
                      <a:endParaRPr lang="en-US" dirty="0"/>
                    </a:p>
                  </a:txBody>
                  <a:tcPr anchor="b"/>
                </a:tc>
                <a:tc hMerge="1">
                  <a:txBody>
                    <a:bodyPr/>
                    <a:lstStyle/>
                    <a:p>
                      <a:endParaRPr lang="en-US" dirty="0"/>
                    </a:p>
                  </a:txBody>
                  <a:tcPr/>
                </a:tc>
                <a:tc hMerge="1">
                  <a:txBody>
                    <a:bodyPr/>
                    <a:lstStyle/>
                    <a:p>
                      <a:endParaRPr lang="en-US" dirty="0"/>
                    </a:p>
                  </a:txBody>
                  <a:tcPr/>
                </a:tc>
              </a:tr>
              <a:tr h="370840">
                <a:tc>
                  <a:txBody>
                    <a:bodyPr/>
                    <a:lstStyle/>
                    <a:p>
                      <a:r>
                        <a:rPr lang="en-US" dirty="0" smtClean="0">
                          <a:solidFill>
                            <a:schemeClr val="bg1"/>
                          </a:solidFill>
                        </a:rPr>
                        <a:t>Colorado</a:t>
                      </a:r>
                      <a:endParaRPr lang="en-US" dirty="0">
                        <a:solidFill>
                          <a:schemeClr val="bg1"/>
                        </a:solidFill>
                      </a:endParaRPr>
                    </a:p>
                  </a:txBody>
                  <a:tcPr>
                    <a:solidFill>
                      <a:schemeClr val="accent1">
                        <a:lumMod val="60000"/>
                        <a:lumOff val="40000"/>
                      </a:schemeClr>
                    </a:solidFill>
                  </a:tcPr>
                </a:tc>
                <a:tc>
                  <a:txBody>
                    <a:bodyPr/>
                    <a:lstStyle/>
                    <a:p>
                      <a:r>
                        <a:rPr lang="en-US" dirty="0" smtClean="0">
                          <a:solidFill>
                            <a:schemeClr val="bg1"/>
                          </a:solidFill>
                        </a:rPr>
                        <a:t>Utah</a:t>
                      </a:r>
                      <a:endParaRPr lang="en-US" dirty="0">
                        <a:solidFill>
                          <a:schemeClr val="bg1"/>
                        </a:solidFill>
                      </a:endParaRPr>
                    </a:p>
                  </a:txBody>
                  <a:tcPr>
                    <a:solidFill>
                      <a:schemeClr val="accent1">
                        <a:lumMod val="60000"/>
                        <a:lumOff val="40000"/>
                      </a:schemeClr>
                    </a:solidFill>
                  </a:tcPr>
                </a:tc>
                <a:tc>
                  <a:txBody>
                    <a:bodyPr/>
                    <a:lstStyle/>
                    <a:p>
                      <a:r>
                        <a:rPr lang="en-US" dirty="0" smtClean="0">
                          <a:solidFill>
                            <a:schemeClr val="bg1"/>
                          </a:solidFill>
                        </a:rPr>
                        <a:t>Wyoming</a:t>
                      </a:r>
                      <a:endParaRPr lang="en-US" dirty="0">
                        <a:solidFill>
                          <a:schemeClr val="bg1"/>
                        </a:solidFill>
                      </a:endParaRPr>
                    </a:p>
                  </a:txBody>
                  <a:tcPr>
                    <a:solidFill>
                      <a:schemeClr val="accent1">
                        <a:lumMod val="60000"/>
                        <a:lumOff val="40000"/>
                      </a:schemeClr>
                    </a:solidFill>
                  </a:tcPr>
                </a:tc>
              </a:tr>
              <a:tr h="370840">
                <a:tc>
                  <a:txBody>
                    <a:bodyPr/>
                    <a:lstStyle/>
                    <a:p>
                      <a:r>
                        <a:rPr lang="en-US" dirty="0" smtClean="0"/>
                        <a:t>Lay Peak</a:t>
                      </a:r>
                      <a:endParaRPr lang="en-US" dirty="0"/>
                    </a:p>
                  </a:txBody>
                  <a:tcPr/>
                </a:tc>
                <a:tc>
                  <a:txBody>
                    <a:bodyPr/>
                    <a:lstStyle/>
                    <a:p>
                      <a:r>
                        <a:rPr lang="en-US" dirty="0" smtClean="0"/>
                        <a:t>Fruitland</a:t>
                      </a:r>
                      <a:endParaRPr lang="en-US" dirty="0"/>
                    </a:p>
                  </a:txBody>
                  <a:tcPr/>
                </a:tc>
                <a:tc>
                  <a:txBody>
                    <a:bodyPr/>
                    <a:lstStyle/>
                    <a:p>
                      <a:r>
                        <a:rPr lang="en-US" dirty="0" smtClean="0"/>
                        <a:t>Wamsutter VOC</a:t>
                      </a:r>
                      <a:endParaRPr lang="en-US" dirty="0"/>
                    </a:p>
                  </a:txBody>
                  <a:tcPr/>
                </a:tc>
              </a:tr>
              <a:tr h="370840">
                <a:tc>
                  <a:txBody>
                    <a:bodyPr/>
                    <a:lstStyle/>
                    <a:p>
                      <a:r>
                        <a:rPr lang="en-US" dirty="0" smtClean="0"/>
                        <a:t>Walden</a:t>
                      </a:r>
                      <a:endParaRPr lang="en-US" dirty="0"/>
                    </a:p>
                  </a:txBody>
                  <a:tcPr/>
                </a:tc>
                <a:tc>
                  <a:txBody>
                    <a:bodyPr/>
                    <a:lstStyle/>
                    <a:p>
                      <a:r>
                        <a:rPr lang="en-US" dirty="0" smtClean="0"/>
                        <a:t>Price</a:t>
                      </a:r>
                      <a:endParaRPr lang="en-US" dirty="0"/>
                    </a:p>
                  </a:txBody>
                  <a:tcPr/>
                </a:tc>
                <a:tc>
                  <a:txBody>
                    <a:bodyPr/>
                    <a:lstStyle/>
                    <a:p>
                      <a:endParaRPr lang="en-US" dirty="0"/>
                    </a:p>
                  </a:txBody>
                  <a:tcPr/>
                </a:tc>
              </a:tr>
              <a:tr h="370840">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Escalante</a:t>
                      </a:r>
                    </a:p>
                  </a:txBody>
                  <a:tcPr/>
                </a:tc>
                <a:tc>
                  <a:txBody>
                    <a:bodyPr/>
                    <a:lstStyle/>
                    <a:p>
                      <a:endParaRPr lang="en-US" dirty="0"/>
                    </a:p>
                  </a:txBody>
                  <a:tcPr/>
                </a:tc>
              </a:tr>
              <a:tr h="370840">
                <a:tc gridSpan="3">
                  <a:txBody>
                    <a:bodyPr/>
                    <a:lstStyle/>
                    <a:p>
                      <a:pPr algn="ctr"/>
                      <a:r>
                        <a:rPr lang="en-US" b="1" dirty="0" smtClean="0">
                          <a:solidFill>
                            <a:schemeClr val="bg1"/>
                          </a:solidFill>
                        </a:rPr>
                        <a:t>Sites Considered for Potential Closure</a:t>
                      </a:r>
                      <a:endParaRPr lang="en-US" b="1" dirty="0">
                        <a:solidFill>
                          <a:schemeClr val="bg1"/>
                        </a:solidFill>
                      </a:endParaRPr>
                    </a:p>
                  </a:txBody>
                  <a:tcPr>
                    <a:solidFill>
                      <a:schemeClr val="accent1"/>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txBody>
                  <a:tcPr>
                    <a:solidFill>
                      <a:schemeClr val="accent1"/>
                    </a:solidFill>
                  </a:tcPr>
                </a:tc>
                <a:tc hMerge="1">
                  <a:txBody>
                    <a:bodyPr/>
                    <a:lstStyle/>
                    <a:p>
                      <a:endParaRPr lang="en-US" dirty="0">
                        <a:solidFill>
                          <a:schemeClr val="bg1"/>
                        </a:solidFill>
                      </a:endParaRPr>
                    </a:p>
                  </a:txBody>
                  <a:tcPr>
                    <a:solidFill>
                      <a:schemeClr val="accent1"/>
                    </a:solidFill>
                  </a:tcPr>
                </a:tc>
              </a:tr>
              <a:tr h="370840">
                <a:tc>
                  <a:txBody>
                    <a:bodyPr/>
                    <a:lstStyle/>
                    <a:p>
                      <a:r>
                        <a:rPr lang="en-US" dirty="0" smtClean="0">
                          <a:solidFill>
                            <a:schemeClr val="bg1"/>
                          </a:solidFill>
                        </a:rPr>
                        <a:t>Colorado</a:t>
                      </a:r>
                      <a:endParaRPr lang="en-US" dirty="0">
                        <a:solidFill>
                          <a:schemeClr val="bg1"/>
                        </a:solidFill>
                      </a:endParaRPr>
                    </a:p>
                  </a:txBody>
                  <a:tcPr>
                    <a:solidFill>
                      <a:schemeClr val="accent1">
                        <a:lumMod val="60000"/>
                        <a:lumOff val="40000"/>
                      </a:schemeClr>
                    </a:solidFill>
                  </a:tcPr>
                </a:tc>
                <a:tc>
                  <a:txBody>
                    <a:bodyPr/>
                    <a:lstStyle/>
                    <a:p>
                      <a:r>
                        <a:rPr lang="en-US" dirty="0" smtClean="0">
                          <a:solidFill>
                            <a:schemeClr val="bg1"/>
                          </a:solidFill>
                        </a:rPr>
                        <a:t>Utah</a:t>
                      </a:r>
                      <a:endParaRPr lang="en-US" dirty="0">
                        <a:solidFill>
                          <a:schemeClr val="bg1"/>
                        </a:solidFill>
                      </a:endParaRPr>
                    </a:p>
                  </a:txBody>
                  <a:tcPr>
                    <a:solidFill>
                      <a:schemeClr val="accent1">
                        <a:lumMod val="60000"/>
                        <a:lumOff val="40000"/>
                      </a:schemeClr>
                    </a:solidFill>
                  </a:tcPr>
                </a:tc>
                <a:tc>
                  <a:txBody>
                    <a:bodyPr/>
                    <a:lstStyle/>
                    <a:p>
                      <a:r>
                        <a:rPr lang="en-US" dirty="0" smtClean="0">
                          <a:solidFill>
                            <a:schemeClr val="bg1"/>
                          </a:solidFill>
                        </a:rPr>
                        <a:t>Wyoming</a:t>
                      </a:r>
                      <a:endParaRPr lang="en-US" dirty="0">
                        <a:solidFill>
                          <a:schemeClr val="bg1"/>
                        </a:solidFill>
                      </a:endParaRPr>
                    </a:p>
                  </a:txBody>
                  <a:tcPr>
                    <a:solidFill>
                      <a:schemeClr val="accent1">
                        <a:lumMod val="60000"/>
                        <a:lumOff val="40000"/>
                      </a:schemeClr>
                    </a:solidFill>
                  </a:tcPr>
                </a:tc>
              </a:tr>
              <a:tr h="370840">
                <a:tc>
                  <a:txBody>
                    <a:bodyPr/>
                    <a:lstStyle/>
                    <a:p>
                      <a:r>
                        <a:rPr lang="en-US" dirty="0" smtClean="0"/>
                        <a:t>Lay Peak (CDPHE)</a:t>
                      </a:r>
                      <a:endParaRPr lang="en-US" dirty="0"/>
                    </a:p>
                  </a:txBody>
                  <a:tcPr/>
                </a:tc>
                <a:tc>
                  <a:txBody>
                    <a:bodyPr/>
                    <a:lstStyle/>
                    <a:p>
                      <a:r>
                        <a:rPr lang="en-US" dirty="0" smtClean="0"/>
                        <a:t>Dutch</a:t>
                      </a:r>
                      <a:r>
                        <a:rPr lang="en-US" baseline="0" dirty="0" smtClean="0"/>
                        <a:t> John (USFS)</a:t>
                      </a:r>
                      <a:endParaRPr lang="en-US" dirty="0"/>
                    </a:p>
                  </a:txBody>
                  <a:tcPr/>
                </a:tc>
                <a:tc>
                  <a:txBody>
                    <a:bodyPr/>
                    <a:lstStyle/>
                    <a:p>
                      <a:r>
                        <a:rPr lang="en-US" dirty="0" smtClean="0"/>
                        <a:t>Murphy Ridge (CDPHE)</a:t>
                      </a:r>
                      <a:endParaRPr lang="en-US" dirty="0"/>
                    </a:p>
                  </a:txBody>
                  <a:tcPr/>
                </a:tc>
              </a:tr>
              <a:tr h="370840">
                <a:tc>
                  <a:txBody>
                    <a:bodyPr/>
                    <a:lstStyle/>
                    <a:p>
                      <a:r>
                        <a:rPr lang="en-US" dirty="0" smtClean="0"/>
                        <a:t>Walden (USFS)</a:t>
                      </a:r>
                      <a:endParaRPr lang="en-US" dirty="0"/>
                    </a:p>
                  </a:txBody>
                  <a:tcPr/>
                </a:tc>
                <a:tc>
                  <a:txBody>
                    <a:bodyPr/>
                    <a:lstStyle/>
                    <a:p>
                      <a:endParaRPr lang="en-US" dirty="0"/>
                    </a:p>
                  </a:txBody>
                  <a:tcPr/>
                </a:tc>
                <a:tc>
                  <a:txBody>
                    <a:bodyPr/>
                    <a:lstStyle/>
                    <a:p>
                      <a:r>
                        <a:rPr lang="en-US" dirty="0" smtClean="0"/>
                        <a:t>Hiawatha (CDPHE)</a:t>
                      </a:r>
                      <a:endParaRPr lang="en-US" dirty="0"/>
                    </a:p>
                  </a:txBody>
                  <a:tcPr/>
                </a:tc>
              </a:tr>
              <a:tr h="370840">
                <a:tc>
                  <a:txBody>
                    <a:bodyPr/>
                    <a:lstStyle/>
                    <a:p>
                      <a:r>
                        <a:rPr lang="en-US" dirty="0" smtClean="0"/>
                        <a:t>Norwood (USFS)</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Silt-Collbran (USFS)</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Grand Mesa (USFS)</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Trout Creek Pass (USFS)</a:t>
                      </a:r>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EF4FC86E-1066-47A0-A989-1976ADE3059A}" type="slidenum">
              <a:rPr lang="en-US" smtClean="0"/>
              <a:pPr/>
              <a:t>26</a:t>
            </a:fld>
            <a:endParaRPr lang="en-US" dirty="0"/>
          </a:p>
        </p:txBody>
      </p:sp>
    </p:spTree>
    <p:extLst>
      <p:ext uri="{BB962C8B-B14F-4D97-AF65-F5344CB8AC3E}">
        <p14:creationId xmlns:p14="http://schemas.microsoft.com/office/powerpoint/2010/main" val="37560015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EF4FC86E-1066-47A0-A989-1976ADE3059A}" type="slidenum">
              <a:rPr lang="en-US" smtClean="0"/>
              <a:pPr/>
              <a:t>27</a:t>
            </a:fld>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709" r="15313" b="3678"/>
          <a:stretch/>
        </p:blipFill>
        <p:spPr>
          <a:xfrm>
            <a:off x="76200" y="152400"/>
            <a:ext cx="7222994" cy="6629400"/>
          </a:xfrm>
          <a:prstGeom prst="rect">
            <a:avLst/>
          </a:prstGeom>
        </p:spPr>
      </p:pic>
      <p:sp>
        <p:nvSpPr>
          <p:cNvPr id="5" name="Title 6"/>
          <p:cNvSpPr txBox="1">
            <a:spLocks/>
          </p:cNvSpPr>
          <p:nvPr/>
        </p:nvSpPr>
        <p:spPr>
          <a:xfrm>
            <a:off x="6629400" y="5486400"/>
            <a:ext cx="2514600" cy="1371600"/>
          </a:xfrm>
          <a:prstGeom prst="rect">
            <a:avLst/>
          </a:prstGeom>
          <a:solidFill>
            <a:schemeClr val="bg1">
              <a:lumMod val="85000"/>
              <a:alpha val="63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Potential</a:t>
            </a:r>
          </a:p>
          <a:p>
            <a:r>
              <a:rPr lang="en-US" sz="2400" b="1" dirty="0" smtClean="0"/>
              <a:t>Closures</a:t>
            </a:r>
            <a:endParaRPr lang="en-US" sz="2400" b="1" dirty="0"/>
          </a:p>
        </p:txBody>
      </p:sp>
    </p:spTree>
    <p:extLst>
      <p:ext uri="{BB962C8B-B14F-4D97-AF65-F5344CB8AC3E}">
        <p14:creationId xmlns:p14="http://schemas.microsoft.com/office/powerpoint/2010/main" val="3534063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15400" cy="457200"/>
          </a:xfrm>
          <a:ln>
            <a:solidFill>
              <a:schemeClr val="tx1"/>
            </a:solidFill>
          </a:ln>
        </p:spPr>
        <p:txBody>
          <a:bodyPr>
            <a:noAutofit/>
          </a:bodyPr>
          <a:lstStyle/>
          <a:p>
            <a:r>
              <a:rPr lang="en-US" sz="2400" dirty="0" smtClean="0"/>
              <a:t>Recommended Network Changes Impacting 3SAQS Monitoring Budget</a:t>
            </a: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31665094"/>
              </p:ext>
            </p:extLst>
          </p:nvPr>
        </p:nvGraphicFramePr>
        <p:xfrm>
          <a:off x="457200" y="996508"/>
          <a:ext cx="8458200" cy="5495732"/>
        </p:xfrm>
        <a:graphic>
          <a:graphicData uri="http://schemas.openxmlformats.org/drawingml/2006/table">
            <a:tbl>
              <a:tblPr firstRow="1" bandRow="1">
                <a:tableStyleId>{5C22544A-7EE6-4342-B048-85BDC9FD1C3A}</a:tableStyleId>
              </a:tblPr>
              <a:tblGrid>
                <a:gridCol w="2743200"/>
                <a:gridCol w="2949819"/>
                <a:gridCol w="2765181"/>
              </a:tblGrid>
              <a:tr h="375092">
                <a:tc>
                  <a:txBody>
                    <a:bodyPr/>
                    <a:lstStyle/>
                    <a:p>
                      <a:r>
                        <a:rPr lang="en-US" sz="1400" dirty="0" smtClean="0"/>
                        <a:t>Potential Action</a:t>
                      </a:r>
                      <a:endParaRPr lang="en-US" sz="1400" dirty="0"/>
                    </a:p>
                  </a:txBody>
                  <a:tcPr/>
                </a:tc>
                <a:tc>
                  <a:txBody>
                    <a:bodyPr/>
                    <a:lstStyle/>
                    <a:p>
                      <a:r>
                        <a:rPr lang="en-US" sz="1400" dirty="0" smtClean="0"/>
                        <a:t>Primary Supported Objective(s)</a:t>
                      </a:r>
                    </a:p>
                  </a:txBody>
                  <a:tcPr/>
                </a:tc>
                <a:tc>
                  <a:txBody>
                    <a:bodyPr/>
                    <a:lstStyle/>
                    <a:p>
                      <a:r>
                        <a:rPr lang="en-US" sz="1400" dirty="0" smtClean="0"/>
                        <a:t>Available Cost Offsets</a:t>
                      </a:r>
                      <a:endParaRPr lang="en-US" sz="1400" dirty="0"/>
                    </a:p>
                  </a:txBody>
                  <a:tcPr/>
                </a:tc>
              </a:tr>
              <a:tr h="515273">
                <a:tc>
                  <a:txBody>
                    <a:bodyPr/>
                    <a:lstStyle/>
                    <a:p>
                      <a:r>
                        <a:rPr lang="en-US" sz="1400" dirty="0" smtClean="0"/>
                        <a:t>Establish new</a:t>
                      </a:r>
                      <a:r>
                        <a:rPr lang="en-US" sz="1400" baseline="0" dirty="0" smtClean="0"/>
                        <a:t> site at Douglas Pass (USFS)</a:t>
                      </a:r>
                      <a:endParaRPr lang="en-US" sz="1400" dirty="0"/>
                    </a:p>
                  </a:txBody>
                  <a:tcPr/>
                </a:tc>
                <a:tc>
                  <a:txBody>
                    <a:bodyPr/>
                    <a:lstStyle/>
                    <a:p>
                      <a:r>
                        <a:rPr lang="en-US" sz="1400" baseline="0" dirty="0" smtClean="0"/>
                        <a:t>UA13-</a:t>
                      </a:r>
                      <a:r>
                        <a:rPr lang="en-US" sz="1400" kern="1200" dirty="0" smtClean="0">
                          <a:solidFill>
                            <a:schemeClr val="dk1"/>
                          </a:solidFill>
                          <a:effectLst/>
                          <a:latin typeface="+mn-lt"/>
                          <a:ea typeface="+mn-ea"/>
                          <a:cs typeface="+mn-cs"/>
                        </a:rPr>
                        <a:t>Roan Plateau (source impact monitoring; cross-border transport)</a:t>
                      </a:r>
                      <a:endParaRPr lang="en-US" sz="1400" dirty="0"/>
                    </a:p>
                  </a:txBody>
                  <a:tcPr/>
                </a:tc>
                <a:tc>
                  <a:txBody>
                    <a:bodyPr/>
                    <a:lstStyle/>
                    <a:p>
                      <a:r>
                        <a:rPr lang="en-US" sz="1400" dirty="0" smtClean="0"/>
                        <a:t>Close</a:t>
                      </a:r>
                      <a:r>
                        <a:rPr lang="en-US" sz="1400" baseline="0" dirty="0" smtClean="0"/>
                        <a:t> one or more designated USFS sites</a:t>
                      </a:r>
                      <a:endParaRPr lang="en-US" sz="1400" dirty="0"/>
                    </a:p>
                  </a:txBody>
                  <a:tcPr/>
                </a:tc>
              </a:tr>
              <a:tr h="548640">
                <a:tc>
                  <a:txBody>
                    <a:bodyPr/>
                    <a:lstStyle/>
                    <a:p>
                      <a:r>
                        <a:rPr lang="en-US" sz="1400" dirty="0" smtClean="0"/>
                        <a:t>Establish new site at East Dinosaur early 2014 (CDPHE)</a:t>
                      </a:r>
                      <a:endParaRPr lang="en-US" sz="1400" dirty="0"/>
                    </a:p>
                  </a:txBody>
                  <a:tcPr/>
                </a:tc>
                <a:tc>
                  <a:txBody>
                    <a:bodyPr/>
                    <a:lstStyle/>
                    <a:p>
                      <a:r>
                        <a:rPr lang="en-US" sz="1400" baseline="0" dirty="0" smtClean="0"/>
                        <a:t>UA5-</a:t>
                      </a:r>
                      <a:r>
                        <a:rPr lang="en-US" sz="1400" kern="1200" dirty="0" smtClean="0">
                          <a:solidFill>
                            <a:schemeClr val="dk1"/>
                          </a:solidFill>
                          <a:effectLst/>
                          <a:latin typeface="+mn-lt"/>
                          <a:ea typeface="+mn-ea"/>
                          <a:cs typeface="+mn-cs"/>
                        </a:rPr>
                        <a:t>Dinosaur East (source impact monitoring; cross-border transport)</a:t>
                      </a:r>
                      <a:endParaRPr lang="en-US" sz="1400" dirty="0"/>
                    </a:p>
                  </a:txBody>
                  <a:tcPr/>
                </a:tc>
                <a:tc>
                  <a:txBody>
                    <a:bodyPr/>
                    <a:lstStyle/>
                    <a:p>
                      <a:r>
                        <a:rPr lang="en-US" sz="1400" dirty="0" smtClean="0"/>
                        <a:t>Close (CDPHE) Lay Peak in</a:t>
                      </a:r>
                      <a:r>
                        <a:rPr lang="en-US" sz="1400" baseline="0" dirty="0" smtClean="0"/>
                        <a:t> late 2014</a:t>
                      </a:r>
                    </a:p>
                  </a:txBody>
                  <a:tcPr/>
                </a:tc>
              </a:tr>
              <a:tr h="509285">
                <a:tc>
                  <a:txBody>
                    <a:bodyPr/>
                    <a:lstStyle/>
                    <a:p>
                      <a:r>
                        <a:rPr lang="en-US" sz="1400" dirty="0" smtClean="0"/>
                        <a:t>Establish new site near Kremmling (USFS)</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UA12-</a:t>
                      </a:r>
                      <a:r>
                        <a:rPr lang="en-US" sz="1400" kern="1200" dirty="0" smtClean="0">
                          <a:solidFill>
                            <a:schemeClr val="dk1"/>
                          </a:solidFill>
                          <a:effectLst/>
                          <a:latin typeface="+mn-lt"/>
                          <a:ea typeface="+mn-ea"/>
                          <a:cs typeface="+mn-cs"/>
                        </a:rPr>
                        <a:t>Kremmling Area (C1</a:t>
                      </a:r>
                      <a:r>
                        <a:rPr lang="en-US" sz="1400" kern="1200" baseline="0" dirty="0" smtClean="0">
                          <a:solidFill>
                            <a:schemeClr val="dk1"/>
                          </a:solidFill>
                          <a:effectLst/>
                          <a:latin typeface="+mn-lt"/>
                          <a:ea typeface="+mn-ea"/>
                          <a:cs typeface="+mn-cs"/>
                        </a:rPr>
                        <a:t> area monitoring and MPE)</a:t>
                      </a:r>
                      <a:endParaRPr lang="en-US" sz="1400" dirty="0" smtClean="0"/>
                    </a:p>
                  </a:txBody>
                  <a:tcPr/>
                </a:tc>
                <a:tc>
                  <a:txBody>
                    <a:bodyPr/>
                    <a:lstStyle/>
                    <a:p>
                      <a:r>
                        <a:rPr lang="en-US" sz="1400" dirty="0" smtClean="0"/>
                        <a:t>Close one or more designated</a:t>
                      </a:r>
                      <a:r>
                        <a:rPr lang="en-US" sz="1400" baseline="0" dirty="0" smtClean="0"/>
                        <a:t> </a:t>
                      </a:r>
                      <a:r>
                        <a:rPr lang="en-US" sz="1400" dirty="0" smtClean="0"/>
                        <a:t>USFS sites</a:t>
                      </a:r>
                      <a:endParaRPr lang="en-US" sz="1400" dirty="0"/>
                    </a:p>
                  </a:txBody>
                  <a:tcPr/>
                </a:tc>
              </a:tr>
              <a:tr h="515273">
                <a:tc>
                  <a:txBody>
                    <a:bodyPr/>
                    <a:lstStyle/>
                    <a:p>
                      <a:r>
                        <a:rPr lang="en-US" sz="1400" dirty="0" smtClean="0"/>
                        <a:t>Establish new site near Paradox (CDPHE/USFS)</a:t>
                      </a:r>
                      <a:endParaRPr lang="en-US" sz="1400" dirty="0"/>
                    </a:p>
                  </a:txBody>
                  <a:tcPr/>
                </a:tc>
                <a:tc>
                  <a:txBody>
                    <a:bodyPr/>
                    <a:lstStyle/>
                    <a:p>
                      <a:r>
                        <a:rPr lang="en-US" sz="1400" dirty="0" smtClean="0"/>
                        <a:t>UA9-Dove</a:t>
                      </a:r>
                      <a:r>
                        <a:rPr lang="en-US" sz="1400" baseline="0" dirty="0" smtClean="0"/>
                        <a:t> Creek North (potential new development; MPE)</a:t>
                      </a:r>
                      <a:endParaRPr lang="en-US" sz="1400" dirty="0"/>
                    </a:p>
                  </a:txBody>
                  <a:tcPr/>
                </a:tc>
                <a:tc>
                  <a:txBody>
                    <a:bodyPr/>
                    <a:lstStyle/>
                    <a:p>
                      <a:r>
                        <a:rPr lang="en-US" sz="1400" dirty="0" smtClean="0"/>
                        <a:t>Close Norwood (USFS); Close Walden (CDPHE)</a:t>
                      </a:r>
                    </a:p>
                  </a:txBody>
                  <a:tcPr/>
                </a:tc>
              </a:tr>
              <a:tr h="5152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Establish new seasonal site near Medicine</a:t>
                      </a:r>
                      <a:r>
                        <a:rPr lang="en-US" sz="1400" baseline="0" dirty="0" smtClean="0"/>
                        <a:t> Bow NF (USFS)</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UA3-</a:t>
                      </a:r>
                      <a:r>
                        <a:rPr lang="en-US" sz="1400" kern="1200" dirty="0" smtClean="0">
                          <a:solidFill>
                            <a:schemeClr val="dk1"/>
                          </a:solidFill>
                          <a:effectLst/>
                          <a:latin typeface="+mn-lt"/>
                          <a:ea typeface="+mn-ea"/>
                          <a:cs typeface="+mn-cs"/>
                        </a:rPr>
                        <a:t>Medicine Bow – Saratoga (CDC new development impact;</a:t>
                      </a:r>
                      <a:r>
                        <a:rPr lang="en-US" sz="1400" kern="1200" baseline="0" dirty="0" smtClean="0">
                          <a:solidFill>
                            <a:schemeClr val="dk1"/>
                          </a:solidFill>
                          <a:effectLst/>
                          <a:latin typeface="+mn-lt"/>
                          <a:ea typeface="+mn-ea"/>
                          <a:cs typeface="+mn-cs"/>
                        </a:rPr>
                        <a:t> MPE)</a:t>
                      </a:r>
                      <a:endParaRPr lang="en-US" sz="1400" dirty="0" smtClean="0"/>
                    </a:p>
                  </a:txBody>
                  <a:tcPr/>
                </a:tc>
                <a:tc>
                  <a:txBody>
                    <a:bodyPr/>
                    <a:lstStyle/>
                    <a:p>
                      <a:r>
                        <a:rPr lang="en-US" sz="1400" dirty="0" smtClean="0"/>
                        <a:t>Close one or more designated USFS sites</a:t>
                      </a:r>
                    </a:p>
                  </a:txBody>
                  <a:tcPr/>
                </a:tc>
              </a:tr>
              <a:tr h="515273">
                <a:tc>
                  <a:txBody>
                    <a:bodyPr/>
                    <a:lstStyle/>
                    <a:p>
                      <a:r>
                        <a:rPr lang="en-US" sz="1400" dirty="0" smtClean="0"/>
                        <a:t>Maintain Fruitland site</a:t>
                      </a:r>
                      <a:endParaRPr lang="en-US" sz="1400" dirty="0"/>
                    </a:p>
                  </a:txBody>
                  <a:tcPr/>
                </a:tc>
                <a:tc>
                  <a:txBody>
                    <a:bodyPr/>
                    <a:lstStyle/>
                    <a:p>
                      <a:r>
                        <a:rPr lang="en-US" sz="1400" dirty="0" smtClean="0"/>
                        <a:t>Background</a:t>
                      </a:r>
                      <a:r>
                        <a:rPr lang="en-US" sz="1400" baseline="0" dirty="0" smtClean="0"/>
                        <a:t> monitoring</a:t>
                      </a:r>
                      <a:endParaRPr lang="en-US" sz="1400" dirty="0"/>
                    </a:p>
                  </a:txBody>
                  <a:tcPr/>
                </a:tc>
                <a:tc>
                  <a:txBody>
                    <a:bodyPr/>
                    <a:lstStyle/>
                    <a:p>
                      <a:r>
                        <a:rPr lang="en-US" sz="1400" dirty="0" smtClean="0"/>
                        <a:t>BLM take over from CDPHE and</a:t>
                      </a:r>
                      <a:r>
                        <a:rPr lang="en-US" sz="1400" baseline="0" dirty="0" smtClean="0"/>
                        <a:t> apply in-kind resources</a:t>
                      </a:r>
                      <a:endParaRPr lang="en-US" sz="1400" dirty="0"/>
                    </a:p>
                  </a:txBody>
                  <a:tcPr/>
                </a:tc>
              </a:tr>
              <a:tr h="298081">
                <a:tc>
                  <a:txBody>
                    <a:bodyPr/>
                    <a:lstStyle/>
                    <a:p>
                      <a:r>
                        <a:rPr lang="en-US" sz="1400" dirty="0" smtClean="0"/>
                        <a:t>Maintain Price site</a:t>
                      </a:r>
                      <a:endParaRPr lang="en-US" sz="1400" dirty="0"/>
                    </a:p>
                  </a:txBody>
                  <a:tcPr/>
                </a:tc>
                <a:tc>
                  <a:txBody>
                    <a:bodyPr/>
                    <a:lstStyle/>
                    <a:p>
                      <a:r>
                        <a:rPr lang="en-US" sz="1400" dirty="0" smtClean="0"/>
                        <a:t>Source impact monitoring and MPE</a:t>
                      </a:r>
                      <a:endParaRPr lang="en-US" sz="1400" dirty="0"/>
                    </a:p>
                  </a:txBody>
                  <a:tcPr/>
                </a:tc>
                <a:tc>
                  <a:txBody>
                    <a:bodyPr/>
                    <a:lstStyle/>
                    <a:p>
                      <a:r>
                        <a:rPr lang="en-US" sz="1400" dirty="0" smtClean="0"/>
                        <a:t>CDPHE maintain</a:t>
                      </a:r>
                      <a:endParaRPr lang="en-US" sz="1400" dirty="0"/>
                    </a:p>
                  </a:txBody>
                  <a:tcPr/>
                </a:tc>
              </a:tr>
              <a:tr h="515273">
                <a:tc>
                  <a:txBody>
                    <a:bodyPr/>
                    <a:lstStyle/>
                    <a:p>
                      <a:r>
                        <a:rPr lang="en-US" sz="1400" dirty="0" smtClean="0"/>
                        <a:t>Maintain Escalante site</a:t>
                      </a:r>
                      <a:endParaRPr lang="en-US" sz="1400" dirty="0"/>
                    </a:p>
                  </a:txBody>
                  <a:tcPr/>
                </a:tc>
                <a:tc>
                  <a:txBody>
                    <a:bodyPr/>
                    <a:lstStyle/>
                    <a:p>
                      <a:r>
                        <a:rPr lang="en-US" sz="1400" dirty="0" smtClean="0"/>
                        <a:t>Background monitoring</a:t>
                      </a:r>
                      <a:endParaRPr lang="en-US" sz="1400" dirty="0"/>
                    </a:p>
                  </a:txBody>
                  <a:tcPr/>
                </a:tc>
                <a:tc>
                  <a:txBody>
                    <a:bodyPr/>
                    <a:lstStyle/>
                    <a:p>
                      <a:r>
                        <a:rPr lang="en-US" sz="1400" dirty="0" smtClean="0"/>
                        <a:t>Reduced level of effort through ARS contract</a:t>
                      </a:r>
                      <a:endParaRPr lang="en-US" sz="1400" dirty="0"/>
                    </a:p>
                  </a:txBody>
                  <a:tcPr/>
                </a:tc>
              </a:tr>
              <a:tr h="721383">
                <a:tc>
                  <a:txBody>
                    <a:bodyPr/>
                    <a:lstStyle/>
                    <a:p>
                      <a:r>
                        <a:rPr lang="en-US" sz="1400" dirty="0" smtClean="0"/>
                        <a:t>Maintain Walden </a:t>
                      </a:r>
                      <a:r>
                        <a:rPr lang="en-US" sz="1400" u="sng" dirty="0" smtClean="0"/>
                        <a:t>unless</a:t>
                      </a:r>
                      <a:r>
                        <a:rPr lang="en-US" sz="1400" dirty="0" smtClean="0"/>
                        <a:t> funding is needed to maintain Hiawatha</a:t>
                      </a:r>
                      <a:endParaRPr lang="en-US" sz="1400" dirty="0"/>
                    </a:p>
                  </a:txBody>
                  <a:tcPr/>
                </a:tc>
                <a:tc>
                  <a:txBody>
                    <a:bodyPr/>
                    <a:lstStyle/>
                    <a:p>
                      <a:r>
                        <a:rPr lang="en-US" sz="1400" dirty="0" smtClean="0"/>
                        <a:t>Source impact monitoring</a:t>
                      </a:r>
                      <a:endParaRPr lang="en-US" sz="1400" dirty="0"/>
                    </a:p>
                  </a:txBody>
                  <a:tcPr/>
                </a:tc>
                <a:tc>
                  <a:txBody>
                    <a:bodyPr/>
                    <a:lstStyle/>
                    <a:p>
                      <a:r>
                        <a:rPr lang="en-US" sz="1400" dirty="0" smtClean="0"/>
                        <a:t>Hiawatha currently</a:t>
                      </a:r>
                      <a:r>
                        <a:rPr lang="en-US" sz="1400" baseline="0" dirty="0" smtClean="0"/>
                        <a:t> funded through 30 June 2014; continued WDEQ funding to be decided in March 2014. Walden funded through October 2014.</a:t>
                      </a:r>
                      <a:endParaRPr lang="en-US" sz="1400" dirty="0"/>
                    </a:p>
                  </a:txBody>
                  <a:tcPr/>
                </a:tc>
              </a:tr>
            </a:tbl>
          </a:graphicData>
        </a:graphic>
      </p:graphicFrame>
      <p:sp>
        <p:nvSpPr>
          <p:cNvPr id="4" name="Slide Number Placeholder 3"/>
          <p:cNvSpPr>
            <a:spLocks noGrp="1"/>
          </p:cNvSpPr>
          <p:nvPr>
            <p:ph type="sldNum" sz="quarter" idx="12"/>
          </p:nvPr>
        </p:nvSpPr>
        <p:spPr/>
        <p:txBody>
          <a:bodyPr/>
          <a:lstStyle/>
          <a:p>
            <a:fld id="{EF4FC86E-1066-47A0-A989-1976ADE3059A}" type="slidenum">
              <a:rPr lang="en-US" smtClean="0"/>
              <a:pPr/>
              <a:t>28</a:t>
            </a:fld>
            <a:endParaRPr lang="en-US" dirty="0"/>
          </a:p>
        </p:txBody>
      </p:sp>
      <p:sp>
        <p:nvSpPr>
          <p:cNvPr id="6" name="TextBox 5"/>
          <p:cNvSpPr txBox="1"/>
          <p:nvPr/>
        </p:nvSpPr>
        <p:spPr>
          <a:xfrm>
            <a:off x="76200" y="6611779"/>
            <a:ext cx="2819400" cy="246221"/>
          </a:xfrm>
          <a:prstGeom prst="rect">
            <a:avLst/>
          </a:prstGeom>
          <a:noFill/>
        </p:spPr>
        <p:txBody>
          <a:bodyPr wrap="square" rtlCol="0">
            <a:spAutoFit/>
          </a:bodyPr>
          <a:lstStyle/>
          <a:p>
            <a:r>
              <a:rPr lang="en-US" sz="1000" dirty="0" smtClean="0"/>
              <a:t>MPE = Model Performance Evaluation</a:t>
            </a:r>
            <a:endParaRPr lang="en-US" sz="1000" dirty="0"/>
          </a:p>
        </p:txBody>
      </p:sp>
      <p:sp>
        <p:nvSpPr>
          <p:cNvPr id="3" name="Left Brace 2"/>
          <p:cNvSpPr/>
          <p:nvPr/>
        </p:nvSpPr>
        <p:spPr>
          <a:xfrm>
            <a:off x="228600" y="1371600"/>
            <a:ext cx="152400" cy="2590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0" y="1371600"/>
            <a:ext cx="346249" cy="2590800"/>
          </a:xfrm>
          <a:prstGeom prst="rect">
            <a:avLst/>
          </a:prstGeom>
          <a:noFill/>
        </p:spPr>
        <p:txBody>
          <a:bodyPr vert="vert270" wrap="square" rtlCol="0">
            <a:spAutoFit/>
          </a:bodyPr>
          <a:lstStyle/>
          <a:p>
            <a:pPr algn="ctr"/>
            <a:r>
              <a:rPr lang="en-US" sz="1050" dirty="0" smtClean="0"/>
              <a:t>2015 - 2017</a:t>
            </a:r>
            <a:endParaRPr lang="en-US" sz="1050" dirty="0"/>
          </a:p>
        </p:txBody>
      </p:sp>
      <p:grpSp>
        <p:nvGrpSpPr>
          <p:cNvPr id="10" name="Group 9"/>
          <p:cNvGrpSpPr/>
          <p:nvPr/>
        </p:nvGrpSpPr>
        <p:grpSpPr>
          <a:xfrm>
            <a:off x="0" y="3657600"/>
            <a:ext cx="381000" cy="2057400"/>
            <a:chOff x="0" y="3124200"/>
            <a:chExt cx="381000" cy="2057400"/>
          </a:xfrm>
        </p:grpSpPr>
        <p:sp>
          <p:nvSpPr>
            <p:cNvPr id="8" name="TextBox 7"/>
            <p:cNvSpPr txBox="1"/>
            <p:nvPr/>
          </p:nvSpPr>
          <p:spPr>
            <a:xfrm>
              <a:off x="0" y="3124200"/>
              <a:ext cx="346249" cy="2057400"/>
            </a:xfrm>
            <a:prstGeom prst="rect">
              <a:avLst/>
            </a:prstGeom>
            <a:noFill/>
          </p:spPr>
          <p:txBody>
            <a:bodyPr vert="vert270" wrap="square" rtlCol="0">
              <a:spAutoFit/>
            </a:bodyPr>
            <a:lstStyle/>
            <a:p>
              <a:pPr algn="ctr"/>
              <a:r>
                <a:rPr lang="en-US" sz="1050" dirty="0" smtClean="0"/>
                <a:t>2014 - 2017</a:t>
              </a:r>
              <a:endParaRPr lang="en-US" sz="1050" dirty="0"/>
            </a:p>
          </p:txBody>
        </p:sp>
        <p:sp>
          <p:nvSpPr>
            <p:cNvPr id="9" name="Left Brace 8"/>
            <p:cNvSpPr/>
            <p:nvPr/>
          </p:nvSpPr>
          <p:spPr>
            <a:xfrm>
              <a:off x="228600" y="3505200"/>
              <a:ext cx="152400" cy="1295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Left Brace 10"/>
          <p:cNvSpPr/>
          <p:nvPr/>
        </p:nvSpPr>
        <p:spPr>
          <a:xfrm>
            <a:off x="228601" y="5334000"/>
            <a:ext cx="163368" cy="1143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3349" y="4610100"/>
            <a:ext cx="346249" cy="2590800"/>
          </a:xfrm>
          <a:prstGeom prst="rect">
            <a:avLst/>
          </a:prstGeom>
          <a:noFill/>
        </p:spPr>
        <p:txBody>
          <a:bodyPr vert="vert270" wrap="square" rtlCol="0">
            <a:spAutoFit/>
          </a:bodyPr>
          <a:lstStyle/>
          <a:p>
            <a:pPr algn="ctr"/>
            <a:r>
              <a:rPr lang="en-US" sz="1050" dirty="0" smtClean="0"/>
              <a:t>7/14 - 2017</a:t>
            </a:r>
            <a:endParaRPr lang="en-US" sz="1050" dirty="0"/>
          </a:p>
        </p:txBody>
      </p:sp>
    </p:spTree>
    <p:extLst>
      <p:ext uri="{BB962C8B-B14F-4D97-AF65-F5344CB8AC3E}">
        <p14:creationId xmlns:p14="http://schemas.microsoft.com/office/powerpoint/2010/main" val="3459662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4FC86E-1066-47A0-A989-1976ADE3059A}" type="slidenum">
              <a:rPr lang="en-US" smtClean="0"/>
              <a:pPr/>
              <a:t>29</a:t>
            </a:fld>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708" r="14896" b="3374"/>
          <a:stretch/>
        </p:blipFill>
        <p:spPr>
          <a:xfrm>
            <a:off x="152400" y="112273"/>
            <a:ext cx="7285803" cy="6669527"/>
          </a:xfrm>
          <a:prstGeom prst="rect">
            <a:avLst/>
          </a:prstGeom>
        </p:spPr>
      </p:pic>
      <p:sp>
        <p:nvSpPr>
          <p:cNvPr id="3" name="Title 6"/>
          <p:cNvSpPr txBox="1">
            <a:spLocks/>
          </p:cNvSpPr>
          <p:nvPr/>
        </p:nvSpPr>
        <p:spPr>
          <a:xfrm>
            <a:off x="6629400" y="5486400"/>
            <a:ext cx="2514600" cy="1371600"/>
          </a:xfrm>
          <a:prstGeom prst="rect">
            <a:avLst/>
          </a:prstGeom>
          <a:solidFill>
            <a:schemeClr val="bg1">
              <a:lumMod val="85000"/>
              <a:alpha val="63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Reconfigured Network as Recommended</a:t>
            </a:r>
            <a:endParaRPr lang="en-US" sz="2400" b="1" dirty="0"/>
          </a:p>
        </p:txBody>
      </p:sp>
    </p:spTree>
    <p:extLst>
      <p:ext uri="{BB962C8B-B14F-4D97-AF65-F5344CB8AC3E}">
        <p14:creationId xmlns:p14="http://schemas.microsoft.com/office/powerpoint/2010/main" val="807746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Assessment Objectives</a:t>
            </a:r>
            <a:endParaRPr lang="en-US" dirty="0"/>
          </a:p>
        </p:txBody>
      </p:sp>
      <p:sp>
        <p:nvSpPr>
          <p:cNvPr id="3" name="Content Placeholder 2"/>
          <p:cNvSpPr>
            <a:spLocks noGrp="1"/>
          </p:cNvSpPr>
          <p:nvPr>
            <p:ph idx="1"/>
          </p:nvPr>
        </p:nvSpPr>
        <p:spPr/>
        <p:txBody>
          <a:bodyPr>
            <a:normAutofit/>
          </a:bodyPr>
          <a:lstStyle/>
          <a:p>
            <a:r>
              <a:rPr lang="en-US" dirty="0" smtClean="0"/>
              <a:t>Network adequacy wrt network objectives</a:t>
            </a:r>
          </a:p>
          <a:p>
            <a:r>
              <a:rPr lang="en-US" dirty="0" smtClean="0"/>
              <a:t>Determine optimal network configuration</a:t>
            </a:r>
          </a:p>
          <a:p>
            <a:r>
              <a:rPr lang="en-US" dirty="0" smtClean="0"/>
              <a:t>Provide recommendations for how best to:</a:t>
            </a:r>
          </a:p>
          <a:p>
            <a:pPr lvl="1"/>
            <a:r>
              <a:rPr lang="en-US" dirty="0"/>
              <a:t>utilize </a:t>
            </a:r>
            <a:r>
              <a:rPr lang="en-US" dirty="0" smtClean="0"/>
              <a:t>available 3SAQS monitoring budget</a:t>
            </a:r>
          </a:p>
          <a:p>
            <a:pPr lvl="1"/>
            <a:r>
              <a:rPr lang="en-US" dirty="0"/>
              <a:t>optimize collaborative operational efforts among 3-State cooperating agencies; and</a:t>
            </a:r>
          </a:p>
          <a:p>
            <a:pPr lvl="1"/>
            <a:r>
              <a:rPr lang="en-US" dirty="0"/>
              <a:t>implement 3-State agencies’ individual commitments to monitoring operations</a:t>
            </a:r>
          </a:p>
          <a:p>
            <a:endParaRPr lang="en-US" dirty="0" smtClean="0"/>
          </a:p>
          <a:p>
            <a:pPr lvl="1"/>
            <a:endParaRPr lang="en-US" dirty="0"/>
          </a:p>
        </p:txBody>
      </p:sp>
      <p:sp>
        <p:nvSpPr>
          <p:cNvPr id="4" name="Slide Number Placeholder 3"/>
          <p:cNvSpPr>
            <a:spLocks noGrp="1"/>
          </p:cNvSpPr>
          <p:nvPr>
            <p:ph type="sldNum" sz="quarter" idx="12"/>
          </p:nvPr>
        </p:nvSpPr>
        <p:spPr/>
        <p:txBody>
          <a:bodyPr/>
          <a:lstStyle/>
          <a:p>
            <a:fld id="{EF4FC86E-1066-47A0-A989-1976ADE3059A}" type="slidenum">
              <a:rPr lang="en-US" smtClean="0"/>
              <a:pPr/>
              <a:t>3</a:t>
            </a:fld>
            <a:endParaRPr lang="en-US" dirty="0"/>
          </a:p>
        </p:txBody>
      </p:sp>
    </p:spTree>
    <p:extLst>
      <p:ext uri="{BB962C8B-B14F-4D97-AF65-F5344CB8AC3E}">
        <p14:creationId xmlns:p14="http://schemas.microsoft.com/office/powerpoint/2010/main" val="489271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Estimates</a:t>
            </a:r>
            <a:endParaRPr lang="en-US" dirty="0"/>
          </a:p>
        </p:txBody>
      </p:sp>
      <p:sp>
        <p:nvSpPr>
          <p:cNvPr id="3" name="Slide Number Placeholder 2"/>
          <p:cNvSpPr>
            <a:spLocks noGrp="1"/>
          </p:cNvSpPr>
          <p:nvPr>
            <p:ph type="sldNum" sz="quarter" idx="12"/>
          </p:nvPr>
        </p:nvSpPr>
        <p:spPr/>
        <p:txBody>
          <a:bodyPr/>
          <a:lstStyle/>
          <a:p>
            <a:fld id="{EF4FC86E-1066-47A0-A989-1976ADE3059A}" type="slidenum">
              <a:rPr lang="en-US" smtClean="0"/>
              <a:pPr/>
              <a:t>30</a:t>
            </a:fld>
            <a:endParaRPr lang="en-US" dirty="0"/>
          </a:p>
        </p:txBody>
      </p:sp>
    </p:spTree>
    <p:extLst>
      <p:ext uri="{BB962C8B-B14F-4D97-AF65-F5344CB8AC3E}">
        <p14:creationId xmlns:p14="http://schemas.microsoft.com/office/powerpoint/2010/main" val="2799103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Monitoring Cost Elements</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44383753"/>
              </p:ext>
            </p:extLst>
          </p:nvPr>
        </p:nvGraphicFramePr>
        <p:xfrm>
          <a:off x="457200" y="1219200"/>
          <a:ext cx="7772400" cy="5241968"/>
        </p:xfrm>
        <a:graphic>
          <a:graphicData uri="http://schemas.openxmlformats.org/drawingml/2006/table">
            <a:tbl>
              <a:tblPr firstRow="1" bandRow="1">
                <a:tableStyleId>{5C22544A-7EE6-4342-B048-85BDC9FD1C3A}</a:tableStyleId>
              </a:tblPr>
              <a:tblGrid>
                <a:gridCol w="1433744"/>
                <a:gridCol w="4738456"/>
                <a:gridCol w="1600200"/>
              </a:tblGrid>
              <a:tr h="322950">
                <a:tc>
                  <a:txBody>
                    <a:bodyPr/>
                    <a:lstStyle/>
                    <a:p>
                      <a:endParaRPr lang="en-US" dirty="0"/>
                    </a:p>
                  </a:txBody>
                  <a:tcPr/>
                </a:tc>
                <a:tc>
                  <a:txBody>
                    <a:bodyPr/>
                    <a:lstStyle/>
                    <a:p>
                      <a:r>
                        <a:rPr lang="en-US" dirty="0" smtClean="0"/>
                        <a:t>Item</a:t>
                      </a:r>
                      <a:endParaRPr lang="en-US" dirty="0"/>
                    </a:p>
                  </a:txBody>
                  <a:tcPr/>
                </a:tc>
                <a:tc>
                  <a:txBody>
                    <a:bodyPr/>
                    <a:lstStyle/>
                    <a:p>
                      <a:r>
                        <a:rPr lang="en-US" dirty="0" smtClean="0"/>
                        <a:t>$</a:t>
                      </a:r>
                      <a:endParaRPr lang="en-US" dirty="0"/>
                    </a:p>
                  </a:txBody>
                  <a:tcPr/>
                </a:tc>
              </a:tr>
              <a:tr h="322950">
                <a:tc rowSpan="3">
                  <a:txBody>
                    <a:bodyPr/>
                    <a:lstStyle/>
                    <a:p>
                      <a:r>
                        <a:rPr lang="en-US" dirty="0" smtClean="0"/>
                        <a:t>Establish Site</a:t>
                      </a:r>
                      <a:endParaRPr lang="en-US" dirty="0"/>
                    </a:p>
                  </a:txBody>
                  <a:tcPr/>
                </a:tc>
                <a:tc>
                  <a:txBody>
                    <a:bodyPr/>
                    <a:lstStyle/>
                    <a:p>
                      <a:r>
                        <a:rPr lang="en-US" dirty="0" smtClean="0"/>
                        <a:t>Decommissioning of existing site</a:t>
                      </a:r>
                      <a:endParaRPr lang="en-US" dirty="0"/>
                    </a:p>
                  </a:txBody>
                  <a:tcPr/>
                </a:tc>
                <a:tc>
                  <a:txBody>
                    <a:bodyPr/>
                    <a:lstStyle/>
                    <a:p>
                      <a:r>
                        <a:rPr lang="en-US" dirty="0" smtClean="0"/>
                        <a:t>$ per site</a:t>
                      </a:r>
                      <a:endParaRPr lang="en-US" dirty="0"/>
                    </a:p>
                  </a:txBody>
                  <a:tcPr/>
                </a:tc>
              </a:tr>
              <a:tr h="322950">
                <a:tc vMerge="1">
                  <a:txBody>
                    <a:bodyPr/>
                    <a:lstStyle/>
                    <a:p>
                      <a:endParaRPr lang="en-US" dirty="0"/>
                    </a:p>
                  </a:txBody>
                  <a:tcPr/>
                </a:tc>
                <a:tc>
                  <a:txBody>
                    <a:bodyPr/>
                    <a:lstStyle/>
                    <a:p>
                      <a:r>
                        <a:rPr lang="en-US" dirty="0" smtClean="0"/>
                        <a:t>Equipment acquisition</a:t>
                      </a:r>
                      <a:endParaRPr lang="en-US" dirty="0"/>
                    </a:p>
                  </a:txBody>
                  <a:tcPr/>
                </a:tc>
                <a:tc>
                  <a:txBody>
                    <a:bodyPr/>
                    <a:lstStyle/>
                    <a:p>
                      <a:r>
                        <a:rPr lang="en-US" dirty="0" smtClean="0"/>
                        <a:t>$ per site</a:t>
                      </a:r>
                      <a:endParaRPr lang="en-US" dirty="0"/>
                    </a:p>
                  </a:txBody>
                  <a:tcPr/>
                </a:tc>
              </a:tr>
              <a:tr h="565163">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New site installation (including site scouting trip, equipment delivery,</a:t>
                      </a:r>
                      <a:r>
                        <a:rPr lang="en-US" baseline="0" dirty="0" smtClean="0"/>
                        <a:t> setup and testing)</a:t>
                      </a:r>
                      <a:endParaRPr lang="en-US" dirty="0" smtClean="0"/>
                    </a:p>
                  </a:txBody>
                  <a:tcPr/>
                </a:tc>
                <a:tc>
                  <a:txBody>
                    <a:bodyPr/>
                    <a:lstStyle/>
                    <a:p>
                      <a:r>
                        <a:rPr lang="en-US" dirty="0" smtClean="0"/>
                        <a:t>$ per site</a:t>
                      </a:r>
                      <a:endParaRPr lang="en-US" dirty="0"/>
                    </a:p>
                  </a:txBody>
                  <a:tcPr/>
                </a:tc>
              </a:tr>
              <a:tr h="652490">
                <a:tc rowSpan="6">
                  <a:txBody>
                    <a:bodyPr/>
                    <a:lstStyle/>
                    <a:p>
                      <a:r>
                        <a:rPr lang="en-US" dirty="0" smtClean="0"/>
                        <a:t>Site Operations</a:t>
                      </a:r>
                      <a:endParaRPr lang="en-US" dirty="0"/>
                    </a:p>
                  </a:txBody>
                  <a:tcPr/>
                </a:tc>
                <a:tc>
                  <a:txBody>
                    <a:bodyPr/>
                    <a:lstStyle/>
                    <a:p>
                      <a:r>
                        <a:rPr lang="en-US" dirty="0" smtClean="0"/>
                        <a:t>Rent, Utilities, Data Link</a:t>
                      </a:r>
                      <a:endParaRPr lang="en-US" dirty="0"/>
                    </a:p>
                  </a:txBody>
                  <a:tcPr/>
                </a:tc>
                <a:tc>
                  <a:txBody>
                    <a:bodyPr/>
                    <a:lstStyle/>
                    <a:p>
                      <a:r>
                        <a:rPr lang="en-US" dirty="0" smtClean="0"/>
                        <a:t>$ per year</a:t>
                      </a:r>
                      <a:endParaRPr lang="en-US" dirty="0"/>
                    </a:p>
                  </a:txBody>
                  <a:tcPr/>
                </a:tc>
              </a:tr>
              <a:tr h="706866">
                <a:tc vMerge="1">
                  <a:txBody>
                    <a:bodyPr/>
                    <a:lstStyle/>
                    <a:p>
                      <a:endParaRPr lang="en-US" dirty="0"/>
                    </a:p>
                  </a:txBody>
                  <a:tcPr/>
                </a:tc>
                <a:tc>
                  <a:txBody>
                    <a:bodyPr/>
                    <a:lstStyle/>
                    <a:p>
                      <a:r>
                        <a:rPr lang="en-US" dirty="0" smtClean="0"/>
                        <a:t>Monthly Site Visits</a:t>
                      </a:r>
                      <a:endParaRPr lang="en-US" dirty="0"/>
                    </a:p>
                  </a:txBody>
                  <a:tcPr/>
                </a:tc>
                <a:tc>
                  <a:txBody>
                    <a:bodyPr/>
                    <a:lstStyle/>
                    <a:p>
                      <a:r>
                        <a:rPr lang="en-US" dirty="0" smtClean="0"/>
                        <a:t>$ per year</a:t>
                      </a:r>
                      <a:endParaRPr lang="en-US" dirty="0"/>
                    </a:p>
                  </a:txBody>
                  <a:tcPr/>
                </a:tc>
              </a:tr>
              <a:tr h="706866">
                <a:tc vMerge="1">
                  <a:txBody>
                    <a:bodyPr/>
                    <a:lstStyle/>
                    <a:p>
                      <a:endParaRPr lang="en-US" dirty="0"/>
                    </a:p>
                  </a:txBody>
                  <a:tcPr/>
                </a:tc>
                <a:tc>
                  <a:txBody>
                    <a:bodyPr/>
                    <a:lstStyle/>
                    <a:p>
                      <a:r>
                        <a:rPr lang="en-US" dirty="0" smtClean="0"/>
                        <a:t>Data</a:t>
                      </a:r>
                      <a:r>
                        <a:rPr lang="en-US" baseline="0" dirty="0" smtClean="0"/>
                        <a:t> Retrieval, Processing, QA</a:t>
                      </a:r>
                      <a:endParaRPr lang="en-US" dirty="0"/>
                    </a:p>
                  </a:txBody>
                  <a:tcPr/>
                </a:tc>
                <a:tc>
                  <a:txBody>
                    <a:bodyPr/>
                    <a:lstStyle/>
                    <a:p>
                      <a:r>
                        <a:rPr lang="en-US" dirty="0" smtClean="0"/>
                        <a:t>$ per year</a:t>
                      </a:r>
                      <a:endParaRPr lang="en-US" dirty="0"/>
                    </a:p>
                  </a:txBody>
                  <a:tcPr/>
                </a:tc>
              </a:tr>
              <a:tr h="706866">
                <a:tc vMerge="1">
                  <a:txBody>
                    <a:bodyPr/>
                    <a:lstStyle/>
                    <a:p>
                      <a:endParaRPr lang="en-US" dirty="0"/>
                    </a:p>
                  </a:txBody>
                  <a:tcPr/>
                </a:tc>
                <a:tc>
                  <a:txBody>
                    <a:bodyPr/>
                    <a:lstStyle/>
                    <a:p>
                      <a:r>
                        <a:rPr lang="en-US" dirty="0" smtClean="0"/>
                        <a:t>Data Upload</a:t>
                      </a:r>
                      <a:r>
                        <a:rPr lang="en-US" baseline="0" dirty="0" smtClean="0"/>
                        <a:t> to AQS</a:t>
                      </a:r>
                      <a:endParaRPr lang="en-US" dirty="0"/>
                    </a:p>
                  </a:txBody>
                  <a:tcPr/>
                </a:tc>
                <a:tc>
                  <a:txBody>
                    <a:bodyPr/>
                    <a:lstStyle/>
                    <a:p>
                      <a:r>
                        <a:rPr lang="en-US" dirty="0" smtClean="0"/>
                        <a:t>$ per year</a:t>
                      </a:r>
                      <a:endParaRPr lang="en-US" dirty="0"/>
                    </a:p>
                  </a:txBody>
                  <a:tcPr/>
                </a:tc>
              </a:tr>
              <a:tr h="322950">
                <a:tc vMerge="1">
                  <a:txBody>
                    <a:bodyPr/>
                    <a:lstStyle/>
                    <a:p>
                      <a:endParaRPr lang="en-US" dirty="0"/>
                    </a:p>
                  </a:txBody>
                  <a:tcPr/>
                </a:tc>
                <a:tc>
                  <a:txBody>
                    <a:bodyPr/>
                    <a:lstStyle/>
                    <a:p>
                      <a:r>
                        <a:rPr lang="en-US" dirty="0" smtClean="0"/>
                        <a:t>Equipment maintenance and repair</a:t>
                      </a:r>
                      <a:endParaRPr lang="en-US" dirty="0"/>
                    </a:p>
                  </a:txBody>
                  <a:tcPr/>
                </a:tc>
                <a:tc>
                  <a:txBody>
                    <a:bodyPr/>
                    <a:lstStyle/>
                    <a:p>
                      <a:r>
                        <a:rPr lang="en-US" dirty="0" smtClean="0"/>
                        <a:t>$ per year</a:t>
                      </a:r>
                      <a:endParaRPr lang="en-US" dirty="0"/>
                    </a:p>
                  </a:txBody>
                  <a:tcPr/>
                </a:tc>
              </a:tr>
              <a:tr h="322950">
                <a:tc vMerge="1">
                  <a:txBody>
                    <a:bodyPr/>
                    <a:lstStyle/>
                    <a:p>
                      <a:endParaRPr lang="en-US" dirty="0"/>
                    </a:p>
                  </a:txBody>
                  <a:tcPr/>
                </a:tc>
                <a:tc>
                  <a:txBody>
                    <a:bodyPr/>
                    <a:lstStyle/>
                    <a:p>
                      <a:r>
                        <a:rPr lang="en-US" dirty="0" smtClean="0"/>
                        <a:t>Site audits</a:t>
                      </a:r>
                      <a:endParaRPr lang="en-US" dirty="0"/>
                    </a:p>
                  </a:txBody>
                  <a:tcPr/>
                </a:tc>
                <a:tc>
                  <a:txBody>
                    <a:bodyPr/>
                    <a:lstStyle/>
                    <a:p>
                      <a:r>
                        <a:rPr lang="en-US" dirty="0" smtClean="0"/>
                        <a:t>$ per year</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EF4FC86E-1066-47A0-A989-1976ADE3059A}" type="slidenum">
              <a:rPr lang="en-US" smtClean="0"/>
              <a:pPr/>
              <a:t>31</a:t>
            </a:fld>
            <a:endParaRPr lang="en-US" dirty="0"/>
          </a:p>
        </p:txBody>
      </p:sp>
    </p:spTree>
    <p:extLst>
      <p:ext uri="{BB962C8B-B14F-4D97-AF65-F5344CB8AC3E}">
        <p14:creationId xmlns:p14="http://schemas.microsoft.com/office/powerpoint/2010/main" val="14694270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smtClean="0"/>
              <a:t>New USFS Sites</a:t>
            </a:r>
            <a:endParaRPr lang="en-US" sz="3600" dirty="0"/>
          </a:p>
        </p:txBody>
      </p:sp>
      <p:sp>
        <p:nvSpPr>
          <p:cNvPr id="4" name="Slide Number Placeholder 3"/>
          <p:cNvSpPr>
            <a:spLocks noGrp="1"/>
          </p:cNvSpPr>
          <p:nvPr>
            <p:ph type="sldNum" sz="quarter" idx="12"/>
          </p:nvPr>
        </p:nvSpPr>
        <p:spPr/>
        <p:txBody>
          <a:bodyPr/>
          <a:lstStyle/>
          <a:p>
            <a:fld id="{EF4FC86E-1066-47A0-A989-1976ADE3059A}" type="slidenum">
              <a:rPr lang="en-US" smtClean="0"/>
              <a:pPr/>
              <a:t>32</a:t>
            </a:fld>
            <a:endParaRPr lang="en-US" dirty="0"/>
          </a:p>
        </p:txBody>
      </p:sp>
      <p:graphicFrame>
        <p:nvGraphicFramePr>
          <p:cNvPr id="5" name="Table 4"/>
          <p:cNvGraphicFramePr>
            <a:graphicFrameLocks noGrp="1"/>
          </p:cNvGraphicFramePr>
          <p:nvPr/>
        </p:nvGraphicFramePr>
        <p:xfrm>
          <a:off x="457200" y="1143002"/>
          <a:ext cx="8229601" cy="5105401"/>
        </p:xfrm>
        <a:graphic>
          <a:graphicData uri="http://schemas.openxmlformats.org/drawingml/2006/table">
            <a:tbl>
              <a:tblPr/>
              <a:tblGrid>
                <a:gridCol w="2058034"/>
                <a:gridCol w="679253"/>
                <a:gridCol w="283866"/>
                <a:gridCol w="537319"/>
                <a:gridCol w="722339"/>
                <a:gridCol w="618424"/>
                <a:gridCol w="263591"/>
                <a:gridCol w="418197"/>
                <a:gridCol w="658976"/>
                <a:gridCol w="658976"/>
                <a:gridCol w="263591"/>
                <a:gridCol w="418197"/>
                <a:gridCol w="648838"/>
              </a:tblGrid>
              <a:tr h="216331">
                <a:tc>
                  <a:txBody>
                    <a:bodyPr/>
                    <a:lstStyle/>
                    <a:p>
                      <a:pPr algn="r" fontAlgn="ctr"/>
                      <a:r>
                        <a:rPr lang="en-US" sz="900" b="1" i="0" u="none" strike="noStrike" dirty="0">
                          <a:solidFill>
                            <a:srgbClr val="000000"/>
                          </a:solidFill>
                          <a:effectLst/>
                          <a:latin typeface="Calibri"/>
                        </a:rPr>
                        <a:t>Site:</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rgbClr val="EEECE1"/>
                    </a:solidFill>
                  </a:tcPr>
                </a:tc>
                <a:tc gridSpan="4">
                  <a:txBody>
                    <a:bodyPr/>
                    <a:lstStyle/>
                    <a:p>
                      <a:pPr algn="ctr" fontAlgn="b"/>
                      <a:r>
                        <a:rPr lang="en-US" sz="900" b="1" i="0" u="none" strike="noStrike" dirty="0">
                          <a:solidFill>
                            <a:srgbClr val="000000"/>
                          </a:solidFill>
                          <a:effectLst/>
                          <a:latin typeface="Calibri"/>
                        </a:rPr>
                        <a:t>Douglas Pass (USFS POM)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b="1" i="0" u="none" strike="noStrike" dirty="0">
                          <a:solidFill>
                            <a:srgbClr val="000000"/>
                          </a:solidFill>
                          <a:effectLst/>
                          <a:latin typeface="Calibri"/>
                        </a:rPr>
                        <a:t>Kremmling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b="1" i="0" u="none" strike="noStrike" dirty="0">
                          <a:solidFill>
                            <a:srgbClr val="000000"/>
                          </a:solidFill>
                          <a:effectLst/>
                          <a:latin typeface="Calibri"/>
                        </a:rPr>
                        <a:t>Medicine Bow</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865321">
                <a:tc>
                  <a:txBody>
                    <a:bodyPr/>
                    <a:lstStyle/>
                    <a:p>
                      <a:pPr algn="r" fontAlgn="ctr"/>
                      <a:r>
                        <a:rPr lang="en-US" sz="900" b="1" i="0" u="none" strike="noStrike" dirty="0">
                          <a:solidFill>
                            <a:srgbClr val="000000"/>
                          </a:solidFill>
                          <a:effectLst/>
                          <a:latin typeface="Calibri"/>
                        </a:rPr>
                        <a:t> </a:t>
                      </a:r>
                    </a:p>
                  </a:txBody>
                  <a:tcPr marL="0" marR="0" marT="0" marB="0" anchor="ctr">
                    <a:lnL>
                      <a:noFill/>
                    </a:lnL>
                    <a:lnR w="12700" cap="flat" cmpd="sng" algn="ctr">
                      <a:solidFill>
                        <a:srgbClr val="000000"/>
                      </a:solidFill>
                      <a:prstDash val="solid"/>
                      <a:round/>
                      <a:headEnd type="none" w="med" len="med"/>
                      <a:tailEnd type="none" w="med" len="med"/>
                    </a:lnR>
                    <a:lnT>
                      <a:noFill/>
                    </a:lnT>
                    <a:lnB>
                      <a:noFill/>
                    </a:lnB>
                    <a:solidFill>
                      <a:srgbClr val="EEECE1"/>
                    </a:solidFill>
                  </a:tcPr>
                </a:tc>
                <a:tc>
                  <a:txBody>
                    <a:bodyPr/>
                    <a:lstStyle/>
                    <a:p>
                      <a:pPr algn="r" fontAlgn="b"/>
                      <a:r>
                        <a:rPr lang="en-US" sz="900" b="1" i="0" u="none" strike="noStrike" dirty="0">
                          <a:solidFill>
                            <a:srgbClr val="000000"/>
                          </a:solidFill>
                          <a:effectLst/>
                          <a:latin typeface="Calibri"/>
                        </a:rPr>
                        <a:t>Responsible Agency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900" b="1" i="0" u="none" strike="noStrike" dirty="0">
                          <a:solidFill>
                            <a:srgbClr val="000000"/>
                          </a:solidFill>
                          <a:effectLst/>
                          <a:latin typeface="Calibri"/>
                        </a:rPr>
                        <a:t>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900" b="1" i="0" u="none" strike="noStrike" dirty="0">
                          <a:solidFill>
                            <a:srgbClr val="000000"/>
                          </a:solidFill>
                          <a:effectLst/>
                          <a:latin typeface="Calibri"/>
                        </a:rPr>
                        <a:t>Unit Cost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900" b="1" i="0" u="none" strike="noStrike" dirty="0">
                          <a:solidFill>
                            <a:srgbClr val="000000"/>
                          </a:solidFill>
                          <a:effectLst/>
                          <a:latin typeface="Calibri"/>
                        </a:rPr>
                        <a:t>Expected 3SAQS Contribution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900" b="1" i="0" u="none" strike="noStrike" dirty="0">
                          <a:solidFill>
                            <a:srgbClr val="000000"/>
                          </a:solidFill>
                          <a:effectLst/>
                          <a:latin typeface="Calibri"/>
                        </a:rPr>
                        <a:t>Responsible Agency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900" b="1" i="0" u="none" strike="noStrike" dirty="0">
                          <a:solidFill>
                            <a:srgbClr val="000000"/>
                          </a:solidFill>
                          <a:effectLst/>
                          <a:latin typeface="Calibri"/>
                        </a:rPr>
                        <a:t>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900" b="1" i="0" u="none" strike="noStrike" dirty="0">
                          <a:solidFill>
                            <a:srgbClr val="000000"/>
                          </a:solidFill>
                          <a:effectLst/>
                          <a:latin typeface="Calibri"/>
                        </a:rPr>
                        <a:t>Unit Cost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900" b="1" i="0" u="none" strike="noStrike" dirty="0">
                          <a:solidFill>
                            <a:srgbClr val="000000"/>
                          </a:solidFill>
                          <a:effectLst/>
                          <a:latin typeface="Calibri"/>
                        </a:rPr>
                        <a:t>Expected 3SAQS Contribution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900" b="1" i="0" u="none" strike="noStrike" dirty="0">
                          <a:solidFill>
                            <a:srgbClr val="000000"/>
                          </a:solidFill>
                          <a:effectLst/>
                          <a:latin typeface="Calibri"/>
                        </a:rPr>
                        <a:t>Responsible Agency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900" b="1" i="0" u="none" strike="noStrike" dirty="0">
                          <a:solidFill>
                            <a:srgbClr val="000000"/>
                          </a:solidFill>
                          <a:effectLst/>
                          <a:latin typeface="Calibri"/>
                        </a:rPr>
                        <a:t>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900" b="1" i="0" u="none" strike="noStrike" dirty="0">
                          <a:solidFill>
                            <a:srgbClr val="000000"/>
                          </a:solidFill>
                          <a:effectLst/>
                          <a:latin typeface="Calibri"/>
                        </a:rPr>
                        <a:t>Unit Cost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900" b="1" i="0" u="none" strike="noStrike" dirty="0">
                          <a:solidFill>
                            <a:srgbClr val="000000"/>
                          </a:solidFill>
                          <a:effectLst/>
                          <a:latin typeface="Calibri"/>
                        </a:rPr>
                        <a:t>Expected 3SAQS Contribution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r>
              <a:tr h="216331">
                <a:tc>
                  <a:txBody>
                    <a:bodyPr/>
                    <a:lstStyle/>
                    <a:p>
                      <a:pPr algn="l" fontAlgn="b"/>
                      <a:r>
                        <a:rPr lang="en-US" sz="900" b="1" i="0" u="none" strike="noStrike" dirty="0">
                          <a:solidFill>
                            <a:srgbClr val="000000"/>
                          </a:solidFill>
                          <a:effectLst/>
                          <a:latin typeface="Calibri"/>
                        </a:rPr>
                        <a:t>Overall Site Lead</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1" i="0" u="none" strike="noStrike" dirty="0">
                          <a:solidFill>
                            <a:srgbClr val="000000"/>
                          </a:solidFill>
                          <a:effectLst/>
                          <a:latin typeface="Calibri"/>
                        </a:rPr>
                        <a:t>USFS</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9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900" b="1" i="0" u="none" strike="noStrike" dirty="0">
                          <a:solidFill>
                            <a:srgbClr val="000000"/>
                          </a:solidFill>
                          <a:effectLst/>
                          <a:latin typeface="Calibri"/>
                        </a:rPr>
                        <a:t>USFS</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9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900" b="1" i="0" u="none" strike="noStrike" dirty="0">
                          <a:solidFill>
                            <a:srgbClr val="000000"/>
                          </a:solidFill>
                          <a:effectLst/>
                          <a:latin typeface="Calibri"/>
                        </a:rPr>
                        <a:t>USFS</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9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16331">
                <a:tc>
                  <a:txBody>
                    <a:bodyPr/>
                    <a:lstStyle/>
                    <a:p>
                      <a:pPr algn="l" fontAlgn="b"/>
                      <a:r>
                        <a:rPr lang="en-US" sz="900" b="0" i="0" u="none" strike="noStrike" dirty="0" smtClean="0">
                          <a:solidFill>
                            <a:srgbClr val="000000"/>
                          </a:solidFill>
                          <a:effectLst/>
                          <a:latin typeface="Calibri"/>
                        </a:rPr>
                        <a:t>Decommission </a:t>
                      </a:r>
                      <a:r>
                        <a:rPr lang="en-US" sz="900" b="0" i="0" u="none" strike="noStrike" dirty="0">
                          <a:solidFill>
                            <a:srgbClr val="000000"/>
                          </a:solidFill>
                          <a:effectLst/>
                          <a:latin typeface="Calibri"/>
                        </a:rPr>
                        <a:t>Old Site</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900" b="0" i="0" u="none" strike="noStrike" dirty="0">
                          <a:solidFill>
                            <a:srgbClr val="000000"/>
                          </a:solidFill>
                          <a:effectLst/>
                          <a:latin typeface="Calibri"/>
                        </a:rPr>
                        <a:t>       1 </a:t>
                      </a: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900" b="0" i="0" u="none" strike="noStrike" dirty="0">
                          <a:solidFill>
                            <a:srgbClr val="000000"/>
                          </a:solidFill>
                          <a:effectLst/>
                          <a:latin typeface="Calibri"/>
                        </a:rPr>
                        <a:t>      1 </a:t>
                      </a: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900" b="0" i="0" u="none" strike="noStrike" dirty="0">
                          <a:solidFill>
                            <a:srgbClr val="000000"/>
                          </a:solidFill>
                          <a:effectLst/>
                          <a:latin typeface="Calibri"/>
                        </a:rPr>
                        <a:t>      1 </a:t>
                      </a: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78577">
                <a:tc>
                  <a:txBody>
                    <a:bodyPr/>
                    <a:lstStyle/>
                    <a:p>
                      <a:pPr algn="l" fontAlgn="b"/>
                      <a:r>
                        <a:rPr lang="en-US" sz="900" b="0" i="0" u="none" strike="noStrike" dirty="0">
                          <a:solidFill>
                            <a:srgbClr val="000000"/>
                          </a:solidFill>
                          <a:effectLst/>
                          <a:latin typeface="Calibri"/>
                        </a:rPr>
                        <a:t>New equipment buy/rent</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N/A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N/A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N/A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454293">
                <a:tc>
                  <a:txBody>
                    <a:bodyPr/>
                    <a:lstStyle/>
                    <a:p>
                      <a:pPr algn="l" fontAlgn="b"/>
                      <a:r>
                        <a:rPr lang="en-US" sz="900" b="0" i="0" u="none" strike="noStrike" dirty="0">
                          <a:solidFill>
                            <a:srgbClr val="000000"/>
                          </a:solidFill>
                          <a:effectLst/>
                          <a:latin typeface="Calibri"/>
                        </a:rPr>
                        <a:t>New Site Setup</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USFS</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900" b="0" i="0" u="none" strike="noStrike" dirty="0">
                          <a:solidFill>
                            <a:srgbClr val="000000"/>
                          </a:solidFill>
                          <a:effectLst/>
                          <a:latin typeface="Calibri"/>
                        </a:rPr>
                        <a:t>       1 </a:t>
                      </a: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USFS</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900" b="0" i="0" u="none" strike="noStrike" dirty="0">
                          <a:solidFill>
                            <a:srgbClr val="000000"/>
                          </a:solidFill>
                          <a:effectLst/>
                          <a:latin typeface="Calibri"/>
                        </a:rPr>
                        <a:t>      1 </a:t>
                      </a: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500</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900" b="0" i="0" u="none" strike="noStrike" dirty="0">
                          <a:solidFill>
                            <a:srgbClr val="000000"/>
                          </a:solidFill>
                          <a:effectLst/>
                          <a:latin typeface="Calibri"/>
                        </a:rPr>
                        <a:t>      1 </a:t>
                      </a: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216331">
                <a:tc>
                  <a:txBody>
                    <a:bodyPr/>
                    <a:lstStyle/>
                    <a:p>
                      <a:pPr algn="l" fontAlgn="b"/>
                      <a:r>
                        <a:rPr lang="en-US" sz="900" b="0" i="0" u="none" strike="noStrike" dirty="0">
                          <a:solidFill>
                            <a:srgbClr val="000000"/>
                          </a:solidFill>
                          <a:effectLst/>
                          <a:latin typeface="Calibri"/>
                        </a:rPr>
                        <a:t>Rent, utilities and data link</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508376">
                <a:tc>
                  <a:txBody>
                    <a:bodyPr/>
                    <a:lstStyle/>
                    <a:p>
                      <a:pPr algn="l" fontAlgn="b"/>
                      <a:r>
                        <a:rPr lang="en-US" sz="900" b="1" i="0" u="none" strike="noStrike" dirty="0">
                          <a:solidFill>
                            <a:srgbClr val="000000"/>
                          </a:solidFill>
                          <a:effectLst/>
                          <a:latin typeface="Calibri"/>
                        </a:rPr>
                        <a:t>Data Owner</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1"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1"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900" b="1"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9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508376">
                <a:tc>
                  <a:txBody>
                    <a:bodyPr/>
                    <a:lstStyle/>
                    <a:p>
                      <a:pPr algn="l" fontAlgn="b"/>
                      <a:r>
                        <a:rPr lang="en-US" sz="900" b="0" i="0" u="none" strike="noStrike" dirty="0">
                          <a:solidFill>
                            <a:srgbClr val="000000"/>
                          </a:solidFill>
                          <a:effectLst/>
                          <a:latin typeface="Calibri"/>
                        </a:rPr>
                        <a:t>Monthly Site Visits/calibrations</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216331">
                <a:tc>
                  <a:txBody>
                    <a:bodyPr/>
                    <a:lstStyle/>
                    <a:p>
                      <a:pPr algn="l" fontAlgn="b"/>
                      <a:r>
                        <a:rPr lang="en-US" sz="900" b="0" i="0" u="none" strike="noStrike" dirty="0">
                          <a:solidFill>
                            <a:srgbClr val="000000"/>
                          </a:solidFill>
                          <a:effectLst/>
                          <a:latin typeface="Calibri"/>
                        </a:rPr>
                        <a:t>Data retrieval, processing and QA</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216331">
                <a:tc>
                  <a:txBody>
                    <a:bodyPr/>
                    <a:lstStyle/>
                    <a:p>
                      <a:pPr algn="l" fontAlgn="b"/>
                      <a:r>
                        <a:rPr lang="en-US" sz="900" b="0" i="0" u="none" strike="noStrike" dirty="0">
                          <a:solidFill>
                            <a:srgbClr val="000000"/>
                          </a:solidFill>
                          <a:effectLst/>
                          <a:latin typeface="Calibri"/>
                        </a:rPr>
                        <a:t>Data upload to AQS</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216331">
                <a:tc>
                  <a:txBody>
                    <a:bodyPr/>
                    <a:lstStyle/>
                    <a:p>
                      <a:pPr algn="l" fontAlgn="b"/>
                      <a:r>
                        <a:rPr lang="en-US" sz="900" b="0" i="0" u="none" strike="noStrike" dirty="0">
                          <a:solidFill>
                            <a:srgbClr val="000000"/>
                          </a:solidFill>
                          <a:effectLst/>
                          <a:latin typeface="Calibri"/>
                        </a:rPr>
                        <a:t>Equipment maintenance and repair</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216331">
                <a:tc>
                  <a:txBody>
                    <a:bodyPr/>
                    <a:lstStyle/>
                    <a:p>
                      <a:pPr algn="l" fontAlgn="b"/>
                      <a:r>
                        <a:rPr lang="en-US" sz="900" b="0" i="0" u="none" strike="noStrike" dirty="0">
                          <a:solidFill>
                            <a:srgbClr val="000000"/>
                          </a:solidFill>
                          <a:effectLst/>
                          <a:latin typeface="Calibri"/>
                        </a:rPr>
                        <a:t>Site audits</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900" b="0"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227148">
                <a:tc>
                  <a:txBody>
                    <a:bodyPr/>
                    <a:lstStyle/>
                    <a:p>
                      <a:pPr algn="r" fontAlgn="b"/>
                      <a:r>
                        <a:rPr lang="en-US" sz="900" b="0" i="0" u="none" strike="noStrike" dirty="0">
                          <a:solidFill>
                            <a:srgbClr val="000000"/>
                          </a:solidFill>
                          <a:effectLst/>
                          <a:latin typeface="Calibri"/>
                        </a:rPr>
                        <a:t>TOTAL COST:</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dirty="0">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dirty="0">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dirty="0">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dirty="0">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dirty="0">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r>
              <a:tr h="216331">
                <a:tc>
                  <a:txBody>
                    <a:bodyPr/>
                    <a:lstStyle/>
                    <a:p>
                      <a:pPr algn="r" fontAlgn="b"/>
                      <a:r>
                        <a:rPr lang="en-US" sz="900" b="0" i="0" u="none" strike="noStrike" dirty="0">
                          <a:solidFill>
                            <a:srgbClr val="000000"/>
                          </a:solidFill>
                          <a:effectLst/>
                          <a:latin typeface="Calibri"/>
                        </a:rPr>
                        <a:t>Up-Front Cost:</a:t>
                      </a: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dirty="0">
                          <a:solidFill>
                            <a:srgbClr val="000000"/>
                          </a:solidFill>
                          <a:effectLst/>
                          <a:latin typeface="Calibri"/>
                        </a:rPr>
                        <a:t> $               500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216331">
                <a:tc>
                  <a:txBody>
                    <a:bodyPr/>
                    <a:lstStyle/>
                    <a:p>
                      <a:pPr algn="r" fontAlgn="b"/>
                      <a:r>
                        <a:rPr lang="en-US" sz="900" b="0" i="0" u="none" strike="noStrike" dirty="0">
                          <a:solidFill>
                            <a:srgbClr val="000000"/>
                          </a:solidFill>
                          <a:effectLst/>
                          <a:latin typeface="Calibri"/>
                        </a:rPr>
                        <a:t>Annual Cost:</a:t>
                      </a: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10492162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600" dirty="0" smtClean="0"/>
              <a:t>Colorado</a:t>
            </a:r>
            <a:endParaRPr lang="en-US" sz="3600" dirty="0"/>
          </a:p>
        </p:txBody>
      </p:sp>
      <p:sp>
        <p:nvSpPr>
          <p:cNvPr id="3" name="Slide Number Placeholder 2"/>
          <p:cNvSpPr>
            <a:spLocks noGrp="1"/>
          </p:cNvSpPr>
          <p:nvPr>
            <p:ph type="sldNum" sz="quarter" idx="12"/>
          </p:nvPr>
        </p:nvSpPr>
        <p:spPr/>
        <p:txBody>
          <a:bodyPr/>
          <a:lstStyle/>
          <a:p>
            <a:fld id="{EF4FC86E-1066-47A0-A989-1976ADE3059A}" type="slidenum">
              <a:rPr lang="en-US" smtClean="0"/>
              <a:pPr/>
              <a:t>33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50727633"/>
              </p:ext>
            </p:extLst>
          </p:nvPr>
        </p:nvGraphicFramePr>
        <p:xfrm>
          <a:off x="228598" y="914400"/>
          <a:ext cx="8610601" cy="5486399"/>
        </p:xfrm>
        <a:graphic>
          <a:graphicData uri="http://schemas.openxmlformats.org/drawingml/2006/table">
            <a:tbl>
              <a:tblPr/>
              <a:tblGrid>
                <a:gridCol w="797279"/>
                <a:gridCol w="1674283"/>
                <a:gridCol w="558095"/>
                <a:gridCol w="239183"/>
                <a:gridCol w="637822"/>
                <a:gridCol w="797278"/>
                <a:gridCol w="637822"/>
                <a:gridCol w="294863"/>
                <a:gridCol w="78377"/>
                <a:gridCol w="503765"/>
                <a:gridCol w="637822"/>
                <a:gridCol w="574253"/>
                <a:gridCol w="213012"/>
                <a:gridCol w="434217"/>
                <a:gridCol w="532530"/>
              </a:tblGrid>
              <a:tr h="154885">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ctr"/>
                      <a:r>
                        <a:rPr lang="en-US" sz="800" b="1" i="0" u="none" strike="noStrike" dirty="0">
                          <a:solidFill>
                            <a:srgbClr val="000000"/>
                          </a:solidFill>
                          <a:effectLst/>
                          <a:latin typeface="Calibri"/>
                        </a:rPr>
                        <a:t>Site:</a:t>
                      </a:r>
                    </a:p>
                  </a:txBody>
                  <a:tcPr marL="0" marR="0" marT="0" marB="0" anchor="ctr">
                    <a:lnL>
                      <a:noFill/>
                    </a:lnL>
                    <a:lnR>
                      <a:noFill/>
                    </a:lnR>
                    <a:lnT>
                      <a:noFill/>
                    </a:lnT>
                    <a:lnB>
                      <a:noFill/>
                    </a:lnB>
                    <a:solidFill>
                      <a:srgbClr val="EEECE1"/>
                    </a:solidFill>
                  </a:tcPr>
                </a:tc>
                <a:tc gridSpan="4">
                  <a:txBody>
                    <a:bodyPr/>
                    <a:lstStyle/>
                    <a:p>
                      <a:pPr algn="ctr" fontAlgn="b"/>
                      <a:r>
                        <a:rPr lang="en-US" sz="800" b="1" i="0" u="none" strike="noStrike" dirty="0">
                          <a:solidFill>
                            <a:srgbClr val="000000"/>
                          </a:solidFill>
                          <a:effectLst/>
                          <a:latin typeface="Calibri"/>
                        </a:rPr>
                        <a:t>Dinosaur E./Lay Peak</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r>
                        <a:rPr lang="en-US" sz="800" b="1" i="0" u="none" strike="noStrike" dirty="0">
                          <a:solidFill>
                            <a:srgbClr val="000000"/>
                          </a:solidFill>
                          <a:effectLst/>
                          <a:latin typeface="Calibri"/>
                        </a:rPr>
                        <a:t>Paradox (FRM)</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800" b="1" i="0" u="none" strike="noStrike" dirty="0">
                          <a:solidFill>
                            <a:srgbClr val="000000"/>
                          </a:solidFill>
                          <a:effectLst/>
                          <a:latin typeface="Calibri"/>
                        </a:rPr>
                        <a:t>Walden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619536">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ctr"/>
                      <a:r>
                        <a:rPr lang="en-US" sz="800" b="1" i="0" u="none" strike="noStrike" dirty="0">
                          <a:solidFill>
                            <a:srgbClr val="000000"/>
                          </a:solidFill>
                          <a:effectLst/>
                          <a:latin typeface="Calibri"/>
                        </a:rPr>
                        <a:t> </a:t>
                      </a:r>
                    </a:p>
                  </a:txBody>
                  <a:tcPr marL="0" marR="0" marT="0" marB="0" anchor="ctr">
                    <a:lnL>
                      <a:noFill/>
                    </a:lnL>
                    <a:lnR>
                      <a:noFill/>
                    </a:lnR>
                    <a:lnT>
                      <a:noFill/>
                    </a:lnT>
                    <a:lnB>
                      <a:noFill/>
                    </a:lnB>
                    <a:solidFill>
                      <a:srgbClr val="EEECE1"/>
                    </a:solidFill>
                  </a:tcPr>
                </a:tc>
                <a:tc>
                  <a:txBody>
                    <a:bodyPr/>
                    <a:lstStyle/>
                    <a:p>
                      <a:pPr algn="r" fontAlgn="b"/>
                      <a:r>
                        <a:rPr lang="en-US" sz="800" b="1" i="0" u="none" strike="noStrike" dirty="0">
                          <a:solidFill>
                            <a:srgbClr val="000000"/>
                          </a:solidFill>
                          <a:effectLst/>
                          <a:latin typeface="Calibri"/>
                        </a:rPr>
                        <a:t>Responsible Agency</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Unit Cost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800" b="1" i="0" u="none" strike="noStrike" dirty="0">
                          <a:solidFill>
                            <a:srgbClr val="000000"/>
                          </a:solidFill>
                          <a:effectLst/>
                          <a:latin typeface="Calibri"/>
                        </a:rPr>
                        <a:t>Expected 3SAQS Contribution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Responsible Agency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gridSpan="2">
                  <a:txBody>
                    <a:bodyPr/>
                    <a:lstStyle/>
                    <a:p>
                      <a:pPr algn="r" fontAlgn="b"/>
                      <a:r>
                        <a:rPr lang="en-US" sz="800" b="1" i="0" u="none" strike="noStrike" dirty="0">
                          <a:solidFill>
                            <a:srgbClr val="000000"/>
                          </a:solidFill>
                          <a:effectLst/>
                          <a:latin typeface="Calibri"/>
                        </a:rPr>
                        <a:t>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pPr algn="r" fontAlgn="b"/>
                      <a:endParaRPr lang="en-US" sz="8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Unit Cost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800" b="1" i="0" u="none" strike="noStrike" dirty="0">
                          <a:solidFill>
                            <a:srgbClr val="000000"/>
                          </a:solidFill>
                          <a:effectLst/>
                          <a:latin typeface="Calibri"/>
                        </a:rPr>
                        <a:t>Expected 3SAQS Contribution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Responsible Agency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Unit Cost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800" b="1" i="0" u="none" strike="noStrike" dirty="0">
                          <a:solidFill>
                            <a:srgbClr val="000000"/>
                          </a:solidFill>
                          <a:effectLst/>
                          <a:latin typeface="Calibri"/>
                        </a:rPr>
                        <a:t>Expected 3SAQS Contribution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r>
              <a:tr h="154885">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Overall Site Lead</a:t>
                      </a: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CDPHE</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8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8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3">
                  <a:txBody>
                    <a:bodyPr/>
                    <a:lstStyle/>
                    <a:p>
                      <a:pPr algn="l" fontAlgn="b"/>
                      <a:r>
                        <a:rPr lang="en-US" sz="800" b="1" i="0" u="none" strike="noStrike" dirty="0">
                          <a:solidFill>
                            <a:srgbClr val="000000"/>
                          </a:solidFill>
                          <a:effectLst/>
                          <a:latin typeface="Calibri"/>
                        </a:rPr>
                        <a:t>CDPHE or USFS</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a:txBody>
                    <a:bodyPr/>
                    <a:lstStyle/>
                    <a:p>
                      <a:pPr algn="ctr" fontAlgn="b"/>
                      <a:endParaRPr lang="en-US" sz="8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8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800" b="1" i="0" u="none" strike="noStrike" dirty="0">
                          <a:solidFill>
                            <a:srgbClr val="000000"/>
                          </a:solidFill>
                          <a:effectLst/>
                          <a:latin typeface="Calibri"/>
                        </a:rPr>
                        <a:t>USFS</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8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8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72596">
                <a:tc rowSpan="4">
                  <a:txBody>
                    <a:bodyPr/>
                    <a:lstStyle/>
                    <a:p>
                      <a:pPr algn="ctr" fontAlgn="ctr"/>
                      <a:r>
                        <a:rPr lang="en-US" sz="800" b="1" i="0" u="none" strike="noStrike" dirty="0">
                          <a:solidFill>
                            <a:srgbClr val="000000"/>
                          </a:solidFill>
                          <a:effectLst/>
                          <a:latin typeface="Calibri"/>
                        </a:rPr>
                        <a:t>Establish Site</a:t>
                      </a:r>
                    </a:p>
                  </a:txBody>
                  <a:tcPr marL="0" marR="0" marT="0" marB="0" vert="vert270" anchor="ctr">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Decommission </a:t>
                      </a:r>
                      <a:r>
                        <a:rPr lang="en-US" sz="800" b="0" i="0" u="none" strike="noStrike" dirty="0">
                          <a:solidFill>
                            <a:srgbClr val="000000"/>
                          </a:solidFill>
                          <a:effectLst/>
                          <a:latin typeface="Calibri"/>
                        </a:rPr>
                        <a:t>Old Site</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CDPHE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1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15,000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10,000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800" b="0" i="0" u="none" strike="noStrike" dirty="0">
                          <a:solidFill>
                            <a:srgbClr val="000000"/>
                          </a:solidFill>
                          <a:effectLst/>
                          <a:latin typeface="Calibri"/>
                        </a:rPr>
                        <a:t> N/A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N/A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404305">
                <a:tc vMerge="1">
                  <a:txBody>
                    <a:bodyPr/>
                    <a:lstStyle/>
                    <a:p>
                      <a:endParaRPr lang="en-US"/>
                    </a:p>
                  </a:txBody>
                  <a:tcPr/>
                </a:tc>
                <a:tc>
                  <a:txBody>
                    <a:bodyPr/>
                    <a:lstStyle/>
                    <a:p>
                      <a:pPr algn="l" fontAlgn="b"/>
                      <a:r>
                        <a:rPr lang="en-US" sz="800" b="0" i="0" u="none" strike="noStrike" dirty="0">
                          <a:solidFill>
                            <a:srgbClr val="000000"/>
                          </a:solidFill>
                          <a:effectLst/>
                          <a:latin typeface="Calibri"/>
                        </a:rPr>
                        <a:t>New equipment buy/rent</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N/A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800" b="0" i="0" u="none" strike="noStrike" dirty="0">
                          <a:solidFill>
                            <a:srgbClr val="000000"/>
                          </a:solidFill>
                          <a:effectLst/>
                          <a:latin typeface="Calibri"/>
                        </a:rPr>
                        <a:t> CDPHE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ctr" fontAlgn="b"/>
                      <a:r>
                        <a:rPr lang="en-US" sz="800" b="0" i="0" u="none" strike="noStrike" dirty="0">
                          <a:solidFill>
                            <a:srgbClr val="000000"/>
                          </a:solidFill>
                          <a:effectLst/>
                          <a:latin typeface="Calibri"/>
                        </a:rPr>
                        <a:t>         1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70,000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70,000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N/A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404305">
                <a:tc vMerge="1">
                  <a:txBody>
                    <a:bodyPr/>
                    <a:lstStyle/>
                    <a:p>
                      <a:endParaRPr lang="en-US"/>
                    </a:p>
                  </a:txBody>
                  <a:tcPr/>
                </a:tc>
                <a:tc>
                  <a:txBody>
                    <a:bodyPr/>
                    <a:lstStyle/>
                    <a:p>
                      <a:pPr algn="l" fontAlgn="b"/>
                      <a:r>
                        <a:rPr lang="en-US" sz="800" b="0" i="0" u="none" strike="noStrike" dirty="0">
                          <a:solidFill>
                            <a:srgbClr val="000000"/>
                          </a:solidFill>
                          <a:effectLst/>
                          <a:latin typeface="Calibri"/>
                        </a:rPr>
                        <a:t>New Site Setup</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CDPHE</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1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10,000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10,000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800" b="0" i="0" u="none" strike="noStrike" dirty="0">
                          <a:solidFill>
                            <a:srgbClr val="000000"/>
                          </a:solidFill>
                          <a:effectLst/>
                          <a:latin typeface="Calibri"/>
                        </a:rPr>
                        <a:t>CDPHE</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ctr" fontAlgn="b"/>
                      <a:r>
                        <a:rPr lang="en-US" sz="800" b="0" i="0" u="none" strike="noStrike" dirty="0">
                          <a:solidFill>
                            <a:srgbClr val="000000"/>
                          </a:solidFill>
                          <a:effectLst/>
                          <a:latin typeface="Calibri"/>
                        </a:rPr>
                        <a:t>         1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10,000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5,000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N/A</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272596">
                <a:tc vMerge="1">
                  <a:txBody>
                    <a:bodyPr/>
                    <a:lstStyle/>
                    <a:p>
                      <a:endParaRPr lang="en-US"/>
                    </a:p>
                  </a:txBody>
                  <a:tcPr/>
                </a:tc>
                <a:tc>
                  <a:txBody>
                    <a:bodyPr/>
                    <a:lstStyle/>
                    <a:p>
                      <a:pPr algn="l" fontAlgn="b"/>
                      <a:r>
                        <a:rPr lang="en-US" sz="800" b="0" i="0" u="none" strike="noStrike" dirty="0">
                          <a:solidFill>
                            <a:srgbClr val="000000"/>
                          </a:solidFill>
                          <a:effectLst/>
                          <a:latin typeface="Calibri"/>
                        </a:rPr>
                        <a:t>Rent, utilities and data link</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CDPHE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800" b="0" i="0" u="none" strike="noStrike" dirty="0">
                          <a:solidFill>
                            <a:srgbClr val="000000"/>
                          </a:solidFill>
                          <a:effectLst/>
                          <a:latin typeface="Calibri"/>
                        </a:rPr>
                        <a:t> CDPHE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CDPHE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63978">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Data Owner</a:t>
                      </a: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 CDPHE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3">
                  <a:txBody>
                    <a:bodyPr/>
                    <a:lstStyle/>
                    <a:p>
                      <a:pPr algn="l" fontAlgn="b"/>
                      <a:r>
                        <a:rPr lang="en-US" sz="800" b="1" i="0" u="none" strike="noStrike" dirty="0">
                          <a:solidFill>
                            <a:srgbClr val="000000"/>
                          </a:solidFill>
                          <a:effectLst/>
                          <a:latin typeface="Calibri"/>
                        </a:rPr>
                        <a:t>CDPHE or USFS</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1" i="0" u="none" strike="noStrike" dirty="0">
                          <a:solidFill>
                            <a:srgbClr val="000000"/>
                          </a:solidFill>
                          <a:effectLst/>
                          <a:latin typeface="Calibri"/>
                        </a:rPr>
                        <a:t> USFS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404305">
                <a:tc rowSpan="5">
                  <a:txBody>
                    <a:bodyPr/>
                    <a:lstStyle/>
                    <a:p>
                      <a:pPr algn="ctr" fontAlgn="ctr"/>
                      <a:r>
                        <a:rPr lang="en-US" sz="800" b="1" i="0" u="none" strike="noStrike" dirty="0">
                          <a:solidFill>
                            <a:srgbClr val="000000"/>
                          </a:solidFill>
                          <a:effectLst/>
                          <a:latin typeface="Calibri"/>
                        </a:rPr>
                        <a:t>Operate Site</a:t>
                      </a:r>
                    </a:p>
                  </a:txBody>
                  <a:tcPr marL="0" marR="0" marT="0" marB="0" vert="vert270" anchor="ctr">
                    <a:lnL>
                      <a:noFill/>
                    </a:lnL>
                    <a:lnR>
                      <a:noFill/>
                    </a:lnR>
                    <a:lnT>
                      <a:noFill/>
                    </a:lnT>
                    <a:lnB>
                      <a:noFill/>
                    </a:lnB>
                  </a:tcPr>
                </a:tc>
                <a:tc>
                  <a:txBody>
                    <a:bodyPr/>
                    <a:lstStyle/>
                    <a:p>
                      <a:pPr algn="l" fontAlgn="b"/>
                      <a:r>
                        <a:rPr lang="en-US" sz="800" b="0" i="0" u="none" strike="noStrike" dirty="0">
                          <a:solidFill>
                            <a:srgbClr val="000000"/>
                          </a:solidFill>
                          <a:effectLst/>
                          <a:latin typeface="Calibri"/>
                        </a:rPr>
                        <a:t>Monthly Site Visits/calibrations</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ARS Cont.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11,000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11,000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800" b="0" i="0" u="none" strike="noStrike" dirty="0">
                          <a:solidFill>
                            <a:srgbClr val="000000"/>
                          </a:solidFill>
                          <a:effectLst/>
                          <a:latin typeface="Calibri"/>
                        </a:rPr>
                        <a:t> ARS Cont.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11,000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11,000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ARS Cont.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40,000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40,000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404305">
                <a:tc vMerge="1">
                  <a:txBody>
                    <a:bodyPr/>
                    <a:lstStyle/>
                    <a:p>
                      <a:endParaRPr lang="en-US"/>
                    </a:p>
                  </a:txBody>
                  <a:tcPr/>
                </a:tc>
                <a:tc>
                  <a:txBody>
                    <a:bodyPr/>
                    <a:lstStyle/>
                    <a:p>
                      <a:pPr algn="l" fontAlgn="b"/>
                      <a:r>
                        <a:rPr lang="en-US" sz="800" b="0" i="0" u="none" strike="noStrike" dirty="0">
                          <a:solidFill>
                            <a:srgbClr val="000000"/>
                          </a:solidFill>
                          <a:effectLst/>
                          <a:latin typeface="Calibri"/>
                        </a:rPr>
                        <a:t>Data retrieval, processing and QA</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CDPHE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800" b="0" i="0" u="none" strike="noStrike" dirty="0">
                          <a:solidFill>
                            <a:srgbClr val="000000"/>
                          </a:solidFill>
                          <a:effectLst/>
                          <a:latin typeface="Calibri"/>
                        </a:rPr>
                        <a:t> CDPHE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ARS Cont.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404305">
                <a:tc vMerge="1">
                  <a:txBody>
                    <a:bodyPr/>
                    <a:lstStyle/>
                    <a:p>
                      <a:endParaRPr lang="en-US"/>
                    </a:p>
                  </a:txBody>
                  <a:tcPr/>
                </a:tc>
                <a:tc>
                  <a:txBody>
                    <a:bodyPr/>
                    <a:lstStyle/>
                    <a:p>
                      <a:pPr algn="l" fontAlgn="b"/>
                      <a:r>
                        <a:rPr lang="en-US" sz="800" b="0" i="0" u="none" strike="noStrike" dirty="0">
                          <a:solidFill>
                            <a:srgbClr val="000000"/>
                          </a:solidFill>
                          <a:effectLst/>
                          <a:latin typeface="Calibri"/>
                        </a:rPr>
                        <a:t>Data upload to AQS</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CDPHE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800" b="0" i="0" u="none" strike="noStrike" dirty="0">
                          <a:solidFill>
                            <a:srgbClr val="000000"/>
                          </a:solidFill>
                          <a:effectLst/>
                          <a:latin typeface="Calibri"/>
                        </a:rPr>
                        <a:t> CDPHE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ARS Cont.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404305">
                <a:tc vMerge="1">
                  <a:txBody>
                    <a:bodyPr/>
                    <a:lstStyle/>
                    <a:p>
                      <a:endParaRPr lang="en-US"/>
                    </a:p>
                  </a:txBody>
                  <a:tcPr/>
                </a:tc>
                <a:tc>
                  <a:txBody>
                    <a:bodyPr/>
                    <a:lstStyle/>
                    <a:p>
                      <a:pPr algn="l" fontAlgn="b"/>
                      <a:r>
                        <a:rPr lang="en-US" sz="800" b="0" i="0" u="none" strike="noStrike" dirty="0">
                          <a:solidFill>
                            <a:srgbClr val="000000"/>
                          </a:solidFill>
                          <a:effectLst/>
                          <a:latin typeface="Calibri"/>
                        </a:rPr>
                        <a:t>Equipment maintenance and repair</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ARS Cont.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11,000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11,000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800" b="0" i="0" u="none" strike="noStrike" dirty="0">
                          <a:solidFill>
                            <a:srgbClr val="000000"/>
                          </a:solidFill>
                          <a:effectLst/>
                          <a:latin typeface="Calibri"/>
                        </a:rPr>
                        <a:t> ARS Cont.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11,000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11,000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ARS Cont.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404305">
                <a:tc vMerge="1">
                  <a:txBody>
                    <a:bodyPr/>
                    <a:lstStyle/>
                    <a:p>
                      <a:endParaRPr lang="en-US"/>
                    </a:p>
                  </a:txBody>
                  <a:tcPr/>
                </a:tc>
                <a:tc>
                  <a:txBody>
                    <a:bodyPr/>
                    <a:lstStyle/>
                    <a:p>
                      <a:pPr algn="l" fontAlgn="b"/>
                      <a:r>
                        <a:rPr lang="en-US" sz="800" b="0" i="0" u="none" strike="noStrike" dirty="0">
                          <a:solidFill>
                            <a:srgbClr val="000000"/>
                          </a:solidFill>
                          <a:effectLst/>
                          <a:latin typeface="Calibri"/>
                        </a:rPr>
                        <a:t>Site audits</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CDPHE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US" sz="800" b="0" i="0" u="none" strike="noStrike" dirty="0">
                          <a:solidFill>
                            <a:srgbClr val="000000"/>
                          </a:solidFill>
                          <a:effectLst/>
                          <a:latin typeface="Calibri"/>
                        </a:rPr>
                        <a:t> CDPHE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ARS Cont.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3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272596">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a:rPr>
                        <a:t>TOTAL COST:</a:t>
                      </a:r>
                    </a:p>
                  </a:txBody>
                  <a:tcPr marL="0" marR="0" marT="0" marB="0" anchor="b">
                    <a:lnL>
                      <a:noFill/>
                    </a:lnL>
                    <a:lnR>
                      <a:noFill/>
                    </a:lnR>
                    <a:lnT>
                      <a:noFill/>
                    </a:lnT>
                    <a:lnB>
                      <a:noFill/>
                    </a:lnB>
                    <a:solidFill>
                      <a:srgbClr val="C5D9F1"/>
                    </a:solidFill>
                  </a:tcPr>
                </a:tc>
                <a:tc>
                  <a:txBody>
                    <a:bodyPr/>
                    <a:lstStyle/>
                    <a:p>
                      <a:pPr algn="ctr" fontAlgn="b"/>
                      <a:r>
                        <a:rPr lang="en-US" sz="800" b="0" i="0" u="none" strike="noStrike" dirty="0">
                          <a:solidFill>
                            <a:srgbClr val="000000"/>
                          </a:solidFill>
                          <a:effectLst/>
                          <a:latin typeface="Calibri"/>
                        </a:rPr>
                        <a:t> $                 -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800" b="0" i="0" u="none" strike="noStrike" dirty="0">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dirty="0">
                          <a:solidFill>
                            <a:srgbClr val="000000"/>
                          </a:solidFill>
                          <a:effectLst/>
                          <a:latin typeface="Calibri"/>
                        </a:rPr>
                        <a:t> $        91,000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dirty="0">
                          <a:solidFill>
                            <a:srgbClr val="000000"/>
                          </a:solidFill>
                          <a:effectLst/>
                          <a:latin typeface="Calibri"/>
                        </a:rPr>
                        <a:t> $          86,000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c gridSpan="2">
                  <a:txBody>
                    <a:bodyPr/>
                    <a:lstStyle/>
                    <a:p>
                      <a:pPr algn="ctr" fontAlgn="b"/>
                      <a:r>
                        <a:rPr lang="en-US" sz="800" b="0" i="0" u="none" strike="noStrike" dirty="0">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a:txBody>
                    <a:bodyPr/>
                    <a:lstStyle/>
                    <a:p>
                      <a:pPr algn="ctr" fontAlgn="b"/>
                      <a:r>
                        <a:rPr lang="en-US" sz="800" b="0" i="0" u="none" strike="noStrike" dirty="0">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dirty="0">
                          <a:solidFill>
                            <a:srgbClr val="000000"/>
                          </a:solidFill>
                          <a:effectLst/>
                          <a:latin typeface="Calibri"/>
                        </a:rPr>
                        <a:t> $  146,000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dirty="0">
                          <a:solidFill>
                            <a:srgbClr val="000000"/>
                          </a:solidFill>
                          <a:effectLst/>
                          <a:latin typeface="Calibri"/>
                        </a:rPr>
                        <a:t> $        141,000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800" b="0" i="0" u="none" strike="noStrike" dirty="0">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800" b="0" i="0" u="none" strike="noStrike" dirty="0">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dirty="0">
                          <a:solidFill>
                            <a:srgbClr val="000000"/>
                          </a:solidFill>
                          <a:effectLst/>
                          <a:latin typeface="Calibri"/>
                        </a:rPr>
                        <a:t> $  120,000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dirty="0">
                          <a:solidFill>
                            <a:srgbClr val="000000"/>
                          </a:solidFill>
                          <a:effectLst/>
                          <a:latin typeface="Calibri"/>
                        </a:rPr>
                        <a:t> $       120,000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r>
              <a:tr h="272596">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a:rPr>
                        <a:t>Up-Front Cost:</a:t>
                      </a: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800" b="0" i="0" u="none" strike="noStrike" dirty="0">
                          <a:solidFill>
                            <a:srgbClr val="000000"/>
                          </a:solidFill>
                          <a:effectLst/>
                          <a:latin typeface="Calibri"/>
                        </a:rPr>
                        <a:t> $        25,000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800" b="0" i="0" u="none" strike="noStrike" dirty="0">
                          <a:solidFill>
                            <a:srgbClr val="000000"/>
                          </a:solidFill>
                          <a:effectLst/>
                          <a:latin typeface="Calibri"/>
                        </a:rPr>
                        <a:t> $          20,000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800" b="0" i="0" u="none" strike="noStrike" dirty="0">
                          <a:solidFill>
                            <a:srgbClr val="000000"/>
                          </a:solidFill>
                          <a:effectLst/>
                          <a:latin typeface="Calibri"/>
                        </a:rPr>
                        <a:t> $    80,000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800" b="0" i="0" u="none" strike="noStrike" dirty="0">
                          <a:solidFill>
                            <a:srgbClr val="000000"/>
                          </a:solidFill>
                          <a:effectLst/>
                          <a:latin typeface="Calibri"/>
                        </a:rPr>
                        <a:t> $          75,000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272596">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a:rPr>
                        <a:t>Annual Cost:</a:t>
                      </a: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a:rPr>
                        <a:t>3</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22,000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22,000 </a:t>
                      </a:r>
                    </a:p>
                  </a:txBody>
                  <a:tcPr marL="0" marR="0" marT="0" marB="0" anchor="b">
                    <a:lnL>
                      <a:noFill/>
                    </a:lnL>
                    <a:lnR>
                      <a:noFill/>
                    </a:lnR>
                    <a:lnT>
                      <a:noFill/>
                    </a:lnT>
                    <a:lnB>
                      <a:noFill/>
                    </a:lnB>
                  </a:tcPr>
                </a:tc>
                <a:tc gridSpan="2">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hMerge="1">
                  <a:txBody>
                    <a:bodyPr/>
                    <a:lstStyle/>
                    <a:p>
                      <a:endParaRPr lang="en-US"/>
                    </a:p>
                  </a:txBody>
                  <a:tcPr/>
                </a:tc>
                <a:tc>
                  <a:txBody>
                    <a:bodyPr/>
                    <a:lstStyle/>
                    <a:p>
                      <a:pPr algn="r" fontAlgn="b"/>
                      <a:r>
                        <a:rPr lang="en-US" sz="800" b="0" i="0" u="none" strike="noStrike" dirty="0">
                          <a:solidFill>
                            <a:srgbClr val="000000"/>
                          </a:solidFill>
                          <a:effectLst/>
                          <a:latin typeface="Calibri"/>
                        </a:rPr>
                        <a:t>3</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22,000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22,000 </a:t>
                      </a: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a:rPr>
                        <a:t>3</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40,000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40,000 </a:t>
                      </a: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2221773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t>Utah</a:t>
            </a:r>
            <a:endParaRPr lang="en-US" sz="3600" dirty="0"/>
          </a:p>
        </p:txBody>
      </p:sp>
      <p:sp>
        <p:nvSpPr>
          <p:cNvPr id="3" name="Slide Number Placeholder 2"/>
          <p:cNvSpPr>
            <a:spLocks noGrp="1"/>
          </p:cNvSpPr>
          <p:nvPr>
            <p:ph type="sldNum" sz="quarter" idx="12"/>
          </p:nvPr>
        </p:nvSpPr>
        <p:spPr/>
        <p:txBody>
          <a:bodyPr/>
          <a:lstStyle/>
          <a:p>
            <a:fld id="{EF4FC86E-1066-47A0-A989-1976ADE3059A}" type="slidenum">
              <a:rPr lang="en-US" smtClean="0"/>
              <a:pPr/>
              <a:t>34</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089605418"/>
              </p:ext>
            </p:extLst>
          </p:nvPr>
        </p:nvGraphicFramePr>
        <p:xfrm>
          <a:off x="457201" y="1066800"/>
          <a:ext cx="8229598" cy="5334002"/>
        </p:xfrm>
        <a:graphic>
          <a:graphicData uri="http://schemas.openxmlformats.org/drawingml/2006/table">
            <a:tbl>
              <a:tblPr/>
              <a:tblGrid>
                <a:gridCol w="304799"/>
                <a:gridCol w="1676400"/>
                <a:gridCol w="533400"/>
                <a:gridCol w="228600"/>
                <a:gridCol w="533400"/>
                <a:gridCol w="762000"/>
                <a:gridCol w="533400"/>
                <a:gridCol w="228600"/>
                <a:gridCol w="457200"/>
                <a:gridCol w="762000"/>
                <a:gridCol w="533400"/>
                <a:gridCol w="228600"/>
                <a:gridCol w="533400"/>
                <a:gridCol w="914399"/>
              </a:tblGrid>
              <a:tr h="175460">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ctr"/>
                      <a:r>
                        <a:rPr lang="en-US" sz="800" b="1" i="0" u="none" strike="noStrike" dirty="0">
                          <a:solidFill>
                            <a:srgbClr val="000000"/>
                          </a:solidFill>
                          <a:effectLst/>
                          <a:latin typeface="Calibri"/>
                        </a:rPr>
                        <a:t>Site:</a:t>
                      </a:r>
                    </a:p>
                  </a:txBody>
                  <a:tcPr marL="0" marR="0" marT="0" marB="0" anchor="ctr">
                    <a:lnL>
                      <a:noFill/>
                    </a:lnL>
                    <a:lnR>
                      <a:noFill/>
                    </a:lnR>
                    <a:lnT>
                      <a:noFill/>
                    </a:lnT>
                    <a:lnB>
                      <a:noFill/>
                    </a:lnB>
                    <a:solidFill>
                      <a:srgbClr val="EEECE1"/>
                    </a:solidFill>
                  </a:tcPr>
                </a:tc>
                <a:tc gridSpan="4">
                  <a:txBody>
                    <a:bodyPr/>
                    <a:lstStyle/>
                    <a:p>
                      <a:pPr algn="ctr" fontAlgn="b"/>
                      <a:r>
                        <a:rPr lang="en-US" sz="800" b="1" i="0" u="none" strike="noStrike" dirty="0">
                          <a:solidFill>
                            <a:srgbClr val="000000"/>
                          </a:solidFill>
                          <a:effectLst/>
                          <a:latin typeface="Calibri"/>
                        </a:rPr>
                        <a:t>Fruitland</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800" b="1" i="0" u="none" strike="noStrike" dirty="0">
                          <a:solidFill>
                            <a:srgbClr val="000000"/>
                          </a:solidFill>
                          <a:effectLst/>
                          <a:latin typeface="Calibri"/>
                        </a:rPr>
                        <a:t>Price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800" b="1" i="0" u="none" strike="noStrike" dirty="0">
                          <a:solidFill>
                            <a:srgbClr val="000000"/>
                          </a:solidFill>
                          <a:effectLst/>
                          <a:latin typeface="Calibri"/>
                        </a:rPr>
                        <a:t>Escalante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701841">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ctr"/>
                      <a:r>
                        <a:rPr lang="en-US" sz="800" b="1" i="0" u="none" strike="noStrike" dirty="0">
                          <a:solidFill>
                            <a:srgbClr val="000000"/>
                          </a:solidFill>
                          <a:effectLst/>
                          <a:latin typeface="Calibri"/>
                        </a:rPr>
                        <a:t> </a:t>
                      </a:r>
                    </a:p>
                  </a:txBody>
                  <a:tcPr marL="0" marR="0" marT="0" marB="0" anchor="ctr">
                    <a:lnL>
                      <a:noFill/>
                    </a:lnL>
                    <a:lnR>
                      <a:noFill/>
                    </a:lnR>
                    <a:lnT>
                      <a:noFill/>
                    </a:lnT>
                    <a:lnB>
                      <a:noFill/>
                    </a:lnB>
                    <a:solidFill>
                      <a:srgbClr val="EEECE1"/>
                    </a:solidFill>
                  </a:tcPr>
                </a:tc>
                <a:tc>
                  <a:txBody>
                    <a:bodyPr/>
                    <a:lstStyle/>
                    <a:p>
                      <a:pPr algn="r" fontAlgn="b"/>
                      <a:r>
                        <a:rPr lang="en-US" sz="800" b="1" i="0" u="none" strike="noStrike" dirty="0">
                          <a:solidFill>
                            <a:srgbClr val="000000"/>
                          </a:solidFill>
                          <a:effectLst/>
                          <a:latin typeface="Calibri"/>
                        </a:rPr>
                        <a:t>Responsible Agency</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Unit Cost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800" b="1" i="0" u="none" strike="noStrike" dirty="0">
                          <a:solidFill>
                            <a:srgbClr val="000000"/>
                          </a:solidFill>
                          <a:effectLst/>
                          <a:latin typeface="Calibri"/>
                        </a:rPr>
                        <a:t>Expected 3SAQS Contribution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Responsible Agency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Unit Cost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800" b="1" i="0" u="none" strike="noStrike" dirty="0">
                          <a:solidFill>
                            <a:srgbClr val="000000"/>
                          </a:solidFill>
                          <a:effectLst/>
                          <a:latin typeface="Calibri"/>
                        </a:rPr>
                        <a:t>Expected 3SAQS Contribution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Responsible Agency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800" b="1" i="0" u="none" strike="noStrike" dirty="0">
                          <a:solidFill>
                            <a:srgbClr val="000000"/>
                          </a:solidFill>
                          <a:effectLst/>
                          <a:latin typeface="Calibri"/>
                        </a:rPr>
                        <a:t>Unit Cost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800" b="1" i="0" u="none" strike="noStrike" dirty="0">
                          <a:solidFill>
                            <a:srgbClr val="000000"/>
                          </a:solidFill>
                          <a:effectLst/>
                          <a:latin typeface="Calibri"/>
                        </a:rPr>
                        <a:t>Expected 3SAQS Contribution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r>
              <a:tr h="175460">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Overall Site Lead</a:t>
                      </a: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BLM</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8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8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800" b="1" i="0" u="none" strike="noStrike" dirty="0">
                          <a:solidFill>
                            <a:srgbClr val="000000"/>
                          </a:solidFill>
                          <a:effectLst/>
                          <a:latin typeface="Calibri"/>
                        </a:rPr>
                        <a:t>UDAQ</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8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8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800" b="1" i="0" u="none" strike="noStrike" dirty="0">
                          <a:solidFill>
                            <a:srgbClr val="000000"/>
                          </a:solidFill>
                          <a:effectLst/>
                          <a:latin typeface="Calibri"/>
                        </a:rPr>
                        <a:t>NPS</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8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8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08811">
                <a:tc rowSpan="4">
                  <a:txBody>
                    <a:bodyPr/>
                    <a:lstStyle/>
                    <a:p>
                      <a:pPr algn="ctr" fontAlgn="ctr"/>
                      <a:r>
                        <a:rPr lang="en-US" sz="800" b="1" i="0" u="none" strike="noStrike" dirty="0">
                          <a:solidFill>
                            <a:srgbClr val="000000"/>
                          </a:solidFill>
                          <a:effectLst/>
                          <a:latin typeface="Calibri"/>
                        </a:rPr>
                        <a:t>Establish Site</a:t>
                      </a:r>
                    </a:p>
                  </a:txBody>
                  <a:tcPr marL="0" marR="0" marT="0" marB="0" vert="vert270" anchor="ctr">
                    <a:lnL>
                      <a:noFill/>
                    </a:lnL>
                    <a:lnR>
                      <a:noFill/>
                    </a:lnR>
                    <a:lnT>
                      <a:noFill/>
                    </a:lnT>
                    <a:lnB>
                      <a:noFill/>
                    </a:lnB>
                  </a:tcPr>
                </a:tc>
                <a:tc>
                  <a:txBody>
                    <a:bodyPr/>
                    <a:lstStyle/>
                    <a:p>
                      <a:pPr algn="l" fontAlgn="b"/>
                      <a:r>
                        <a:rPr lang="en-US" sz="800" b="0" i="0" u="none" strike="noStrike" dirty="0" smtClean="0">
                          <a:solidFill>
                            <a:srgbClr val="000000"/>
                          </a:solidFill>
                          <a:effectLst/>
                          <a:latin typeface="Calibri"/>
                        </a:rPr>
                        <a:t>Decommission </a:t>
                      </a:r>
                      <a:r>
                        <a:rPr lang="en-US" sz="800" b="0" i="0" u="none" strike="noStrike" dirty="0">
                          <a:solidFill>
                            <a:srgbClr val="000000"/>
                          </a:solidFill>
                          <a:effectLst/>
                          <a:latin typeface="Calibri"/>
                        </a:rPr>
                        <a:t>Old Site</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N/A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N/A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N/A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8811">
                <a:tc vMerge="1">
                  <a:txBody>
                    <a:bodyPr/>
                    <a:lstStyle/>
                    <a:p>
                      <a:endParaRPr lang="en-US"/>
                    </a:p>
                  </a:txBody>
                  <a:tcPr/>
                </a:tc>
                <a:tc>
                  <a:txBody>
                    <a:bodyPr/>
                    <a:lstStyle/>
                    <a:p>
                      <a:pPr algn="l" fontAlgn="b"/>
                      <a:r>
                        <a:rPr lang="en-US" sz="800" b="0" i="0" u="none" strike="noStrike" dirty="0">
                          <a:solidFill>
                            <a:srgbClr val="000000"/>
                          </a:solidFill>
                          <a:effectLst/>
                          <a:latin typeface="Calibri"/>
                        </a:rPr>
                        <a:t>New equipment buy/rent</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N/A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N/A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N/A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68467">
                <a:tc vMerge="1">
                  <a:txBody>
                    <a:bodyPr/>
                    <a:lstStyle/>
                    <a:p>
                      <a:endParaRPr lang="en-US"/>
                    </a:p>
                  </a:txBody>
                  <a:tcPr/>
                </a:tc>
                <a:tc>
                  <a:txBody>
                    <a:bodyPr/>
                    <a:lstStyle/>
                    <a:p>
                      <a:pPr algn="l" fontAlgn="b"/>
                      <a:r>
                        <a:rPr lang="en-US" sz="800" b="0" i="0" u="none" strike="noStrike" dirty="0">
                          <a:solidFill>
                            <a:srgbClr val="000000"/>
                          </a:solidFill>
                          <a:effectLst/>
                          <a:latin typeface="Calibri"/>
                        </a:rPr>
                        <a:t>New Site Setup</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N/A</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N/A</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N/A</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8811">
                <a:tc vMerge="1">
                  <a:txBody>
                    <a:bodyPr/>
                    <a:lstStyle/>
                    <a:p>
                      <a:endParaRPr lang="en-US"/>
                    </a:p>
                  </a:txBody>
                  <a:tcPr/>
                </a:tc>
                <a:tc>
                  <a:txBody>
                    <a:bodyPr/>
                    <a:lstStyle/>
                    <a:p>
                      <a:pPr algn="l" fontAlgn="b"/>
                      <a:r>
                        <a:rPr lang="en-US" sz="800" b="0" i="0" u="none" strike="noStrike" dirty="0">
                          <a:solidFill>
                            <a:srgbClr val="000000"/>
                          </a:solidFill>
                          <a:effectLst/>
                          <a:latin typeface="Calibri"/>
                        </a:rPr>
                        <a:t>Rent, utilities and data link</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UDAQ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3,000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UDAQ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3,000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ARS Cont.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3,000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3,000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412332">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Data Owner</a:t>
                      </a: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 BLM </a:t>
                      </a: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1" i="0" u="none" strike="noStrike" dirty="0">
                          <a:solidFill>
                            <a:srgbClr val="000000"/>
                          </a:solidFill>
                          <a:effectLst/>
                          <a:latin typeface="Calibri"/>
                        </a:rPr>
                        <a:t> UDAQ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1" i="0" u="none" strike="noStrike" dirty="0">
                          <a:solidFill>
                            <a:srgbClr val="000000"/>
                          </a:solidFill>
                          <a:effectLst/>
                          <a:latin typeface="Calibri"/>
                        </a:rPr>
                        <a:t> NPS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8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412332">
                <a:tc rowSpan="5">
                  <a:txBody>
                    <a:bodyPr/>
                    <a:lstStyle/>
                    <a:p>
                      <a:pPr algn="ctr" fontAlgn="ctr"/>
                      <a:r>
                        <a:rPr lang="en-US" sz="800" b="1" i="0" u="none" strike="noStrike" dirty="0">
                          <a:solidFill>
                            <a:srgbClr val="000000"/>
                          </a:solidFill>
                          <a:effectLst/>
                          <a:latin typeface="Calibri"/>
                        </a:rPr>
                        <a:t>Operate Site</a:t>
                      </a:r>
                    </a:p>
                  </a:txBody>
                  <a:tcPr marL="0" marR="0" marT="0" marB="0" vert="vert270" anchor="ctr">
                    <a:lnL>
                      <a:noFill/>
                    </a:lnL>
                    <a:lnR>
                      <a:noFill/>
                    </a:lnR>
                    <a:lnT>
                      <a:noFill/>
                    </a:lnT>
                    <a:lnB>
                      <a:noFill/>
                    </a:lnB>
                  </a:tcPr>
                </a:tc>
                <a:tc>
                  <a:txBody>
                    <a:bodyPr/>
                    <a:lstStyle/>
                    <a:p>
                      <a:pPr algn="l" fontAlgn="b"/>
                      <a:r>
                        <a:rPr lang="en-US" sz="800" b="0" i="0" u="none" strike="noStrike" dirty="0">
                          <a:solidFill>
                            <a:srgbClr val="000000"/>
                          </a:solidFill>
                          <a:effectLst/>
                          <a:latin typeface="Calibri"/>
                        </a:rPr>
                        <a:t>Monthly Site Visits/calibrations</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BLM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UDAQ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11,849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11,849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BLM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8811">
                <a:tc vMerge="1">
                  <a:txBody>
                    <a:bodyPr/>
                    <a:lstStyle/>
                    <a:p>
                      <a:endParaRPr lang="en-US"/>
                    </a:p>
                  </a:txBody>
                  <a:tcPr/>
                </a:tc>
                <a:tc>
                  <a:txBody>
                    <a:bodyPr/>
                    <a:lstStyle/>
                    <a:p>
                      <a:pPr algn="l" fontAlgn="b"/>
                      <a:r>
                        <a:rPr lang="en-US" sz="800" b="0" i="0" u="none" strike="noStrike" dirty="0">
                          <a:solidFill>
                            <a:srgbClr val="000000"/>
                          </a:solidFill>
                          <a:effectLst/>
                          <a:latin typeface="Calibri"/>
                        </a:rPr>
                        <a:t>Data retrieval, processing and QA</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BLM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UDAQ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6,313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6,313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ARS Cont.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5,000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5,000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8811">
                <a:tc vMerge="1">
                  <a:txBody>
                    <a:bodyPr/>
                    <a:lstStyle/>
                    <a:p>
                      <a:endParaRPr lang="en-US"/>
                    </a:p>
                  </a:txBody>
                  <a:tcPr/>
                </a:tc>
                <a:tc>
                  <a:txBody>
                    <a:bodyPr/>
                    <a:lstStyle/>
                    <a:p>
                      <a:pPr algn="l" fontAlgn="b"/>
                      <a:r>
                        <a:rPr lang="en-US" sz="800" b="0" i="0" u="none" strike="noStrike" dirty="0">
                          <a:solidFill>
                            <a:srgbClr val="000000"/>
                          </a:solidFill>
                          <a:effectLst/>
                          <a:latin typeface="Calibri"/>
                        </a:rPr>
                        <a:t>Data upload to AQS</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BLM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UDAQ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ARS Cont.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8811">
                <a:tc vMerge="1">
                  <a:txBody>
                    <a:bodyPr/>
                    <a:lstStyle/>
                    <a:p>
                      <a:endParaRPr lang="en-US"/>
                    </a:p>
                  </a:txBody>
                  <a:tcPr/>
                </a:tc>
                <a:tc>
                  <a:txBody>
                    <a:bodyPr/>
                    <a:lstStyle/>
                    <a:p>
                      <a:pPr algn="l" fontAlgn="b"/>
                      <a:r>
                        <a:rPr lang="en-US" sz="800" b="0" i="0" u="none" strike="noStrike" dirty="0">
                          <a:solidFill>
                            <a:srgbClr val="000000"/>
                          </a:solidFill>
                          <a:effectLst/>
                          <a:latin typeface="Calibri"/>
                        </a:rPr>
                        <a:t>Equipment maintenance and repair</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BLM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UDAQ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6,046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6,046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ARS Cont.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4,000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4,000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8811">
                <a:tc vMerge="1">
                  <a:txBody>
                    <a:bodyPr/>
                    <a:lstStyle/>
                    <a:p>
                      <a:endParaRPr lang="en-US"/>
                    </a:p>
                  </a:txBody>
                  <a:tcPr/>
                </a:tc>
                <a:tc>
                  <a:txBody>
                    <a:bodyPr/>
                    <a:lstStyle/>
                    <a:p>
                      <a:pPr algn="l" fontAlgn="b"/>
                      <a:r>
                        <a:rPr lang="en-US" sz="800" b="0" i="0" u="none" strike="noStrike" dirty="0">
                          <a:solidFill>
                            <a:srgbClr val="000000"/>
                          </a:solidFill>
                          <a:effectLst/>
                          <a:latin typeface="Calibri"/>
                        </a:rPr>
                        <a:t>Site audits</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UDAQ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4,474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4,474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UDAQ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4,474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4,474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dirty="0">
                          <a:solidFill>
                            <a:srgbClr val="000000"/>
                          </a:solidFill>
                          <a:effectLst/>
                          <a:latin typeface="Calibri"/>
                        </a:rPr>
                        <a:t> UDAQ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800" b="0" i="0" u="none" strike="noStrike" dirty="0">
                          <a:solidFill>
                            <a:srgbClr val="000000"/>
                          </a:solidFill>
                          <a:effectLst/>
                          <a:latin typeface="Calibri"/>
                        </a:rPr>
                        <a:t>         4 </a:t>
                      </a:r>
                    </a:p>
                  </a:txBody>
                  <a:tcPr marL="0" marR="0" marT="0" marB="0" anchor="b">
                    <a:lnL>
                      <a:noFill/>
                    </a:lnL>
                    <a:lnR>
                      <a:noFill/>
                    </a:lnR>
                    <a:lnT>
                      <a:noFill/>
                    </a:lnT>
                    <a:lnB>
                      <a:noFill/>
                    </a:lnB>
                  </a:tcPr>
                </a:tc>
                <a:tc>
                  <a:txBody>
                    <a:bodyPr/>
                    <a:lstStyle/>
                    <a:p>
                      <a:pPr algn="ctr" fontAlgn="b"/>
                      <a:r>
                        <a:rPr lang="en-US" sz="800" b="0" i="0" u="none" strike="noStrike" dirty="0">
                          <a:solidFill>
                            <a:srgbClr val="000000"/>
                          </a:solidFill>
                          <a:effectLst/>
                          <a:latin typeface="Calibri"/>
                        </a:rPr>
                        <a:t> $      4,474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4,474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8811">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a:rPr>
                        <a:t>TOTAL COST:</a:t>
                      </a:r>
                    </a:p>
                  </a:txBody>
                  <a:tcPr marL="0" marR="0" marT="0" marB="0" anchor="b">
                    <a:lnL>
                      <a:noFill/>
                    </a:lnL>
                    <a:lnR>
                      <a:noFill/>
                    </a:lnR>
                    <a:lnT>
                      <a:noFill/>
                    </a:lnT>
                    <a:lnB>
                      <a:noFill/>
                    </a:lnB>
                    <a:solidFill>
                      <a:srgbClr val="C5D9F1"/>
                    </a:solidFill>
                  </a:tcPr>
                </a:tc>
                <a:tc>
                  <a:txBody>
                    <a:bodyPr/>
                    <a:lstStyle/>
                    <a:p>
                      <a:pPr algn="ctr" fontAlgn="b"/>
                      <a:r>
                        <a:rPr lang="en-US" sz="800" b="0" i="0" u="none" strike="noStrike" dirty="0">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800" b="0" i="0" u="none" strike="noStrike" dirty="0">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dirty="0">
                          <a:solidFill>
                            <a:srgbClr val="000000"/>
                          </a:solidFill>
                          <a:effectLst/>
                          <a:latin typeface="Calibri"/>
                        </a:rPr>
                        <a:t> $  29,895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dirty="0">
                          <a:solidFill>
                            <a:srgbClr val="000000"/>
                          </a:solidFill>
                          <a:effectLst/>
                          <a:latin typeface="Calibri"/>
                        </a:rPr>
                        <a:t> $           17,895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800" b="0" i="0" u="none" strike="noStrike" dirty="0">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800" b="0" i="0" u="none" strike="noStrike" dirty="0">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dirty="0">
                          <a:solidFill>
                            <a:srgbClr val="000000"/>
                          </a:solidFill>
                          <a:effectLst/>
                          <a:latin typeface="Calibri"/>
                        </a:rPr>
                        <a:t> $  126,724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dirty="0">
                          <a:solidFill>
                            <a:srgbClr val="000000"/>
                          </a:solidFill>
                          <a:effectLst/>
                          <a:latin typeface="Calibri"/>
                        </a:rPr>
                        <a:t> $        114,724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800" b="0" i="0" u="none" strike="noStrike" dirty="0">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800" b="0" i="0" u="none" strike="noStrike" dirty="0">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dirty="0">
                          <a:solidFill>
                            <a:srgbClr val="000000"/>
                          </a:solidFill>
                          <a:effectLst/>
                          <a:latin typeface="Calibri"/>
                        </a:rPr>
                        <a:t> $    65,895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800" b="0" i="0" u="none" strike="noStrike" dirty="0">
                          <a:solidFill>
                            <a:srgbClr val="000000"/>
                          </a:solidFill>
                          <a:effectLst/>
                          <a:latin typeface="Calibri"/>
                        </a:rPr>
                        <a:t> $          65,896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r>
              <a:tr h="308811">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a:rPr>
                        <a:t>Up-Front Cost:</a:t>
                      </a: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800" b="0" i="0" u="none" strike="noStrike" dirty="0">
                          <a:solidFill>
                            <a:srgbClr val="000000"/>
                          </a:solidFill>
                          <a:effectLst/>
                          <a:latin typeface="Calibri"/>
                        </a:rPr>
                        <a:t> $                   -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308811">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a:rPr>
                        <a:t>Annual Cost:</a:t>
                      </a: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a:rPr>
                        <a:t>4</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7,474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4,474 </a:t>
                      </a: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a:rPr>
                        <a:t>4</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31,681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28,681 </a:t>
                      </a:r>
                    </a:p>
                  </a:txBody>
                  <a:tcPr marL="0" marR="0" marT="0"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800" b="0" i="0" u="none" strike="noStrike" dirty="0">
                          <a:solidFill>
                            <a:srgbClr val="000000"/>
                          </a:solidFill>
                          <a:effectLst/>
                          <a:latin typeface="Calibri"/>
                        </a:rPr>
                        <a:t>4</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16,474 </a:t>
                      </a:r>
                    </a:p>
                  </a:txBody>
                  <a:tcPr marL="0" marR="0" marT="0" marB="0" anchor="b">
                    <a:lnL>
                      <a:noFill/>
                    </a:lnL>
                    <a:lnR>
                      <a:noFill/>
                    </a:lnR>
                    <a:lnT>
                      <a:noFill/>
                    </a:lnT>
                    <a:lnB>
                      <a:noFill/>
                    </a:lnB>
                  </a:tcPr>
                </a:tc>
                <a:tc>
                  <a:txBody>
                    <a:bodyPr/>
                    <a:lstStyle/>
                    <a:p>
                      <a:pPr algn="l" fontAlgn="b"/>
                      <a:r>
                        <a:rPr lang="en-US" sz="800" b="0" i="0" u="none" strike="noStrike" dirty="0">
                          <a:solidFill>
                            <a:srgbClr val="000000"/>
                          </a:solidFill>
                          <a:effectLst/>
                          <a:latin typeface="Calibri"/>
                        </a:rPr>
                        <a:t> $          16,474 </a:t>
                      </a: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29910555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smtClean="0"/>
              <a:t>Wyoming</a:t>
            </a:r>
            <a:endParaRPr lang="en-US" sz="3600" dirty="0"/>
          </a:p>
        </p:txBody>
      </p:sp>
      <p:sp>
        <p:nvSpPr>
          <p:cNvPr id="3" name="Slide Number Placeholder 2"/>
          <p:cNvSpPr>
            <a:spLocks noGrp="1"/>
          </p:cNvSpPr>
          <p:nvPr>
            <p:ph type="sldNum" sz="quarter" idx="12"/>
          </p:nvPr>
        </p:nvSpPr>
        <p:spPr/>
        <p:txBody>
          <a:bodyPr/>
          <a:lstStyle/>
          <a:p>
            <a:fld id="{EF4FC86E-1066-47A0-A989-1976ADE3059A}" type="slidenum">
              <a:rPr lang="en-US" smtClean="0"/>
              <a:pPr/>
              <a:t>35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28963039"/>
              </p:ext>
            </p:extLst>
          </p:nvPr>
        </p:nvGraphicFramePr>
        <p:xfrm>
          <a:off x="609601" y="1142998"/>
          <a:ext cx="8000999" cy="5257802"/>
        </p:xfrm>
        <a:graphic>
          <a:graphicData uri="http://schemas.openxmlformats.org/drawingml/2006/table">
            <a:tbl>
              <a:tblPr/>
              <a:tblGrid>
                <a:gridCol w="1333500"/>
                <a:gridCol w="2769577"/>
                <a:gridCol w="1436077"/>
                <a:gridCol w="410307"/>
                <a:gridCol w="923193"/>
                <a:gridCol w="1128345"/>
              </a:tblGrid>
              <a:tr h="172954">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ctr"/>
                      <a:r>
                        <a:rPr lang="en-US" sz="900" b="1" i="0" u="none" strike="noStrike" dirty="0">
                          <a:solidFill>
                            <a:srgbClr val="000000"/>
                          </a:solidFill>
                          <a:effectLst/>
                          <a:latin typeface="Calibri"/>
                        </a:rPr>
                        <a:t>Site:</a:t>
                      </a:r>
                    </a:p>
                  </a:txBody>
                  <a:tcPr marL="0" marR="0" marT="0" marB="0" anchor="ctr">
                    <a:lnL>
                      <a:noFill/>
                    </a:lnL>
                    <a:lnR>
                      <a:noFill/>
                    </a:lnR>
                    <a:lnT>
                      <a:noFill/>
                    </a:lnT>
                    <a:lnB>
                      <a:noFill/>
                    </a:lnB>
                    <a:solidFill>
                      <a:srgbClr val="EEECE1"/>
                    </a:solidFill>
                  </a:tcPr>
                </a:tc>
                <a:tc gridSpan="4">
                  <a:txBody>
                    <a:bodyPr/>
                    <a:lstStyle/>
                    <a:p>
                      <a:pPr algn="ctr" fontAlgn="b"/>
                      <a:r>
                        <a:rPr lang="en-US" sz="900" b="1" i="0" u="none" strike="noStrike" dirty="0">
                          <a:solidFill>
                            <a:srgbClr val="000000"/>
                          </a:solidFill>
                          <a:effectLst/>
                          <a:latin typeface="Calibri"/>
                        </a:rPr>
                        <a:t>Hiawatha</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691816">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ctr"/>
                      <a:r>
                        <a:rPr lang="en-US" sz="900" b="1" i="0" u="none" strike="noStrike" dirty="0">
                          <a:solidFill>
                            <a:srgbClr val="000000"/>
                          </a:solidFill>
                          <a:effectLst/>
                          <a:latin typeface="Calibri"/>
                        </a:rPr>
                        <a:t> </a:t>
                      </a:r>
                    </a:p>
                  </a:txBody>
                  <a:tcPr marL="0" marR="0" marT="0" marB="0" anchor="ctr">
                    <a:lnL>
                      <a:noFill/>
                    </a:lnL>
                    <a:lnR>
                      <a:noFill/>
                    </a:lnR>
                    <a:lnT>
                      <a:noFill/>
                    </a:lnT>
                    <a:lnB>
                      <a:noFill/>
                    </a:lnB>
                    <a:solidFill>
                      <a:srgbClr val="EEECE1"/>
                    </a:solidFill>
                  </a:tcPr>
                </a:tc>
                <a:tc>
                  <a:txBody>
                    <a:bodyPr/>
                    <a:lstStyle/>
                    <a:p>
                      <a:pPr algn="r" fontAlgn="b"/>
                      <a:r>
                        <a:rPr lang="en-US" sz="900" b="1" i="0" u="none" strike="noStrike" dirty="0">
                          <a:solidFill>
                            <a:srgbClr val="000000"/>
                          </a:solidFill>
                          <a:effectLst/>
                          <a:latin typeface="Calibri"/>
                        </a:rPr>
                        <a:t>Responsible Agency</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900" b="1" i="0" u="none" strike="noStrike" dirty="0">
                          <a:solidFill>
                            <a:srgbClr val="000000"/>
                          </a:solidFill>
                          <a:effectLst/>
                          <a:latin typeface="Calibri"/>
                        </a:rPr>
                        <a:t>Unit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900" b="1" i="0" u="none" strike="noStrike" dirty="0">
                          <a:solidFill>
                            <a:srgbClr val="000000"/>
                          </a:solidFill>
                          <a:effectLst/>
                          <a:latin typeface="Calibri"/>
                        </a:rPr>
                        <a:t>Unit Cost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900" b="1" i="0" u="none" strike="noStrike" dirty="0">
                          <a:solidFill>
                            <a:srgbClr val="000000"/>
                          </a:solidFill>
                          <a:effectLst/>
                          <a:latin typeface="Calibri"/>
                        </a:rPr>
                        <a:t>Expected 3SAQS Contribution</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r>
              <a:tr h="172954">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1" i="0" u="none" strike="noStrike" dirty="0">
                          <a:solidFill>
                            <a:srgbClr val="000000"/>
                          </a:solidFill>
                          <a:effectLst/>
                          <a:latin typeface="Calibri"/>
                        </a:rPr>
                        <a:t>Overall Site Lead</a:t>
                      </a:r>
                    </a:p>
                  </a:txBody>
                  <a:tcPr marL="0" marR="0" marT="0" marB="0" anchor="b">
                    <a:lnL>
                      <a:noFill/>
                    </a:lnL>
                    <a:lnR>
                      <a:noFill/>
                    </a:lnR>
                    <a:lnT>
                      <a:noFill/>
                    </a:lnT>
                    <a:lnB>
                      <a:noFill/>
                    </a:lnB>
                  </a:tcPr>
                </a:tc>
                <a:tc>
                  <a:txBody>
                    <a:bodyPr/>
                    <a:lstStyle/>
                    <a:p>
                      <a:pPr algn="l" fontAlgn="b"/>
                      <a:r>
                        <a:rPr lang="en-US" sz="900" b="1" i="0" u="none" strike="noStrike" dirty="0">
                          <a:solidFill>
                            <a:srgbClr val="000000"/>
                          </a:solidFill>
                          <a:effectLst/>
                          <a:latin typeface="Calibri"/>
                        </a:rPr>
                        <a:t>WDEQ</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900" b="1"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9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04399">
                <a:tc rowSpan="4">
                  <a:txBody>
                    <a:bodyPr/>
                    <a:lstStyle/>
                    <a:p>
                      <a:pPr algn="ctr" fontAlgn="ctr"/>
                      <a:r>
                        <a:rPr lang="en-US" sz="900" b="1" i="0" u="none" strike="noStrike" dirty="0">
                          <a:solidFill>
                            <a:srgbClr val="000000"/>
                          </a:solidFill>
                          <a:effectLst/>
                          <a:latin typeface="Calibri"/>
                        </a:rPr>
                        <a:t>Establish Site</a:t>
                      </a:r>
                    </a:p>
                  </a:txBody>
                  <a:tcPr marL="0" marR="0" marT="0" marB="0" vert="vert270" anchor="ctr">
                    <a:lnL>
                      <a:noFill/>
                    </a:lnL>
                    <a:lnR>
                      <a:noFill/>
                    </a:lnR>
                    <a:lnT>
                      <a:noFill/>
                    </a:lnT>
                    <a:lnB>
                      <a:noFill/>
                    </a:lnB>
                  </a:tcPr>
                </a:tc>
                <a:tc>
                  <a:txBody>
                    <a:bodyPr/>
                    <a:lstStyle/>
                    <a:p>
                      <a:pPr algn="l" fontAlgn="b"/>
                      <a:r>
                        <a:rPr lang="en-US" sz="900" b="0" i="0" u="none" strike="noStrike" dirty="0" smtClean="0">
                          <a:solidFill>
                            <a:srgbClr val="000000"/>
                          </a:solidFill>
                          <a:effectLst/>
                          <a:latin typeface="Calibri"/>
                        </a:rPr>
                        <a:t>Decommission </a:t>
                      </a:r>
                      <a:r>
                        <a:rPr lang="en-US" sz="900" b="0" i="0" u="none" strike="noStrike" dirty="0">
                          <a:solidFill>
                            <a:srgbClr val="000000"/>
                          </a:solidFill>
                          <a:effectLst/>
                          <a:latin typeface="Calibri"/>
                        </a:rPr>
                        <a:t>Old Site</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N/A </a:t>
                      </a: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4399">
                <a:tc vMerge="1">
                  <a:txBody>
                    <a:bodyPr/>
                    <a:lstStyle/>
                    <a:p>
                      <a:endParaRPr lang="en-US"/>
                    </a:p>
                  </a:txBody>
                  <a:tcPr/>
                </a:tc>
                <a:tc>
                  <a:txBody>
                    <a:bodyPr/>
                    <a:lstStyle/>
                    <a:p>
                      <a:pPr algn="l" fontAlgn="b"/>
                      <a:r>
                        <a:rPr lang="en-US" sz="900" b="0" i="0" u="none" strike="noStrike" dirty="0">
                          <a:solidFill>
                            <a:srgbClr val="000000"/>
                          </a:solidFill>
                          <a:effectLst/>
                          <a:latin typeface="Calibri"/>
                        </a:rPr>
                        <a:t>New equipment buy/rent</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N/A </a:t>
                      </a: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63204">
                <a:tc vMerge="1">
                  <a:txBody>
                    <a:bodyPr/>
                    <a:lstStyle/>
                    <a:p>
                      <a:endParaRPr lang="en-US"/>
                    </a:p>
                  </a:txBody>
                  <a:tcPr/>
                </a:tc>
                <a:tc>
                  <a:txBody>
                    <a:bodyPr/>
                    <a:lstStyle/>
                    <a:p>
                      <a:pPr algn="l" fontAlgn="b"/>
                      <a:r>
                        <a:rPr lang="en-US" sz="900" b="0" i="0" u="none" strike="noStrike" dirty="0">
                          <a:solidFill>
                            <a:srgbClr val="000000"/>
                          </a:solidFill>
                          <a:effectLst/>
                          <a:latin typeface="Calibri"/>
                        </a:rPr>
                        <a:t>New Site Setup</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N/A</a:t>
                      </a: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4399">
                <a:tc vMerge="1">
                  <a:txBody>
                    <a:bodyPr/>
                    <a:lstStyle/>
                    <a:p>
                      <a:endParaRPr lang="en-US"/>
                    </a:p>
                  </a:txBody>
                  <a:tcPr/>
                </a:tc>
                <a:tc>
                  <a:txBody>
                    <a:bodyPr/>
                    <a:lstStyle/>
                    <a:p>
                      <a:pPr algn="l" fontAlgn="b"/>
                      <a:r>
                        <a:rPr lang="en-US" sz="900" b="0" i="0" u="none" strike="noStrike" dirty="0">
                          <a:solidFill>
                            <a:srgbClr val="000000"/>
                          </a:solidFill>
                          <a:effectLst/>
                          <a:latin typeface="Calibri"/>
                        </a:rPr>
                        <a:t>Rent, utilities and data link</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WDEQ </a:t>
                      </a: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406442">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1" i="0" u="none" strike="noStrike" dirty="0">
                          <a:solidFill>
                            <a:srgbClr val="000000"/>
                          </a:solidFill>
                          <a:effectLst/>
                          <a:latin typeface="Calibri"/>
                        </a:rPr>
                        <a:t>Data Owner</a:t>
                      </a:r>
                    </a:p>
                  </a:txBody>
                  <a:tcPr marL="0" marR="0" marT="0" marB="0" anchor="b">
                    <a:lnL>
                      <a:noFill/>
                    </a:lnL>
                    <a:lnR>
                      <a:noFill/>
                    </a:lnR>
                    <a:lnT>
                      <a:noFill/>
                    </a:lnT>
                    <a:lnB>
                      <a:noFill/>
                    </a:lnB>
                  </a:tcPr>
                </a:tc>
                <a:tc>
                  <a:txBody>
                    <a:bodyPr/>
                    <a:lstStyle/>
                    <a:p>
                      <a:pPr algn="l" fontAlgn="b"/>
                      <a:r>
                        <a:rPr lang="en-US" sz="900" b="1" i="0" u="none" strike="noStrike" dirty="0">
                          <a:solidFill>
                            <a:srgbClr val="000000"/>
                          </a:solidFill>
                          <a:effectLst/>
                          <a:latin typeface="Calibri"/>
                        </a:rPr>
                        <a:t> WDEQ </a:t>
                      </a:r>
                    </a:p>
                  </a:txBody>
                  <a:tcPr marL="0" marR="0" marT="0" marB="0" anchor="b">
                    <a:lnL>
                      <a:noFill/>
                    </a:lnL>
                    <a:lnR>
                      <a:noFill/>
                    </a:lnR>
                    <a:lnT>
                      <a:noFill/>
                    </a:lnT>
                    <a:lnB>
                      <a:noFill/>
                    </a:lnB>
                  </a:tcPr>
                </a:tc>
                <a:tc>
                  <a:txBody>
                    <a:bodyPr/>
                    <a:lstStyle/>
                    <a:p>
                      <a:pPr algn="l" fontAlgn="b"/>
                      <a:endParaRPr lang="en-US" sz="9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endParaRPr lang="en-US" sz="900" b="1"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1"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406442">
                <a:tc rowSpan="5">
                  <a:txBody>
                    <a:bodyPr/>
                    <a:lstStyle/>
                    <a:p>
                      <a:pPr algn="ctr" fontAlgn="ctr"/>
                      <a:r>
                        <a:rPr lang="en-US" sz="900" b="1" i="0" u="none" strike="noStrike" dirty="0">
                          <a:solidFill>
                            <a:srgbClr val="000000"/>
                          </a:solidFill>
                          <a:effectLst/>
                          <a:latin typeface="Calibri"/>
                        </a:rPr>
                        <a:t>Operate Site</a:t>
                      </a:r>
                    </a:p>
                  </a:txBody>
                  <a:tcPr marL="0" marR="0" marT="0" marB="0" vert="vert270" anchor="ctr">
                    <a:lnL>
                      <a:noFill/>
                    </a:lnL>
                    <a:lnR>
                      <a:noFill/>
                    </a:lnR>
                    <a:lnT>
                      <a:noFill/>
                    </a:lnT>
                    <a:lnB>
                      <a:noFill/>
                    </a:lnB>
                  </a:tcPr>
                </a:tc>
                <a:tc>
                  <a:txBody>
                    <a:bodyPr/>
                    <a:lstStyle/>
                    <a:p>
                      <a:pPr algn="l" fontAlgn="b"/>
                      <a:r>
                        <a:rPr lang="en-US" sz="900" b="0" i="0" u="none" strike="noStrike" dirty="0">
                          <a:solidFill>
                            <a:srgbClr val="000000"/>
                          </a:solidFill>
                          <a:effectLst/>
                          <a:latin typeface="Calibri"/>
                        </a:rPr>
                        <a:t>Monthly Site Visits/calibrations</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ARS Cont. </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3.5 </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          47,000 </a:t>
                      </a: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47,000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4399">
                <a:tc vMerge="1">
                  <a:txBody>
                    <a:bodyPr/>
                    <a:lstStyle/>
                    <a:p>
                      <a:endParaRPr lang="en-US"/>
                    </a:p>
                  </a:txBody>
                  <a:tcPr/>
                </a:tc>
                <a:tc>
                  <a:txBody>
                    <a:bodyPr/>
                    <a:lstStyle/>
                    <a:p>
                      <a:pPr algn="l" fontAlgn="b"/>
                      <a:r>
                        <a:rPr lang="en-US" sz="900" b="0" i="0" u="none" strike="noStrike" dirty="0">
                          <a:solidFill>
                            <a:srgbClr val="000000"/>
                          </a:solidFill>
                          <a:effectLst/>
                          <a:latin typeface="Calibri"/>
                        </a:rPr>
                        <a:t>Data retrieval, processing and QA</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ARS Cont. </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3.5 </a:t>
                      </a: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4399">
                <a:tc vMerge="1">
                  <a:txBody>
                    <a:bodyPr/>
                    <a:lstStyle/>
                    <a:p>
                      <a:endParaRPr lang="en-US"/>
                    </a:p>
                  </a:txBody>
                  <a:tcPr/>
                </a:tc>
                <a:tc>
                  <a:txBody>
                    <a:bodyPr/>
                    <a:lstStyle/>
                    <a:p>
                      <a:pPr algn="l" fontAlgn="b"/>
                      <a:r>
                        <a:rPr lang="en-US" sz="900" b="0" i="0" u="none" strike="noStrike" dirty="0">
                          <a:solidFill>
                            <a:srgbClr val="000000"/>
                          </a:solidFill>
                          <a:effectLst/>
                          <a:latin typeface="Calibri"/>
                        </a:rPr>
                        <a:t>Data upload to AQS</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ARS Cont. </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3.5 </a:t>
                      </a: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4399">
                <a:tc vMerge="1">
                  <a:txBody>
                    <a:bodyPr/>
                    <a:lstStyle/>
                    <a:p>
                      <a:endParaRPr lang="en-US"/>
                    </a:p>
                  </a:txBody>
                  <a:tcPr/>
                </a:tc>
                <a:tc>
                  <a:txBody>
                    <a:bodyPr/>
                    <a:lstStyle/>
                    <a:p>
                      <a:pPr algn="l" fontAlgn="b"/>
                      <a:r>
                        <a:rPr lang="en-US" sz="900" b="0" i="0" u="none" strike="noStrike" dirty="0">
                          <a:solidFill>
                            <a:srgbClr val="000000"/>
                          </a:solidFill>
                          <a:effectLst/>
                          <a:latin typeface="Calibri"/>
                        </a:rPr>
                        <a:t>Equipment maintenance and repair</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ARS Cont. </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3.5 </a:t>
                      </a: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4399">
                <a:tc vMerge="1">
                  <a:txBody>
                    <a:bodyPr/>
                    <a:lstStyle/>
                    <a:p>
                      <a:endParaRPr lang="en-US"/>
                    </a:p>
                  </a:txBody>
                  <a:tcPr/>
                </a:tc>
                <a:tc>
                  <a:txBody>
                    <a:bodyPr/>
                    <a:lstStyle/>
                    <a:p>
                      <a:pPr algn="l" fontAlgn="b"/>
                      <a:r>
                        <a:rPr lang="en-US" sz="900" b="0" i="0" u="none" strike="noStrike" dirty="0">
                          <a:solidFill>
                            <a:srgbClr val="000000"/>
                          </a:solidFill>
                          <a:effectLst/>
                          <a:latin typeface="Calibri"/>
                        </a:rPr>
                        <a:t>Site audits</a:t>
                      </a:r>
                    </a:p>
                  </a:txBody>
                  <a:tcPr marL="0" marR="0" marT="0"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 WDEQ </a:t>
                      </a: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r>
              <a:tr h="304399">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900" b="0" i="0" u="none" strike="noStrike" dirty="0">
                          <a:solidFill>
                            <a:srgbClr val="000000"/>
                          </a:solidFill>
                          <a:effectLst/>
                          <a:latin typeface="Calibri"/>
                        </a:rPr>
                        <a:t>TOTAL COST:</a:t>
                      </a:r>
                    </a:p>
                  </a:txBody>
                  <a:tcPr marL="0" marR="0" marT="0"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dirty="0">
                          <a:solidFill>
                            <a:srgbClr val="000000"/>
                          </a:solidFill>
                          <a:effectLst/>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900" b="0" i="0" u="none" strike="noStrike" dirty="0">
                          <a:solidFill>
                            <a:srgbClr val="000000"/>
                          </a:solidFill>
                          <a:effectLst/>
                          <a:latin typeface="Calibri"/>
                        </a:rPr>
                        <a:t> $        164,500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900" b="0" i="0" u="none" strike="noStrike" dirty="0">
                          <a:solidFill>
                            <a:srgbClr val="000000"/>
                          </a:solidFill>
                          <a:effectLst/>
                          <a:latin typeface="Calibri"/>
                        </a:rPr>
                        <a:t> $        164,500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r>
              <a:tr h="304399">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900" b="0" i="0" u="none" strike="noStrike" dirty="0">
                          <a:solidFill>
                            <a:srgbClr val="000000"/>
                          </a:solidFill>
                          <a:effectLst/>
                          <a:latin typeface="Calibri"/>
                        </a:rPr>
                        <a:t>Up-Front Cost:</a:t>
                      </a: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900" b="0" i="0" u="none" strike="noStrike" dirty="0">
                          <a:solidFill>
                            <a:srgbClr val="000000"/>
                          </a:solidFill>
                          <a:effectLst/>
                          <a:latin typeface="Calibri"/>
                        </a:rPr>
                        <a:t> $                   -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304399">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900" b="0" i="0" u="none" strike="noStrike" dirty="0">
                          <a:solidFill>
                            <a:srgbClr val="000000"/>
                          </a:solidFill>
                          <a:effectLst/>
                          <a:latin typeface="Calibri"/>
                        </a:rPr>
                        <a:t>Annual Cost:</a:t>
                      </a:r>
                    </a:p>
                  </a:txBody>
                  <a:tcPr marL="0" marR="0" marT="0" marB="0" anchor="b">
                    <a:lnL>
                      <a:noFill/>
                    </a:lnL>
                    <a:lnR>
                      <a:noFill/>
                    </a:lnR>
                    <a:lnT>
                      <a:noFill/>
                    </a:lnT>
                    <a:lnB>
                      <a:noFill/>
                    </a:lnB>
                  </a:tcPr>
                </a:tc>
                <a:tc>
                  <a:txBody>
                    <a:bodyPr/>
                    <a:lstStyle/>
                    <a:p>
                      <a:pPr algn="l" fontAlgn="b"/>
                      <a:endParaRPr lang="en-US" sz="9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r" fontAlgn="b"/>
                      <a:r>
                        <a:rPr lang="en-US" sz="900" b="0" i="0" u="none" strike="noStrike" dirty="0">
                          <a:solidFill>
                            <a:srgbClr val="000000"/>
                          </a:solidFill>
                          <a:effectLst/>
                          <a:latin typeface="Calibri"/>
                        </a:rPr>
                        <a:t>3.5</a:t>
                      </a: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47,000 </a:t>
                      </a:r>
                    </a:p>
                  </a:txBody>
                  <a:tcPr marL="0" marR="0" marT="0" marB="0" anchor="b">
                    <a:lnL>
                      <a:noFill/>
                    </a:lnL>
                    <a:lnR>
                      <a:noFill/>
                    </a:lnR>
                    <a:lnT>
                      <a:noFill/>
                    </a:lnT>
                    <a:lnB>
                      <a:noFill/>
                    </a:lnB>
                  </a:tcPr>
                </a:tc>
                <a:tc>
                  <a:txBody>
                    <a:bodyPr/>
                    <a:lstStyle/>
                    <a:p>
                      <a:pPr algn="l" fontAlgn="b"/>
                      <a:r>
                        <a:rPr lang="en-US" sz="900" b="0" i="0" u="none" strike="noStrike" dirty="0">
                          <a:solidFill>
                            <a:srgbClr val="000000"/>
                          </a:solidFill>
                          <a:effectLst/>
                          <a:latin typeface="Calibri"/>
                        </a:rPr>
                        <a:t> $          47,000 </a:t>
                      </a: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3696995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smtClean="0"/>
              <a:t>Totals</a:t>
            </a:r>
            <a:endParaRPr lang="en-US" sz="3600" dirty="0"/>
          </a:p>
        </p:txBody>
      </p:sp>
      <p:sp>
        <p:nvSpPr>
          <p:cNvPr id="3" name="Slide Number Placeholder 2"/>
          <p:cNvSpPr>
            <a:spLocks noGrp="1"/>
          </p:cNvSpPr>
          <p:nvPr>
            <p:ph type="sldNum" sz="quarter" idx="12"/>
          </p:nvPr>
        </p:nvSpPr>
        <p:spPr/>
        <p:txBody>
          <a:bodyPr/>
          <a:lstStyle/>
          <a:p>
            <a:fld id="{EF4FC86E-1066-47A0-A989-1976ADE3059A}" type="slidenum">
              <a:rPr lang="en-US" smtClean="0"/>
              <a:pPr/>
              <a:t>36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64181253"/>
              </p:ext>
            </p:extLst>
          </p:nvPr>
        </p:nvGraphicFramePr>
        <p:xfrm>
          <a:off x="457200" y="990600"/>
          <a:ext cx="8381999" cy="5489198"/>
        </p:xfrm>
        <a:graphic>
          <a:graphicData uri="http://schemas.openxmlformats.org/drawingml/2006/table">
            <a:tbl>
              <a:tblPr>
                <a:tableStyleId>{5C22544A-7EE6-4342-B048-85BDC9FD1C3A}</a:tableStyleId>
              </a:tblPr>
              <a:tblGrid>
                <a:gridCol w="941367"/>
                <a:gridCol w="1420833"/>
                <a:gridCol w="1447800"/>
                <a:gridCol w="1447800"/>
                <a:gridCol w="838200"/>
                <a:gridCol w="762000"/>
                <a:gridCol w="1066800"/>
                <a:gridCol w="457199"/>
              </a:tblGrid>
              <a:tr h="343367">
                <a:tc>
                  <a:txBody>
                    <a:bodyPr/>
                    <a:lstStyle/>
                    <a:p>
                      <a:pPr algn="l" fontAlgn="b"/>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c>
                  <a:txBody>
                    <a:bodyPr/>
                    <a:lstStyle/>
                    <a:p>
                      <a:pPr algn="l" fontAlgn="b"/>
                      <a:r>
                        <a:rPr lang="en-US" sz="1400" b="1" u="none" strike="noStrike" dirty="0">
                          <a:effectLst/>
                          <a:latin typeface="+mn-lt"/>
                        </a:rPr>
                        <a:t> </a:t>
                      </a:r>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c>
                  <a:txBody>
                    <a:bodyPr/>
                    <a:lstStyle/>
                    <a:p>
                      <a:pPr algn="l" fontAlgn="b"/>
                      <a:r>
                        <a:rPr lang="en-US" sz="1400" b="1" u="none" strike="noStrike" dirty="0">
                          <a:effectLst/>
                          <a:latin typeface="+mn-lt"/>
                        </a:rPr>
                        <a:t> </a:t>
                      </a:r>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c>
                  <a:txBody>
                    <a:bodyPr/>
                    <a:lstStyle/>
                    <a:p>
                      <a:pPr algn="l" fontAlgn="b"/>
                      <a:r>
                        <a:rPr lang="en-US" sz="1400" b="1" u="none" strike="noStrike" dirty="0">
                          <a:effectLst/>
                          <a:latin typeface="+mn-lt"/>
                        </a:rPr>
                        <a:t> </a:t>
                      </a:r>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c gridSpan="3">
                  <a:txBody>
                    <a:bodyPr/>
                    <a:lstStyle/>
                    <a:p>
                      <a:pPr algn="ctr" fontAlgn="b"/>
                      <a:r>
                        <a:rPr lang="en-US" sz="1400" b="1" u="none" strike="noStrike" dirty="0">
                          <a:effectLst/>
                          <a:latin typeface="+mn-lt"/>
                        </a:rPr>
                        <a:t>3SAQS Contribution</a:t>
                      </a:r>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c hMerge="1">
                  <a:txBody>
                    <a:bodyPr/>
                    <a:lstStyle/>
                    <a:p>
                      <a:endParaRPr lang="en-US"/>
                    </a:p>
                  </a:txBody>
                  <a:tcPr/>
                </a:tc>
                <a:tc hMerge="1">
                  <a:txBody>
                    <a:bodyPr/>
                    <a:lstStyle/>
                    <a:p>
                      <a:endParaRPr lang="en-US"/>
                    </a:p>
                  </a:txBody>
                  <a:tcPr/>
                </a:tc>
                <a:tc>
                  <a:txBody>
                    <a:bodyPr/>
                    <a:lstStyle/>
                    <a:p>
                      <a:pPr algn="l" fontAlgn="b"/>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r>
              <a:tr h="457822">
                <a:tc>
                  <a:txBody>
                    <a:bodyPr/>
                    <a:lstStyle/>
                    <a:p>
                      <a:pPr algn="ctr" fontAlgn="b"/>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c>
                  <a:txBody>
                    <a:bodyPr/>
                    <a:lstStyle/>
                    <a:p>
                      <a:pPr algn="ctr" fontAlgn="b"/>
                      <a:r>
                        <a:rPr lang="en-US" sz="1400" b="1" u="none" strike="noStrike" dirty="0">
                          <a:effectLst/>
                          <a:latin typeface="+mn-lt"/>
                        </a:rPr>
                        <a:t>Open</a:t>
                      </a:r>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c>
                  <a:txBody>
                    <a:bodyPr/>
                    <a:lstStyle/>
                    <a:p>
                      <a:pPr algn="ctr" fontAlgn="b"/>
                      <a:r>
                        <a:rPr lang="en-US" sz="1400" b="1" u="none" strike="noStrike" dirty="0">
                          <a:effectLst/>
                          <a:latin typeface="+mn-lt"/>
                        </a:rPr>
                        <a:t>Close</a:t>
                      </a:r>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c>
                  <a:txBody>
                    <a:bodyPr/>
                    <a:lstStyle/>
                    <a:p>
                      <a:pPr algn="ctr" fontAlgn="b"/>
                      <a:r>
                        <a:rPr lang="en-US" sz="1400" b="1" u="none" strike="noStrike" dirty="0">
                          <a:effectLst/>
                          <a:latin typeface="+mn-lt"/>
                        </a:rPr>
                        <a:t>Keep</a:t>
                      </a:r>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c>
                  <a:txBody>
                    <a:bodyPr/>
                    <a:lstStyle/>
                    <a:p>
                      <a:pPr algn="ctr" fontAlgn="b"/>
                      <a:r>
                        <a:rPr lang="en-US" sz="1400" b="1" u="none" strike="noStrike" dirty="0">
                          <a:effectLst/>
                          <a:latin typeface="+mn-lt"/>
                        </a:rPr>
                        <a:t>Up-Front</a:t>
                      </a:r>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c>
                  <a:txBody>
                    <a:bodyPr/>
                    <a:lstStyle/>
                    <a:p>
                      <a:pPr algn="ctr" fontAlgn="b"/>
                      <a:r>
                        <a:rPr lang="en-US" sz="1400" b="1" u="none" strike="noStrike" dirty="0">
                          <a:effectLst/>
                          <a:latin typeface="+mn-lt"/>
                        </a:rPr>
                        <a:t>Annual</a:t>
                      </a:r>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c>
                  <a:txBody>
                    <a:bodyPr/>
                    <a:lstStyle/>
                    <a:p>
                      <a:pPr algn="ctr" fontAlgn="b"/>
                      <a:r>
                        <a:rPr lang="en-US" sz="1400" b="1" u="none" strike="noStrike" dirty="0">
                          <a:effectLst/>
                          <a:latin typeface="+mn-lt"/>
                        </a:rPr>
                        <a:t>2014-2017 Total</a:t>
                      </a:r>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c>
                  <a:txBody>
                    <a:bodyPr/>
                    <a:lstStyle/>
                    <a:p>
                      <a:pPr algn="ctr" fontAlgn="b"/>
                      <a:endParaRPr lang="en-US" sz="1400" b="1" i="0" u="none" strike="noStrike" dirty="0">
                        <a:solidFill>
                          <a:srgbClr val="000000"/>
                        </a:solidFill>
                        <a:effectLst/>
                        <a:latin typeface="+mn-lt"/>
                      </a:endParaRPr>
                    </a:p>
                  </a:txBody>
                  <a:tcPr marL="0" marR="0" marT="0" marB="0" anchor="b">
                    <a:solidFill>
                      <a:schemeClr val="accent1">
                        <a:lumMod val="60000"/>
                        <a:lumOff val="40000"/>
                      </a:schemeClr>
                    </a:solidFill>
                  </a:tcPr>
                </a:tc>
              </a:tr>
              <a:tr h="2018210">
                <a:tc>
                  <a:txBody>
                    <a:bodyPr/>
                    <a:lstStyle/>
                    <a:p>
                      <a:pPr algn="ctr" fontAlgn="ctr"/>
                      <a:r>
                        <a:rPr lang="en-US" sz="1400" u="none" strike="noStrike" dirty="0">
                          <a:effectLst/>
                          <a:latin typeface="+mn-lt"/>
                        </a:rPr>
                        <a:t>USFS</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r>
                        <a:rPr lang="en-US" sz="1400" u="none" strike="noStrike" dirty="0">
                          <a:effectLst/>
                          <a:latin typeface="+mn-lt"/>
                        </a:rPr>
                        <a:t>Douglas Pass, Kremmling, Medicine Bow, Holy Cross, Deadman Pass, Pawnee Buttes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r>
                        <a:rPr lang="en-US" sz="1400" u="none" strike="noStrike" dirty="0">
                          <a:effectLst/>
                          <a:latin typeface="+mn-lt"/>
                        </a:rPr>
                        <a:t>Dutch John, Norwood (and potentially one or more of Trout Creek Pass, Silt-Collbran, Grand Mesa)</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r>
                        <a:rPr lang="en-US" sz="1400" u="none" strike="noStrike" dirty="0">
                          <a:effectLst/>
                          <a:latin typeface="+mn-lt"/>
                        </a:rPr>
                        <a:t>Briggsdale, Goliath Peak, Flattops, Ripple Creek, Sunlight Mountain, McClure Pass, Kenosha Pass, Weminuche (Shamrock), Little Mountain</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1,500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 </a:t>
                      </a:r>
                      <a:r>
                        <a:rPr lang="en-US" sz="1400" u="none" strike="noStrike" dirty="0">
                          <a:effectLst/>
                          <a:latin typeface="+mn-lt"/>
                        </a:rPr>
                        <a:t>-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1,500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endParaRPr lang="en-US" sz="1400" b="0" i="0" u="none" strike="noStrike" dirty="0">
                        <a:solidFill>
                          <a:srgbClr val="000000"/>
                        </a:solidFill>
                        <a:effectLst/>
                        <a:latin typeface="+mn-lt"/>
                      </a:endParaRPr>
                    </a:p>
                  </a:txBody>
                  <a:tcPr marL="0" marR="0" marT="0" marB="0" anchor="b">
                    <a:solidFill>
                      <a:schemeClr val="bg1">
                        <a:lumMod val="95000"/>
                      </a:schemeClr>
                    </a:solidFill>
                  </a:tcPr>
                </a:tc>
              </a:tr>
              <a:tr h="609600">
                <a:tc>
                  <a:txBody>
                    <a:bodyPr/>
                    <a:lstStyle/>
                    <a:p>
                      <a:pPr algn="ctr" fontAlgn="ctr"/>
                      <a:r>
                        <a:rPr lang="en-US" sz="1400" u="none" strike="noStrike" dirty="0">
                          <a:effectLst/>
                          <a:latin typeface="+mn-lt"/>
                        </a:rPr>
                        <a:t>Colorado DPHE</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r>
                        <a:rPr lang="en-US" sz="1400" u="none" strike="noStrike" dirty="0">
                          <a:effectLst/>
                          <a:latin typeface="+mn-lt"/>
                        </a:rPr>
                        <a:t>Dinosaur East</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r>
                        <a:rPr lang="en-US" sz="1400" u="none" strike="noStrike" dirty="0">
                          <a:effectLst/>
                          <a:latin typeface="+mn-lt"/>
                        </a:rPr>
                        <a:t>Lay Peak</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r>
                        <a:rPr lang="en-US" sz="1400" u="none" strike="noStrike" dirty="0">
                          <a:effectLst/>
                          <a:latin typeface="+mn-lt"/>
                        </a:rPr>
                        <a:t>All Others</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20,000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22,000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   </a:t>
                      </a:r>
                      <a:r>
                        <a:rPr lang="en-US" sz="1400" u="none" strike="noStrike" dirty="0">
                          <a:effectLst/>
                          <a:latin typeface="+mn-lt"/>
                        </a:rPr>
                        <a:t>86,000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endParaRPr lang="en-US" sz="1400" b="0" i="0" u="none" strike="noStrike" dirty="0">
                        <a:solidFill>
                          <a:srgbClr val="000000"/>
                        </a:solidFill>
                        <a:effectLst/>
                        <a:latin typeface="+mn-lt"/>
                      </a:endParaRPr>
                    </a:p>
                  </a:txBody>
                  <a:tcPr marL="0" marR="0" marT="0" marB="0" anchor="b">
                    <a:solidFill>
                      <a:schemeClr val="bg1">
                        <a:lumMod val="95000"/>
                      </a:schemeClr>
                    </a:solidFill>
                  </a:tcPr>
                </a:tc>
              </a:tr>
              <a:tr h="457822">
                <a:tc>
                  <a:txBody>
                    <a:bodyPr/>
                    <a:lstStyle/>
                    <a:p>
                      <a:pPr algn="ctr" fontAlgn="ctr"/>
                      <a:r>
                        <a:rPr lang="en-US" sz="1400" u="none" strike="noStrike" dirty="0">
                          <a:effectLst/>
                          <a:latin typeface="+mn-lt"/>
                        </a:rPr>
                        <a:t>USFS/CDPHE</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r>
                        <a:rPr lang="en-US" sz="1400" u="none" strike="noStrike" dirty="0">
                          <a:effectLst/>
                          <a:latin typeface="+mn-lt"/>
                        </a:rPr>
                        <a:t>Paradox 2B</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r>
                        <a:rPr lang="en-US" sz="1400" u="none" strike="noStrike" dirty="0">
                          <a:effectLst/>
                          <a:latin typeface="+mn-lt"/>
                        </a:rPr>
                        <a:t>Walden</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r>
                        <a:rPr lang="en-US" sz="1400" u="none" strike="noStrike" dirty="0">
                          <a:effectLst/>
                          <a:latin typeface="+mn-lt"/>
                        </a:rPr>
                        <a:t>All Others</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1,500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18,000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   </a:t>
                      </a:r>
                      <a:r>
                        <a:rPr lang="en-US" sz="1400" u="none" strike="noStrike" dirty="0">
                          <a:effectLst/>
                          <a:latin typeface="+mn-lt"/>
                        </a:rPr>
                        <a:t>55,500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endParaRPr lang="en-US" sz="1400" b="0" i="0" u="none" strike="noStrike" dirty="0">
                        <a:solidFill>
                          <a:srgbClr val="000000"/>
                        </a:solidFill>
                        <a:effectLst/>
                        <a:latin typeface="+mn-lt"/>
                      </a:endParaRPr>
                    </a:p>
                  </a:txBody>
                  <a:tcPr marL="0" marR="0" marT="0" marB="0" anchor="b">
                    <a:solidFill>
                      <a:schemeClr val="bg1">
                        <a:lumMod val="95000"/>
                      </a:schemeClr>
                    </a:solidFill>
                  </a:tcPr>
                </a:tc>
              </a:tr>
              <a:tr h="686733">
                <a:tc>
                  <a:txBody>
                    <a:bodyPr/>
                    <a:lstStyle/>
                    <a:p>
                      <a:pPr algn="ctr" fontAlgn="ctr"/>
                      <a:r>
                        <a:rPr lang="en-US" sz="1400" u="none" strike="noStrike" dirty="0">
                          <a:effectLst/>
                          <a:latin typeface="+mn-lt"/>
                        </a:rPr>
                        <a:t>UDAQ/BLM</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r>
                        <a:rPr lang="en-US" sz="1400" u="none" strike="noStrike" dirty="0">
                          <a:effectLst/>
                          <a:latin typeface="+mn-lt"/>
                        </a:rPr>
                        <a:t>All including Fruitland, Price, Escalante</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    </a:t>
                      </a:r>
                      <a:r>
                        <a:rPr lang="en-US" sz="1400" u="none" strike="noStrike" dirty="0">
                          <a:effectLst/>
                          <a:latin typeface="+mn-lt"/>
                        </a:rPr>
                        <a:t>-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49,629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 </a:t>
                      </a:r>
                      <a:r>
                        <a:rPr lang="en-US" sz="1400" u="none" strike="noStrike" dirty="0">
                          <a:effectLst/>
                          <a:latin typeface="+mn-lt"/>
                        </a:rPr>
                        <a:t>198,515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endParaRPr lang="en-US" sz="1400" b="0" i="0" u="none" strike="noStrike" dirty="0">
                        <a:solidFill>
                          <a:srgbClr val="000000"/>
                        </a:solidFill>
                        <a:effectLst/>
                        <a:latin typeface="+mn-lt"/>
                      </a:endParaRPr>
                    </a:p>
                  </a:txBody>
                  <a:tcPr marL="0" marR="0" marT="0" marB="0" anchor="b">
                    <a:solidFill>
                      <a:schemeClr val="bg1">
                        <a:lumMod val="95000"/>
                      </a:schemeClr>
                    </a:solidFill>
                  </a:tcPr>
                </a:tc>
              </a:tr>
              <a:tr h="457822">
                <a:tc>
                  <a:txBody>
                    <a:bodyPr/>
                    <a:lstStyle/>
                    <a:p>
                      <a:pPr algn="ctr" fontAlgn="ctr"/>
                      <a:r>
                        <a:rPr lang="en-US" sz="1400" u="none" strike="noStrike" dirty="0">
                          <a:effectLst/>
                          <a:latin typeface="+mn-lt"/>
                        </a:rPr>
                        <a:t>USFS </a:t>
                      </a:r>
                      <a:r>
                        <a:rPr lang="en-US" sz="1400" u="sng" strike="noStrike" dirty="0">
                          <a:effectLst/>
                          <a:latin typeface="+mn-lt"/>
                        </a:rPr>
                        <a:t>or</a:t>
                      </a:r>
                      <a:r>
                        <a:rPr lang="en-US" sz="1400" u="none" strike="noStrike" dirty="0">
                          <a:effectLst/>
                          <a:latin typeface="+mn-lt"/>
                        </a:rPr>
                        <a:t> WDEQ</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ctr" fontAlgn="b"/>
                      <a:r>
                        <a:rPr lang="en-US" sz="1400" u="none" strike="noStrike" dirty="0">
                          <a:effectLst/>
                          <a:latin typeface="+mn-lt"/>
                        </a:rPr>
                        <a:t>Walden </a:t>
                      </a:r>
                      <a:r>
                        <a:rPr lang="en-US" sz="1400" u="sng" strike="noStrike" dirty="0">
                          <a:effectLst/>
                          <a:latin typeface="+mn-lt"/>
                        </a:rPr>
                        <a:t>or</a:t>
                      </a:r>
                      <a:r>
                        <a:rPr lang="en-US" sz="1400" u="none" strike="noStrike" dirty="0">
                          <a:effectLst/>
                          <a:latin typeface="+mn-lt"/>
                        </a:rPr>
                        <a:t> Hiawatha</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   </a:t>
                      </a:r>
                      <a:r>
                        <a:rPr lang="en-US" sz="1400" u="none" strike="noStrike" dirty="0">
                          <a:effectLst/>
                          <a:latin typeface="+mn-lt"/>
                        </a:rPr>
                        <a:t>-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 43,500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 </a:t>
                      </a:r>
                      <a:r>
                        <a:rPr lang="en-US" sz="1400" u="none" strike="noStrike" dirty="0">
                          <a:effectLst/>
                          <a:latin typeface="+mn-lt"/>
                        </a:rPr>
                        <a:t>142,250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endParaRPr lang="en-US" sz="1400" b="0" i="0" u="none" strike="noStrike" dirty="0">
                        <a:solidFill>
                          <a:srgbClr val="000000"/>
                        </a:solidFill>
                        <a:effectLst/>
                        <a:latin typeface="+mn-lt"/>
                      </a:endParaRPr>
                    </a:p>
                  </a:txBody>
                  <a:tcPr marL="0" marR="0" marT="0" marB="0" anchor="b">
                    <a:solidFill>
                      <a:schemeClr val="bg1">
                        <a:lumMod val="95000"/>
                      </a:schemeClr>
                    </a:solidFill>
                  </a:tcPr>
                </a:tc>
              </a:tr>
              <a:tr h="457822">
                <a:tc>
                  <a:txBody>
                    <a:bodyPr/>
                    <a:lstStyle/>
                    <a:p>
                      <a:pPr algn="l" fontAlgn="b"/>
                      <a:endParaRPr lang="en-US" sz="1400" b="0" i="0" u="none" strike="noStrike" dirty="0">
                        <a:solidFill>
                          <a:srgbClr val="000000"/>
                        </a:solidFill>
                        <a:effectLst/>
                        <a:latin typeface="+mn-lt"/>
                      </a:endParaRPr>
                    </a:p>
                  </a:txBody>
                  <a:tcPr marL="0" marR="0" marT="0" marB="0" anchor="b">
                    <a:noFill/>
                  </a:tcPr>
                </a:tc>
                <a:tc>
                  <a:txBody>
                    <a:bodyPr/>
                    <a:lstStyle/>
                    <a:p>
                      <a:pPr algn="l" fontAlgn="b"/>
                      <a:endParaRPr lang="en-US" sz="1400" b="0" i="0" u="none" strike="noStrike" dirty="0">
                        <a:solidFill>
                          <a:srgbClr val="000000"/>
                        </a:solidFill>
                        <a:effectLst/>
                        <a:latin typeface="+mn-lt"/>
                      </a:endParaRPr>
                    </a:p>
                  </a:txBody>
                  <a:tcPr marL="0" marR="0" marT="0" marB="0" anchor="b">
                    <a:noFill/>
                  </a:tcPr>
                </a:tc>
                <a:tc>
                  <a:txBody>
                    <a:bodyPr/>
                    <a:lstStyle/>
                    <a:p>
                      <a:pPr algn="l" fontAlgn="b"/>
                      <a:endParaRPr lang="en-US" sz="1400" b="0" i="0" u="none" strike="noStrike" dirty="0">
                        <a:solidFill>
                          <a:srgbClr val="000000"/>
                        </a:solidFill>
                        <a:effectLst/>
                        <a:latin typeface="+mn-lt"/>
                      </a:endParaRPr>
                    </a:p>
                  </a:txBody>
                  <a:tcPr marL="0" marR="0" marT="0" marB="0" anchor="b">
                    <a:noFill/>
                  </a:tcPr>
                </a:tc>
                <a:tc>
                  <a:txBody>
                    <a:bodyPr/>
                    <a:lstStyle/>
                    <a:p>
                      <a:pPr algn="l" fontAlgn="b"/>
                      <a:endParaRPr lang="en-US" sz="1400" b="0" i="0" u="none" strike="noStrike" dirty="0">
                        <a:solidFill>
                          <a:srgbClr val="000000"/>
                        </a:solidFill>
                        <a:effectLst/>
                        <a:latin typeface="+mn-lt"/>
                      </a:endParaRPr>
                    </a:p>
                  </a:txBody>
                  <a:tcPr marL="0" marR="0" marT="0" marB="0" anchor="b">
                    <a:noFill/>
                  </a:tcPr>
                </a:tc>
                <a:tc>
                  <a:txBody>
                    <a:bodyPr/>
                    <a:lstStyle/>
                    <a:p>
                      <a:pPr algn="l" fontAlgn="b"/>
                      <a:r>
                        <a:rPr lang="en-US" sz="1400" u="none" strike="noStrike" dirty="0">
                          <a:effectLst/>
                          <a:latin typeface="+mn-lt"/>
                        </a:rPr>
                        <a:t> $  23,000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133,129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 $ </a:t>
                      </a:r>
                      <a:r>
                        <a:rPr lang="en-US" sz="1400" u="none" strike="noStrike" dirty="0" smtClean="0">
                          <a:effectLst/>
                          <a:latin typeface="+mn-lt"/>
                        </a:rPr>
                        <a:t> </a:t>
                      </a:r>
                      <a:r>
                        <a:rPr lang="en-US" sz="1400" u="none" strike="noStrike" dirty="0">
                          <a:effectLst/>
                          <a:latin typeface="+mn-lt"/>
                        </a:rPr>
                        <a:t>483,765 </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c>
                  <a:txBody>
                    <a:bodyPr/>
                    <a:lstStyle/>
                    <a:p>
                      <a:pPr algn="l" fontAlgn="b"/>
                      <a:r>
                        <a:rPr lang="en-US" sz="1400" u="none" strike="noStrike" dirty="0">
                          <a:effectLst/>
                          <a:latin typeface="+mn-lt"/>
                        </a:rPr>
                        <a:t>TOTAL</a:t>
                      </a:r>
                      <a:endParaRPr lang="en-US" sz="1400" b="0" i="0" u="none" strike="noStrike" dirty="0">
                        <a:solidFill>
                          <a:srgbClr val="000000"/>
                        </a:solidFill>
                        <a:effectLst/>
                        <a:latin typeface="+mn-lt"/>
                      </a:endParaRPr>
                    </a:p>
                  </a:txBody>
                  <a:tcPr marL="0" marR="0" marT="0" marB="0" anchor="ctr">
                    <a:solidFill>
                      <a:schemeClr val="bg1">
                        <a:lumMod val="95000"/>
                      </a:schemeClr>
                    </a:solidFill>
                  </a:tcPr>
                </a:tc>
              </a:tr>
            </a:tbl>
          </a:graphicData>
        </a:graphic>
      </p:graphicFrame>
    </p:spTree>
    <p:extLst>
      <p:ext uri="{BB962C8B-B14F-4D97-AF65-F5344CB8AC3E}">
        <p14:creationId xmlns:p14="http://schemas.microsoft.com/office/powerpoint/2010/main" val="6548439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NOx, VOC and PM Monitoring</a:t>
            </a:r>
            <a:endParaRPr lang="en-US" dirty="0"/>
          </a:p>
        </p:txBody>
      </p:sp>
      <p:sp>
        <p:nvSpPr>
          <p:cNvPr id="3" name="Content Placeholder 2"/>
          <p:cNvSpPr>
            <a:spLocks noGrp="1"/>
          </p:cNvSpPr>
          <p:nvPr>
            <p:ph idx="1"/>
          </p:nvPr>
        </p:nvSpPr>
        <p:spPr>
          <a:xfrm>
            <a:off x="152400" y="1600200"/>
            <a:ext cx="8839200" cy="4525963"/>
          </a:xfrm>
        </p:spPr>
        <p:txBody>
          <a:bodyPr/>
          <a:lstStyle/>
          <a:p>
            <a:r>
              <a:rPr lang="en-US" dirty="0" smtClean="0"/>
              <a:t>WDEQ will continue VOC monitoring at Wamsutter through March 2015</a:t>
            </a:r>
          </a:p>
          <a:p>
            <a:r>
              <a:rPr lang="en-US" dirty="0" smtClean="0"/>
              <a:t>Year-round stations in shelters to include NOx monitoring to the extent possible (see map of current NOx monitors next slide)</a:t>
            </a:r>
          </a:p>
          <a:p>
            <a:r>
              <a:rPr lang="en-US" dirty="0" smtClean="0"/>
              <a:t>Maintain current PM network (see map following)</a:t>
            </a:r>
            <a:endParaRPr lang="en-US" dirty="0"/>
          </a:p>
        </p:txBody>
      </p:sp>
      <p:sp>
        <p:nvSpPr>
          <p:cNvPr id="4" name="Slide Number Placeholder 3"/>
          <p:cNvSpPr>
            <a:spLocks noGrp="1"/>
          </p:cNvSpPr>
          <p:nvPr>
            <p:ph type="sldNum" sz="quarter" idx="12"/>
          </p:nvPr>
        </p:nvSpPr>
        <p:spPr/>
        <p:txBody>
          <a:bodyPr/>
          <a:lstStyle/>
          <a:p>
            <a:fld id="{EF4FC86E-1066-47A0-A989-1976ADE3059A}" type="slidenum">
              <a:rPr lang="en-US" smtClean="0"/>
              <a:pPr/>
              <a:t>37</a:t>
            </a:fld>
            <a:endParaRPr lang="en-US" dirty="0"/>
          </a:p>
        </p:txBody>
      </p:sp>
    </p:spTree>
    <p:extLst>
      <p:ext uri="{BB962C8B-B14F-4D97-AF65-F5344CB8AC3E}">
        <p14:creationId xmlns:p14="http://schemas.microsoft.com/office/powerpoint/2010/main" val="22267943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F4FC86E-1066-47A0-A989-1976ADE3059A}" type="slidenum">
              <a:rPr lang="en-US" smtClean="0"/>
              <a:pPr/>
              <a:t>38</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255" t="1668" r="16350" b="8472"/>
          <a:stretch/>
        </p:blipFill>
        <p:spPr>
          <a:xfrm>
            <a:off x="114300" y="95250"/>
            <a:ext cx="6743700" cy="6397616"/>
          </a:xfrm>
          <a:prstGeom prst="rect">
            <a:avLst/>
          </a:prstGeom>
        </p:spPr>
      </p:pic>
      <p:sp>
        <p:nvSpPr>
          <p:cNvPr id="3" name="Title 6"/>
          <p:cNvSpPr txBox="1">
            <a:spLocks/>
          </p:cNvSpPr>
          <p:nvPr/>
        </p:nvSpPr>
        <p:spPr>
          <a:xfrm>
            <a:off x="6629400" y="5486400"/>
            <a:ext cx="2514600" cy="1371600"/>
          </a:xfrm>
          <a:prstGeom prst="rect">
            <a:avLst/>
          </a:prstGeom>
          <a:solidFill>
            <a:schemeClr val="bg1">
              <a:lumMod val="85000"/>
              <a:alpha val="63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Ozone Monitors with </a:t>
            </a:r>
            <a:r>
              <a:rPr lang="en-US" sz="2400" b="1" dirty="0" err="1" smtClean="0"/>
              <a:t>NOx</a:t>
            </a:r>
            <a:endParaRPr lang="en-US" sz="2400" b="1" dirty="0"/>
          </a:p>
        </p:txBody>
      </p:sp>
    </p:spTree>
    <p:extLst>
      <p:ext uri="{BB962C8B-B14F-4D97-AF65-F5344CB8AC3E}">
        <p14:creationId xmlns:p14="http://schemas.microsoft.com/office/powerpoint/2010/main" val="19417157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86" y="0"/>
            <a:ext cx="8973028" cy="6858000"/>
          </a:xfrm>
          <a:prstGeom prst="rect">
            <a:avLst/>
          </a:prstGeom>
        </p:spPr>
      </p:pic>
      <p:sp>
        <p:nvSpPr>
          <p:cNvPr id="3" name="Title 6"/>
          <p:cNvSpPr txBox="1">
            <a:spLocks/>
          </p:cNvSpPr>
          <p:nvPr/>
        </p:nvSpPr>
        <p:spPr>
          <a:xfrm>
            <a:off x="6610350" y="6096000"/>
            <a:ext cx="2514600" cy="647700"/>
          </a:xfrm>
          <a:prstGeom prst="rect">
            <a:avLst/>
          </a:prstGeom>
          <a:solidFill>
            <a:schemeClr val="bg1">
              <a:lumMod val="85000"/>
              <a:alpha val="63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PM2.5 Monitors</a:t>
            </a:r>
            <a:endParaRPr lang="en-US" sz="2400" b="1" dirty="0"/>
          </a:p>
        </p:txBody>
      </p:sp>
      <p:sp>
        <p:nvSpPr>
          <p:cNvPr id="4" name="Slide Number Placeholder 3"/>
          <p:cNvSpPr>
            <a:spLocks noGrp="1"/>
          </p:cNvSpPr>
          <p:nvPr>
            <p:ph type="sldNum" sz="quarter" idx="12"/>
          </p:nvPr>
        </p:nvSpPr>
        <p:spPr>
          <a:xfrm>
            <a:off x="6858000" y="6492875"/>
            <a:ext cx="2133600" cy="365125"/>
          </a:xfrm>
        </p:spPr>
        <p:txBody>
          <a:bodyPr/>
          <a:lstStyle/>
          <a:p>
            <a:fld id="{EF4FC86E-1066-47A0-A989-1976ADE3059A}" type="slidenum">
              <a:rPr lang="en-US" smtClean="0"/>
              <a:pPr/>
              <a:t>39</a:t>
            </a:fld>
            <a:endParaRPr lang="en-US" dirty="0"/>
          </a:p>
        </p:txBody>
      </p:sp>
    </p:spTree>
    <p:extLst>
      <p:ext uri="{BB962C8B-B14F-4D97-AF65-F5344CB8AC3E}">
        <p14:creationId xmlns:p14="http://schemas.microsoft.com/office/powerpoint/2010/main" val="584628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3SAQS Network Assessment Working Group</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81990540"/>
              </p:ext>
            </p:extLst>
          </p:nvPr>
        </p:nvGraphicFramePr>
        <p:xfrm>
          <a:off x="685800" y="1295400"/>
          <a:ext cx="7848600" cy="5134030"/>
        </p:xfrm>
        <a:graphic>
          <a:graphicData uri="http://schemas.openxmlformats.org/drawingml/2006/table">
            <a:tbl>
              <a:tblPr firstRow="1" firstCol="1" bandRow="1">
                <a:tableStyleId>{5C22544A-7EE6-4342-B048-85BDC9FD1C3A}</a:tableStyleId>
              </a:tblPr>
              <a:tblGrid>
                <a:gridCol w="4588185"/>
                <a:gridCol w="3260415"/>
              </a:tblGrid>
              <a:tr h="778730">
                <a:tc>
                  <a:txBody>
                    <a:bodyPr/>
                    <a:lstStyle/>
                    <a:p>
                      <a:pPr marL="0" marR="0">
                        <a:lnSpc>
                          <a:spcPct val="115000"/>
                        </a:lnSpc>
                        <a:spcBef>
                          <a:spcPts val="0"/>
                        </a:spcBef>
                        <a:spcAft>
                          <a:spcPts val="0"/>
                        </a:spcAft>
                      </a:pPr>
                      <a:r>
                        <a:rPr lang="en-US" sz="1600" dirty="0">
                          <a:effectLst/>
                        </a:rPr>
                        <a:t>Colorado Dept. of Health and Environment (CDPHE)</a:t>
                      </a:r>
                      <a:endParaRPr lang="en-US" sz="1600" dirty="0">
                        <a:effectLst/>
                        <a:latin typeface="Calibri"/>
                        <a:ea typeface="Calibri"/>
                        <a:cs typeface="Times New Roman"/>
                      </a:endParaRPr>
                    </a:p>
                  </a:txBody>
                  <a:tcPr marL="68580" marR="68580" marT="0" marB="0"/>
                </a:tc>
                <a:tc>
                  <a:txBody>
                    <a:bodyPr/>
                    <a:lstStyle/>
                    <a:p>
                      <a:pPr marL="0" marR="0" algn="l" defTabSz="914400" rtl="0" eaLnBrk="1" latinLnBrk="0" hangingPunct="1">
                        <a:lnSpc>
                          <a:spcPct val="115000"/>
                        </a:lnSpc>
                        <a:spcBef>
                          <a:spcPts val="0"/>
                        </a:spcBef>
                        <a:spcAft>
                          <a:spcPts val="0"/>
                        </a:spcAft>
                      </a:pPr>
                      <a:r>
                        <a:rPr lang="en-US" sz="1600" b="0" kern="1200" dirty="0">
                          <a:solidFill>
                            <a:schemeClr val="dk1"/>
                          </a:solidFill>
                          <a:effectLst/>
                          <a:latin typeface="+mn-lt"/>
                          <a:ea typeface="+mn-ea"/>
                          <a:cs typeface="+mn-cs"/>
                        </a:rPr>
                        <a:t>Gordon Pierce</a:t>
                      </a:r>
                    </a:p>
                    <a:p>
                      <a:pPr marL="0" marR="0" algn="l" defTabSz="914400" rtl="0" eaLnBrk="1" latinLnBrk="0" hangingPunct="1">
                        <a:lnSpc>
                          <a:spcPct val="115000"/>
                        </a:lnSpc>
                        <a:spcBef>
                          <a:spcPts val="0"/>
                        </a:spcBef>
                        <a:spcAft>
                          <a:spcPts val="0"/>
                        </a:spcAft>
                      </a:pPr>
                      <a:r>
                        <a:rPr lang="en-US" sz="1600" b="0" kern="1200" dirty="0">
                          <a:solidFill>
                            <a:schemeClr val="dk1"/>
                          </a:solidFill>
                          <a:effectLst/>
                          <a:latin typeface="+mn-lt"/>
                          <a:ea typeface="+mn-ea"/>
                          <a:cs typeface="+mn-cs"/>
                        </a:rPr>
                        <a:t>Greg </a:t>
                      </a:r>
                      <a:r>
                        <a:rPr lang="en-US" sz="1600" b="0" kern="1200" dirty="0" smtClean="0">
                          <a:solidFill>
                            <a:schemeClr val="dk1"/>
                          </a:solidFill>
                          <a:effectLst/>
                          <a:latin typeface="+mn-lt"/>
                          <a:ea typeface="+mn-ea"/>
                          <a:cs typeface="+mn-cs"/>
                        </a:rPr>
                        <a:t>Harshfield</a:t>
                      </a:r>
                    </a:p>
                    <a:p>
                      <a:pPr marL="0" marR="0" algn="l" defTabSz="914400" rtl="0" eaLnBrk="1" latinLnBrk="0" hangingPunct="1">
                        <a:lnSpc>
                          <a:spcPct val="115000"/>
                        </a:lnSpc>
                        <a:spcBef>
                          <a:spcPts val="0"/>
                        </a:spcBef>
                        <a:spcAft>
                          <a:spcPts val="0"/>
                        </a:spcAft>
                      </a:pPr>
                      <a:r>
                        <a:rPr lang="en-US" sz="1600" b="0" kern="1200" dirty="0" smtClean="0">
                          <a:solidFill>
                            <a:schemeClr val="dk1"/>
                          </a:solidFill>
                          <a:effectLst/>
                          <a:latin typeface="+mn-lt"/>
                          <a:ea typeface="+mn-ea"/>
                          <a:cs typeface="+mn-cs"/>
                        </a:rPr>
                        <a:t>Kevin</a:t>
                      </a:r>
                      <a:r>
                        <a:rPr lang="en-US" sz="1600" b="0" kern="1200" baseline="0" dirty="0" smtClean="0">
                          <a:solidFill>
                            <a:schemeClr val="dk1"/>
                          </a:solidFill>
                          <a:effectLst/>
                          <a:latin typeface="+mn-lt"/>
                          <a:ea typeface="+mn-ea"/>
                          <a:cs typeface="+mn-cs"/>
                        </a:rPr>
                        <a:t> Briggs</a:t>
                      </a:r>
                      <a:endParaRPr lang="en-US" sz="1600" b="0" kern="1200" dirty="0">
                        <a:solidFill>
                          <a:schemeClr val="dk1"/>
                        </a:solidFill>
                        <a:effectLst/>
                        <a:latin typeface="+mn-lt"/>
                        <a:ea typeface="+mn-ea"/>
                        <a:cs typeface="+mn-cs"/>
                      </a:endParaRPr>
                    </a:p>
                  </a:txBody>
                  <a:tcPr marL="68580" marR="68580" marT="0" marB="0">
                    <a:solidFill>
                      <a:schemeClr val="accent1">
                        <a:lumMod val="20000"/>
                        <a:lumOff val="80000"/>
                      </a:schemeClr>
                    </a:solidFill>
                  </a:tcPr>
                </a:tc>
              </a:tr>
              <a:tr h="778730">
                <a:tc>
                  <a:txBody>
                    <a:bodyPr/>
                    <a:lstStyle/>
                    <a:p>
                      <a:pPr marL="0" marR="0">
                        <a:lnSpc>
                          <a:spcPct val="115000"/>
                        </a:lnSpc>
                        <a:spcBef>
                          <a:spcPts val="0"/>
                        </a:spcBef>
                        <a:spcAft>
                          <a:spcPts val="0"/>
                        </a:spcAft>
                      </a:pPr>
                      <a:r>
                        <a:rPr lang="en-US" sz="1600" dirty="0">
                          <a:effectLst/>
                        </a:rPr>
                        <a:t>U.S. Environmental Protection  Agency (EPA)</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Gail Tonnesen</a:t>
                      </a:r>
                    </a:p>
                    <a:p>
                      <a:pPr marL="0" marR="0">
                        <a:lnSpc>
                          <a:spcPct val="115000"/>
                        </a:lnSpc>
                        <a:spcBef>
                          <a:spcPts val="0"/>
                        </a:spcBef>
                        <a:spcAft>
                          <a:spcPts val="0"/>
                        </a:spcAft>
                      </a:pPr>
                      <a:r>
                        <a:rPr lang="en-US" sz="1600" dirty="0">
                          <a:effectLst/>
                        </a:rPr>
                        <a:t>Rebecca </a:t>
                      </a:r>
                      <a:r>
                        <a:rPr lang="en-US" sz="1600" dirty="0" smtClean="0">
                          <a:effectLst/>
                        </a:rPr>
                        <a:t>Matichuk</a:t>
                      </a:r>
                    </a:p>
                    <a:p>
                      <a:pPr marL="0" marR="0">
                        <a:lnSpc>
                          <a:spcPct val="115000"/>
                        </a:lnSpc>
                        <a:spcBef>
                          <a:spcPts val="0"/>
                        </a:spcBef>
                        <a:spcAft>
                          <a:spcPts val="0"/>
                        </a:spcAft>
                      </a:pPr>
                      <a:r>
                        <a:rPr lang="en-US" sz="1600" dirty="0" smtClean="0">
                          <a:effectLst/>
                          <a:latin typeface="Calibri"/>
                          <a:ea typeface="Calibri"/>
                          <a:cs typeface="Times New Roman"/>
                        </a:rPr>
                        <a:t>Vanessa Hinkle</a:t>
                      </a:r>
                      <a:endParaRPr lang="en-US" sz="1600" dirty="0">
                        <a:effectLst/>
                        <a:latin typeface="Calibri"/>
                        <a:ea typeface="Calibri"/>
                        <a:cs typeface="Times New Roman"/>
                      </a:endParaRPr>
                    </a:p>
                  </a:txBody>
                  <a:tcPr marL="68580" marR="68580" marT="0" marB="0"/>
                </a:tc>
              </a:tr>
              <a:tr h="778730">
                <a:tc>
                  <a:txBody>
                    <a:bodyPr/>
                    <a:lstStyle/>
                    <a:p>
                      <a:pPr marL="0" marR="0">
                        <a:lnSpc>
                          <a:spcPct val="115000"/>
                        </a:lnSpc>
                        <a:spcBef>
                          <a:spcPts val="0"/>
                        </a:spcBef>
                        <a:spcAft>
                          <a:spcPts val="0"/>
                        </a:spcAft>
                      </a:pPr>
                      <a:r>
                        <a:rPr lang="en-US" sz="1600" dirty="0">
                          <a:effectLst/>
                        </a:rPr>
                        <a:t>National Park Service (NPS)</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Mike </a:t>
                      </a:r>
                      <a:r>
                        <a:rPr lang="en-US" sz="1600" dirty="0" smtClean="0">
                          <a:effectLst/>
                        </a:rPr>
                        <a:t>George</a:t>
                      </a:r>
                    </a:p>
                    <a:p>
                      <a:pPr marL="0" marR="0">
                        <a:lnSpc>
                          <a:spcPct val="115000"/>
                        </a:lnSpc>
                        <a:spcBef>
                          <a:spcPts val="0"/>
                        </a:spcBef>
                        <a:spcAft>
                          <a:spcPts val="0"/>
                        </a:spcAft>
                      </a:pPr>
                      <a:r>
                        <a:rPr lang="en-US" sz="1600" dirty="0" smtClean="0">
                          <a:effectLst/>
                        </a:rPr>
                        <a:t>Barkley Sive</a:t>
                      </a:r>
                    </a:p>
                    <a:p>
                      <a:pPr marL="0" marR="0">
                        <a:lnSpc>
                          <a:spcPct val="115000"/>
                        </a:lnSpc>
                        <a:spcBef>
                          <a:spcPts val="0"/>
                        </a:spcBef>
                        <a:spcAft>
                          <a:spcPts val="0"/>
                        </a:spcAft>
                      </a:pPr>
                      <a:r>
                        <a:rPr lang="en-US" sz="1600" dirty="0" smtClean="0">
                          <a:effectLst/>
                          <a:latin typeface="Calibri"/>
                          <a:ea typeface="Calibri"/>
                          <a:cs typeface="Times New Roman"/>
                        </a:rPr>
                        <a:t>Mike Barna</a:t>
                      </a:r>
                    </a:p>
                  </a:txBody>
                  <a:tcPr marL="68580" marR="68580" marT="0" marB="0"/>
                </a:tc>
              </a:tr>
              <a:tr h="323687">
                <a:tc>
                  <a:txBody>
                    <a:bodyPr/>
                    <a:lstStyle/>
                    <a:p>
                      <a:pPr marL="0" marR="0">
                        <a:lnSpc>
                          <a:spcPct val="115000"/>
                        </a:lnSpc>
                        <a:spcBef>
                          <a:spcPts val="0"/>
                        </a:spcBef>
                        <a:spcAft>
                          <a:spcPts val="0"/>
                        </a:spcAft>
                      </a:pPr>
                      <a:r>
                        <a:rPr lang="en-US" sz="1600" dirty="0" smtClean="0">
                          <a:effectLst/>
                          <a:latin typeface="Calibri"/>
                          <a:ea typeface="Calibri"/>
                          <a:cs typeface="Times New Roman"/>
                        </a:rPr>
                        <a:t>Colorado Bureau of Land Management (CO BLM)</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smtClean="0">
                          <a:effectLst/>
                          <a:latin typeface="Calibri"/>
                          <a:ea typeface="Calibri"/>
                          <a:cs typeface="Times New Roman"/>
                        </a:rPr>
                        <a:t>Chad Meister</a:t>
                      </a:r>
                      <a:endParaRPr lang="en-US" sz="1600" dirty="0">
                        <a:effectLst/>
                        <a:latin typeface="Calibri"/>
                        <a:ea typeface="Calibri"/>
                        <a:cs typeface="Times New Roman"/>
                      </a:endParaRPr>
                    </a:p>
                  </a:txBody>
                  <a:tcPr marL="68580" marR="68580" marT="0" marB="0"/>
                </a:tc>
              </a:tr>
              <a:tr h="323687">
                <a:tc>
                  <a:txBody>
                    <a:bodyPr/>
                    <a:lstStyle/>
                    <a:p>
                      <a:pPr marL="0" marR="0">
                        <a:lnSpc>
                          <a:spcPct val="115000"/>
                        </a:lnSpc>
                        <a:spcBef>
                          <a:spcPts val="0"/>
                        </a:spcBef>
                        <a:spcAft>
                          <a:spcPts val="0"/>
                        </a:spcAft>
                      </a:pPr>
                      <a:r>
                        <a:rPr lang="en-US" sz="1600" dirty="0">
                          <a:effectLst/>
                        </a:rPr>
                        <a:t>Wyoming Bureau of Land Management (WY BLM)</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Charis Tuers</a:t>
                      </a:r>
                      <a:endParaRPr lang="en-US" sz="1600" dirty="0">
                        <a:effectLst/>
                        <a:latin typeface="Calibri"/>
                        <a:ea typeface="Calibri"/>
                        <a:cs typeface="Times New Roman"/>
                      </a:endParaRPr>
                    </a:p>
                  </a:txBody>
                  <a:tcPr marL="68580" marR="68580" marT="0" marB="0"/>
                </a:tc>
              </a:tr>
              <a:tr h="519154">
                <a:tc>
                  <a:txBody>
                    <a:bodyPr/>
                    <a:lstStyle/>
                    <a:p>
                      <a:pPr marL="0" marR="0">
                        <a:lnSpc>
                          <a:spcPct val="115000"/>
                        </a:lnSpc>
                        <a:spcBef>
                          <a:spcPts val="0"/>
                        </a:spcBef>
                        <a:spcAft>
                          <a:spcPts val="0"/>
                        </a:spcAft>
                      </a:pPr>
                      <a:r>
                        <a:rPr lang="en-US" sz="1600" dirty="0">
                          <a:effectLst/>
                        </a:rPr>
                        <a:t>Utah Bureau of Land Management (UT BLM)</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smtClean="0">
                          <a:effectLst/>
                        </a:rPr>
                        <a:t>Leonard Herr</a:t>
                      </a:r>
                    </a:p>
                    <a:p>
                      <a:pPr marL="0" marR="0">
                        <a:lnSpc>
                          <a:spcPct val="115000"/>
                        </a:lnSpc>
                        <a:spcBef>
                          <a:spcPts val="0"/>
                        </a:spcBef>
                        <a:spcAft>
                          <a:spcPts val="0"/>
                        </a:spcAft>
                      </a:pPr>
                      <a:r>
                        <a:rPr lang="en-US" sz="1600" dirty="0" smtClean="0">
                          <a:effectLst/>
                        </a:rPr>
                        <a:t>Collin </a:t>
                      </a:r>
                      <a:r>
                        <a:rPr lang="en-US" sz="1600" dirty="0">
                          <a:effectLst/>
                        </a:rPr>
                        <a:t>Schwartz</a:t>
                      </a:r>
                      <a:endParaRPr lang="en-US" sz="1600" dirty="0">
                        <a:effectLst/>
                        <a:latin typeface="Calibri"/>
                        <a:ea typeface="Calibri"/>
                        <a:cs typeface="Times New Roman"/>
                      </a:endParaRPr>
                    </a:p>
                  </a:txBody>
                  <a:tcPr marL="68580" marR="68580" marT="0" marB="0"/>
                </a:tc>
              </a:tr>
              <a:tr h="519154">
                <a:tc>
                  <a:txBody>
                    <a:bodyPr/>
                    <a:lstStyle/>
                    <a:p>
                      <a:pPr marL="0" marR="0">
                        <a:lnSpc>
                          <a:spcPct val="115000"/>
                        </a:lnSpc>
                        <a:spcBef>
                          <a:spcPts val="0"/>
                        </a:spcBef>
                        <a:spcAft>
                          <a:spcPts val="0"/>
                        </a:spcAft>
                      </a:pPr>
                      <a:r>
                        <a:rPr lang="en-US" sz="1600" dirty="0">
                          <a:effectLst/>
                        </a:rPr>
                        <a:t>Utah Division of Air Quality (UDAQ)</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Patrick </a:t>
                      </a:r>
                      <a:r>
                        <a:rPr lang="en-US" sz="1600" dirty="0" smtClean="0">
                          <a:effectLst/>
                        </a:rPr>
                        <a:t>Barickman</a:t>
                      </a:r>
                    </a:p>
                    <a:p>
                      <a:pPr marL="0" marR="0">
                        <a:lnSpc>
                          <a:spcPct val="115000"/>
                        </a:lnSpc>
                        <a:spcBef>
                          <a:spcPts val="0"/>
                        </a:spcBef>
                        <a:spcAft>
                          <a:spcPts val="0"/>
                        </a:spcAft>
                      </a:pPr>
                      <a:r>
                        <a:rPr lang="en-US" sz="1600" dirty="0" smtClean="0">
                          <a:effectLst/>
                          <a:latin typeface="Calibri"/>
                          <a:ea typeface="Calibri"/>
                          <a:cs typeface="Times New Roman"/>
                        </a:rPr>
                        <a:t>Bo</a:t>
                      </a:r>
                      <a:r>
                        <a:rPr lang="en-US" sz="1600" baseline="0" dirty="0" smtClean="0">
                          <a:effectLst/>
                          <a:latin typeface="Calibri"/>
                          <a:ea typeface="Calibri"/>
                          <a:cs typeface="Times New Roman"/>
                        </a:rPr>
                        <a:t> Call</a:t>
                      </a:r>
                      <a:endParaRPr lang="en-US" sz="1600" dirty="0">
                        <a:effectLst/>
                        <a:latin typeface="Calibri"/>
                        <a:ea typeface="Calibri"/>
                        <a:cs typeface="Times New Roman"/>
                      </a:endParaRPr>
                    </a:p>
                  </a:txBody>
                  <a:tcPr marL="68580" marR="68580" marT="0" marB="0"/>
                </a:tc>
              </a:tr>
              <a:tr h="259576">
                <a:tc>
                  <a:txBody>
                    <a:bodyPr/>
                    <a:lstStyle/>
                    <a:p>
                      <a:pPr marL="0" marR="0">
                        <a:lnSpc>
                          <a:spcPct val="115000"/>
                        </a:lnSpc>
                        <a:spcBef>
                          <a:spcPts val="0"/>
                        </a:spcBef>
                        <a:spcAft>
                          <a:spcPts val="0"/>
                        </a:spcAft>
                      </a:pPr>
                      <a:r>
                        <a:rPr lang="en-US" sz="1600" dirty="0">
                          <a:effectLst/>
                        </a:rPr>
                        <a:t>Wyoming Dept. of Environmental Quality (WYDEQ)</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Cara Keslar</a:t>
                      </a:r>
                      <a:endParaRPr lang="en-US" sz="1600" dirty="0">
                        <a:effectLst/>
                        <a:latin typeface="Calibri"/>
                        <a:ea typeface="Calibri"/>
                        <a:cs typeface="Times New Roman"/>
                      </a:endParaRPr>
                    </a:p>
                  </a:txBody>
                  <a:tcPr marL="68580" marR="68580" marT="0" marB="0"/>
                </a:tc>
              </a:tr>
              <a:tr h="519154">
                <a:tc>
                  <a:txBody>
                    <a:bodyPr/>
                    <a:lstStyle/>
                    <a:p>
                      <a:pPr marL="0" marR="0">
                        <a:lnSpc>
                          <a:spcPct val="115000"/>
                        </a:lnSpc>
                        <a:spcBef>
                          <a:spcPts val="0"/>
                        </a:spcBef>
                        <a:spcAft>
                          <a:spcPts val="0"/>
                        </a:spcAft>
                      </a:pPr>
                      <a:r>
                        <a:rPr lang="en-US" sz="1600" dirty="0">
                          <a:effectLst/>
                        </a:rPr>
                        <a:t>U.S. Forest Service (USFS)</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Debbie </a:t>
                      </a:r>
                      <a:r>
                        <a:rPr lang="en-US" sz="1600" dirty="0" smtClean="0">
                          <a:effectLst/>
                        </a:rPr>
                        <a:t>Miller</a:t>
                      </a:r>
                    </a:p>
                    <a:p>
                      <a:pPr marL="0" marR="0">
                        <a:lnSpc>
                          <a:spcPct val="115000"/>
                        </a:lnSpc>
                        <a:spcBef>
                          <a:spcPts val="0"/>
                        </a:spcBef>
                        <a:spcAft>
                          <a:spcPts val="0"/>
                        </a:spcAft>
                      </a:pPr>
                      <a:r>
                        <a:rPr lang="en-US" sz="1600" dirty="0" smtClean="0">
                          <a:effectLst/>
                          <a:latin typeface="Calibri"/>
                          <a:ea typeface="Calibri"/>
                          <a:cs typeface="Times New Roman"/>
                        </a:rPr>
                        <a:t>John Korfmacher</a:t>
                      </a:r>
                      <a:endParaRPr lang="en-US" sz="1600" dirty="0">
                        <a:effectLst/>
                        <a:latin typeface="Calibri"/>
                        <a:ea typeface="Calibri"/>
                        <a:cs typeface="Times New Roman"/>
                      </a:endParaRPr>
                    </a:p>
                  </a:txBody>
                  <a:tcPr marL="68580" marR="68580" marT="0" marB="0"/>
                </a:tc>
              </a:tr>
            </a:tbl>
          </a:graphicData>
        </a:graphic>
      </p:graphicFrame>
      <p:sp>
        <p:nvSpPr>
          <p:cNvPr id="4" name="Slide Number Placeholder 3"/>
          <p:cNvSpPr>
            <a:spLocks noGrp="1"/>
          </p:cNvSpPr>
          <p:nvPr>
            <p:ph type="sldNum" sz="quarter" idx="12"/>
          </p:nvPr>
        </p:nvSpPr>
        <p:spPr/>
        <p:txBody>
          <a:bodyPr/>
          <a:lstStyle/>
          <a:p>
            <a:fld id="{EF4FC86E-1066-47A0-A989-1976ADE3059A}" type="slidenum">
              <a:rPr lang="en-US" smtClean="0"/>
              <a:pPr/>
              <a:t>4</a:t>
            </a:fld>
            <a:endParaRPr lang="en-US" dirty="0"/>
          </a:p>
        </p:txBody>
      </p:sp>
    </p:spTree>
    <p:extLst>
      <p:ext uri="{BB962C8B-B14F-4D97-AF65-F5344CB8AC3E}">
        <p14:creationId xmlns:p14="http://schemas.microsoft.com/office/powerpoint/2010/main" val="31074992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a:t>
            </a:r>
            <a:r>
              <a:rPr lang="en-US" dirty="0" smtClean="0"/>
              <a:t>of Final Memo</a:t>
            </a:r>
            <a:endParaRPr lang="en-US" dirty="0"/>
          </a:p>
        </p:txBody>
      </p:sp>
      <p:sp>
        <p:nvSpPr>
          <p:cNvPr id="3" name="Slide Number Placeholder 2"/>
          <p:cNvSpPr>
            <a:spLocks noGrp="1"/>
          </p:cNvSpPr>
          <p:nvPr>
            <p:ph type="sldNum" sz="quarter" idx="12"/>
          </p:nvPr>
        </p:nvSpPr>
        <p:spPr/>
        <p:txBody>
          <a:bodyPr/>
          <a:lstStyle/>
          <a:p>
            <a:fld id="{EF4FC86E-1066-47A0-A989-1976ADE3059A}" type="slidenum">
              <a:rPr lang="en-US" smtClean="0"/>
              <a:pPr/>
              <a:t>40</a:t>
            </a:fld>
            <a:endParaRPr lang="en-US" dirty="0"/>
          </a:p>
        </p:txBody>
      </p:sp>
      <p:sp>
        <p:nvSpPr>
          <p:cNvPr id="4" name="Rectangle 3"/>
          <p:cNvSpPr/>
          <p:nvPr/>
        </p:nvSpPr>
        <p:spPr>
          <a:xfrm>
            <a:off x="2286000" y="1166843"/>
            <a:ext cx="4572000" cy="5355312"/>
          </a:xfrm>
          <a:prstGeom prst="rect">
            <a:avLst/>
          </a:prstGeom>
        </p:spPr>
        <p:txBody>
          <a:bodyPr>
            <a:spAutoFit/>
          </a:bodyPr>
          <a:lstStyle/>
          <a:p>
            <a:pPr lvl="0"/>
            <a:r>
              <a:rPr lang="en-US" dirty="0"/>
              <a:t>Introduction</a:t>
            </a:r>
            <a:endParaRPr lang="en-US" sz="1600" dirty="0"/>
          </a:p>
          <a:p>
            <a:pPr lvl="1"/>
            <a:r>
              <a:rPr lang="en-US" dirty="0" smtClean="0"/>
              <a:t>Scope </a:t>
            </a:r>
            <a:r>
              <a:rPr lang="en-US" dirty="0"/>
              <a:t>and objectives</a:t>
            </a:r>
            <a:endParaRPr lang="en-US" sz="1600" dirty="0"/>
          </a:p>
          <a:p>
            <a:pPr lvl="1"/>
            <a:r>
              <a:rPr lang="en-US" dirty="0"/>
              <a:t>Process</a:t>
            </a:r>
            <a:endParaRPr lang="en-US" sz="1600" dirty="0"/>
          </a:p>
          <a:p>
            <a:pPr lvl="0"/>
            <a:r>
              <a:rPr lang="en-US" dirty="0"/>
              <a:t>Analysis</a:t>
            </a:r>
            <a:endParaRPr lang="en-US" sz="1600" dirty="0"/>
          </a:p>
          <a:p>
            <a:pPr lvl="1"/>
            <a:r>
              <a:rPr lang="en-US" dirty="0" smtClean="0"/>
              <a:t>Data</a:t>
            </a:r>
            <a:endParaRPr lang="en-US" sz="1600" dirty="0"/>
          </a:p>
          <a:p>
            <a:pPr lvl="1"/>
            <a:r>
              <a:rPr lang="en-US" dirty="0" smtClean="0"/>
              <a:t>Identification and evaluation of UAs</a:t>
            </a:r>
            <a:endParaRPr lang="en-US" sz="1600" dirty="0"/>
          </a:p>
          <a:p>
            <a:pPr lvl="1"/>
            <a:r>
              <a:rPr lang="en-US" dirty="0" smtClean="0"/>
              <a:t>Classification of existing sites</a:t>
            </a:r>
            <a:endParaRPr lang="en-US" sz="1600" dirty="0"/>
          </a:p>
          <a:p>
            <a:pPr lvl="1"/>
            <a:r>
              <a:rPr lang="en-US" dirty="0"/>
              <a:t>Cost analysis</a:t>
            </a:r>
            <a:endParaRPr lang="en-US" sz="1600" dirty="0"/>
          </a:p>
          <a:p>
            <a:pPr lvl="0"/>
            <a:r>
              <a:rPr lang="en-US" dirty="0"/>
              <a:t>Recommendations</a:t>
            </a:r>
            <a:endParaRPr lang="en-US" sz="1600" dirty="0"/>
          </a:p>
          <a:p>
            <a:pPr lvl="1"/>
            <a:r>
              <a:rPr lang="en-US" dirty="0"/>
              <a:t>Review of current network configuration </a:t>
            </a:r>
            <a:r>
              <a:rPr lang="en-US" dirty="0" smtClean="0"/>
              <a:t>	and </a:t>
            </a:r>
            <a:r>
              <a:rPr lang="en-US" dirty="0"/>
              <a:t>funding sources</a:t>
            </a:r>
            <a:endParaRPr lang="en-US" sz="1600" dirty="0"/>
          </a:p>
          <a:p>
            <a:pPr lvl="1"/>
            <a:r>
              <a:rPr lang="en-US" dirty="0" smtClean="0"/>
              <a:t>Recommended reconfigurations</a:t>
            </a:r>
          </a:p>
          <a:p>
            <a:pPr lvl="1"/>
            <a:r>
              <a:rPr lang="en-US" dirty="0" smtClean="0"/>
              <a:t>Cost estimates</a:t>
            </a:r>
            <a:endParaRPr lang="en-US" dirty="0"/>
          </a:p>
          <a:p>
            <a:r>
              <a:rPr lang="en-US" dirty="0"/>
              <a:t>Appendices</a:t>
            </a:r>
          </a:p>
          <a:p>
            <a:pPr marL="0" lvl="1"/>
            <a:r>
              <a:rPr lang="en-US" dirty="0"/>
              <a:t>Electronic </a:t>
            </a:r>
            <a:r>
              <a:rPr lang="en-US" dirty="0" smtClean="0"/>
              <a:t>Appendices</a:t>
            </a:r>
          </a:p>
          <a:p>
            <a:pPr marL="457200" lvl="2"/>
            <a:r>
              <a:rPr lang="en-US" dirty="0"/>
              <a:t>Map files (</a:t>
            </a:r>
            <a:r>
              <a:rPr lang="en-US" dirty="0" err="1"/>
              <a:t>shapefiles</a:t>
            </a:r>
            <a:r>
              <a:rPr lang="en-US" dirty="0"/>
              <a:t>, layers, </a:t>
            </a:r>
            <a:r>
              <a:rPr lang="en-US" dirty="0" err="1"/>
              <a:t>kml</a:t>
            </a:r>
            <a:r>
              <a:rPr lang="en-US" dirty="0"/>
              <a:t> files)</a:t>
            </a:r>
          </a:p>
          <a:p>
            <a:pPr marL="457200" lvl="2"/>
            <a:r>
              <a:rPr lang="en-US" dirty="0"/>
              <a:t>Monitoring site spreadsheet</a:t>
            </a:r>
          </a:p>
          <a:p>
            <a:pPr marL="457200" lvl="2"/>
            <a:r>
              <a:rPr lang="en-US" dirty="0"/>
              <a:t>Costing </a:t>
            </a:r>
            <a:r>
              <a:rPr lang="en-US" dirty="0" err="1"/>
              <a:t>spredsheet</a:t>
            </a:r>
            <a:endParaRPr lang="en-US" dirty="0"/>
          </a:p>
          <a:p>
            <a:pPr lvl="1"/>
            <a:endParaRPr lang="en-US" dirty="0" smtClean="0"/>
          </a:p>
        </p:txBody>
      </p:sp>
    </p:spTree>
    <p:extLst>
      <p:ext uri="{BB962C8B-B14F-4D97-AF65-F5344CB8AC3E}">
        <p14:creationId xmlns:p14="http://schemas.microsoft.com/office/powerpoint/2010/main" val="2330881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935472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 Evaluation</a:t>
            </a:r>
            <a:endParaRPr lang="en-US" dirty="0"/>
          </a:p>
        </p:txBody>
      </p:sp>
      <p:sp>
        <p:nvSpPr>
          <p:cNvPr id="3" name="Slide Number Placeholder 2"/>
          <p:cNvSpPr>
            <a:spLocks noGrp="1"/>
          </p:cNvSpPr>
          <p:nvPr>
            <p:ph type="sldNum" sz="quarter" idx="12"/>
          </p:nvPr>
        </p:nvSpPr>
        <p:spPr/>
        <p:txBody>
          <a:bodyPr/>
          <a:lstStyle/>
          <a:p>
            <a:fld id="{EF4FC86E-1066-47A0-A989-1976ADE3059A}" type="slidenum">
              <a:rPr lang="en-US" smtClean="0"/>
              <a:pPr/>
              <a:t>42</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9419090"/>
              </p:ext>
            </p:extLst>
          </p:nvPr>
        </p:nvGraphicFramePr>
        <p:xfrm>
          <a:off x="228600" y="1219200"/>
          <a:ext cx="8686799" cy="5089398"/>
        </p:xfrm>
        <a:graphic>
          <a:graphicData uri="http://schemas.openxmlformats.org/drawingml/2006/table">
            <a:tbl>
              <a:tblPr firstRow="1" bandRow="1">
                <a:tableStyleId>{3C2FFA5D-87B4-456A-9821-1D502468CF0F}</a:tableStyleId>
              </a:tblPr>
              <a:tblGrid>
                <a:gridCol w="1028274"/>
                <a:gridCol w="2302915"/>
                <a:gridCol w="2731366"/>
                <a:gridCol w="2035130"/>
                <a:gridCol w="589114"/>
              </a:tblGrid>
              <a:tr h="260995">
                <a:tc>
                  <a:txBody>
                    <a:bodyPr/>
                    <a:lstStyle/>
                    <a:p>
                      <a:pPr marL="0" marR="0">
                        <a:lnSpc>
                          <a:spcPct val="115000"/>
                        </a:lnSpc>
                        <a:spcBef>
                          <a:spcPts val="0"/>
                        </a:spcBef>
                        <a:spcAft>
                          <a:spcPts val="0"/>
                        </a:spcAft>
                      </a:pPr>
                      <a:r>
                        <a:rPr lang="en-US" sz="700" kern="1200" dirty="0">
                          <a:effectLst/>
                        </a:rPr>
                        <a:t>Potentially Underserved Area</a:t>
                      </a:r>
                      <a:endParaRPr lang="en-US" sz="700" dirty="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Pros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Cons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Add’l Comments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Rank*</a:t>
                      </a:r>
                      <a:endParaRPr lang="en-US" sz="700">
                        <a:effectLst/>
                        <a:latin typeface="Calibri"/>
                        <a:ea typeface="Calibri"/>
                        <a:cs typeface="Times New Roman"/>
                      </a:endParaRPr>
                    </a:p>
                  </a:txBody>
                  <a:tcPr marL="9253" marR="9253" marT="0" marB="0"/>
                </a:tc>
              </a:tr>
              <a:tr h="1174476">
                <a:tc>
                  <a:txBody>
                    <a:bodyPr/>
                    <a:lstStyle/>
                    <a:p>
                      <a:pPr marL="0" marR="0">
                        <a:lnSpc>
                          <a:spcPct val="115000"/>
                        </a:lnSpc>
                        <a:spcBef>
                          <a:spcPts val="0"/>
                        </a:spcBef>
                        <a:spcAft>
                          <a:spcPts val="0"/>
                        </a:spcAft>
                      </a:pPr>
                      <a:r>
                        <a:rPr lang="en-US" sz="700" kern="1200">
                          <a:effectLst/>
                        </a:rPr>
                        <a:t>UA1: </a:t>
                      </a:r>
                      <a:endParaRPr lang="en-US" sz="700">
                        <a:effectLst/>
                      </a:endParaRPr>
                    </a:p>
                    <a:p>
                      <a:pPr marL="0" marR="0">
                        <a:lnSpc>
                          <a:spcPct val="115000"/>
                        </a:lnSpc>
                        <a:spcBef>
                          <a:spcPts val="0"/>
                        </a:spcBef>
                        <a:spcAft>
                          <a:spcPts val="0"/>
                        </a:spcAft>
                      </a:pPr>
                      <a:r>
                        <a:rPr lang="en-US" sz="700">
                          <a:effectLst/>
                        </a:rPr>
                        <a:t>Saguache-Monte Vista-Alamosa</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dirty="0">
                          <a:effectLst/>
                        </a:rPr>
                        <a:t>Great Sand Dunes NM on eastern boundary (but at higher elevation)</a:t>
                      </a:r>
                      <a:endParaRPr lang="en-US" sz="700" dirty="0">
                        <a:effectLst/>
                      </a:endParaRPr>
                    </a:p>
                    <a:p>
                      <a:pPr marL="342900" marR="0" lvl="0" indent="-342900">
                        <a:lnSpc>
                          <a:spcPct val="115000"/>
                        </a:lnSpc>
                        <a:spcBef>
                          <a:spcPts val="0"/>
                        </a:spcBef>
                        <a:spcAft>
                          <a:spcPts val="0"/>
                        </a:spcAft>
                        <a:buFont typeface="Symbol"/>
                        <a:buChar char=""/>
                      </a:pPr>
                      <a:r>
                        <a:rPr lang="en-US" sz="700" kern="1200" dirty="0">
                          <a:effectLst/>
                        </a:rPr>
                        <a:t>Far from any existing monitoring sites</a:t>
                      </a:r>
                      <a:endParaRPr lang="en-US" sz="700" dirty="0">
                        <a:effectLst/>
                      </a:endParaRPr>
                    </a:p>
                    <a:p>
                      <a:pPr marL="342900" marR="0" lvl="0" indent="-342900">
                        <a:lnSpc>
                          <a:spcPct val="115000"/>
                        </a:lnSpc>
                        <a:spcBef>
                          <a:spcPts val="0"/>
                        </a:spcBef>
                        <a:spcAft>
                          <a:spcPts val="0"/>
                        </a:spcAft>
                        <a:buFont typeface="Symbol"/>
                        <a:buChar char=""/>
                      </a:pPr>
                      <a:r>
                        <a:rPr lang="en-US" sz="700" kern="1200" dirty="0">
                          <a:effectLst/>
                        </a:rPr>
                        <a:t>Some areas of elevated non-fire O3 impacts predicted, including areas below 8,000’ (</a:t>
                      </a:r>
                      <a:r>
                        <a:rPr lang="en-US" sz="700" kern="1200" dirty="0" err="1">
                          <a:effectLst/>
                        </a:rPr>
                        <a:t>WestJump</a:t>
                      </a:r>
                      <a:r>
                        <a:rPr lang="en-US" sz="700" kern="1200" dirty="0">
                          <a:effectLst/>
                        </a:rPr>
                        <a:t> modeling)</a:t>
                      </a:r>
                      <a:endParaRPr lang="en-US" sz="700" dirty="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Isolated; No significant existing sources or major population centers in immediate vicinity</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Far from any emissions sources</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Generally low O3 contribution from anthropogenic sources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Not a priority for a number of reasons, but a very interesting area topographically: big, broad valley that may be subject to the inversions and snow cover in the winter that characterize Pinedale and Vernal. A valley-floor monitor for a season or two might be very useful.</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D.Miller (1/16/14): Believe this is a low priority.</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L</a:t>
                      </a:r>
                      <a:endParaRPr lang="en-US" sz="700">
                        <a:effectLst/>
                        <a:latin typeface="Calibri"/>
                        <a:ea typeface="Calibri"/>
                        <a:cs typeface="Times New Roman"/>
                      </a:endParaRPr>
                    </a:p>
                  </a:txBody>
                  <a:tcPr marL="9253" marR="9253" marT="0" marB="0"/>
                </a:tc>
              </a:tr>
              <a:tr h="1435471">
                <a:tc>
                  <a:txBody>
                    <a:bodyPr/>
                    <a:lstStyle/>
                    <a:p>
                      <a:pPr marL="0" marR="0">
                        <a:lnSpc>
                          <a:spcPct val="115000"/>
                        </a:lnSpc>
                        <a:spcBef>
                          <a:spcPts val="0"/>
                        </a:spcBef>
                        <a:spcAft>
                          <a:spcPts val="0"/>
                        </a:spcAft>
                      </a:pPr>
                      <a:r>
                        <a:rPr lang="en-US" sz="700" kern="1200">
                          <a:effectLst/>
                        </a:rPr>
                        <a:t>UA2: East-Central WY</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Downwind of PSD major point sources (Dave Johnston and Laramie River Station)</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Anticipated future increase in O&amp;G development</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Minimal current O&amp;G development</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Low NOx emissions density</a:t>
                      </a:r>
                      <a:endParaRPr lang="en-US" sz="700">
                        <a:effectLst/>
                      </a:endParaRPr>
                    </a:p>
                    <a:p>
                      <a:pPr marL="342900" marR="0" lvl="0" indent="-342900">
                        <a:lnSpc>
                          <a:spcPct val="115000"/>
                        </a:lnSpc>
                        <a:spcBef>
                          <a:spcPts val="0"/>
                        </a:spcBef>
                        <a:spcAft>
                          <a:spcPts val="0"/>
                        </a:spcAft>
                        <a:buFont typeface="Symbol"/>
                        <a:buChar char=""/>
                      </a:pPr>
                      <a:r>
                        <a:rPr lang="en-US" sz="700">
                          <a:effectLst/>
                        </a:rPr>
                        <a:t>Low non-biogenic O3 impacts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On and around Thunder Basin NG. Probably not much happening out there--very few sources upwind and very well-mixed. Maybe MedBow or R2 have an interest in monitoring around the Thunder Basin. </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D.Miller (1/16/14): Suggest low priority.</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WY DEQ (1/17/14): Considered High priority for WY AQD due to anticipated future development; two temporary O3 monitors have already been deployed in this area.</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H</a:t>
                      </a:r>
                      <a:endParaRPr lang="en-US" sz="700">
                        <a:effectLst/>
                        <a:latin typeface="Calibri"/>
                        <a:ea typeface="Calibri"/>
                        <a:cs typeface="Times New Roman"/>
                      </a:endParaRPr>
                    </a:p>
                  </a:txBody>
                  <a:tcPr marL="9253" marR="9253" marT="0" marB="0"/>
                </a:tc>
              </a:tr>
              <a:tr h="1304974">
                <a:tc>
                  <a:txBody>
                    <a:bodyPr/>
                    <a:lstStyle/>
                    <a:p>
                      <a:pPr marL="0" marR="0">
                        <a:lnSpc>
                          <a:spcPct val="115000"/>
                        </a:lnSpc>
                        <a:spcBef>
                          <a:spcPts val="0"/>
                        </a:spcBef>
                        <a:spcAft>
                          <a:spcPts val="0"/>
                        </a:spcAft>
                      </a:pPr>
                      <a:r>
                        <a:rPr lang="en-US" sz="700" kern="1200">
                          <a:effectLst/>
                        </a:rPr>
                        <a:t>UA3: Medicine Bow – Saratoga</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Downwind of CDC development area (some downwind impacts from CDC are predicted in this area)</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Not well represented by higher elevation Centennial monitor</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Minimal O&amp;G development</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No PSD major sources</a:t>
                      </a:r>
                      <a:endParaRPr lang="en-US" sz="700">
                        <a:effectLst/>
                      </a:endParaRPr>
                    </a:p>
                    <a:p>
                      <a:pPr marL="342900" marR="0" lvl="0" indent="-342900">
                        <a:lnSpc>
                          <a:spcPct val="115000"/>
                        </a:lnSpc>
                        <a:spcBef>
                          <a:spcPts val="0"/>
                        </a:spcBef>
                        <a:spcAft>
                          <a:spcPts val="0"/>
                        </a:spcAft>
                        <a:buFont typeface="Symbol"/>
                        <a:buChar char=""/>
                      </a:pPr>
                      <a:r>
                        <a:rPr lang="en-US" sz="700">
                          <a:effectLst/>
                        </a:rPr>
                        <a:t>Generally low anthropogenic O3 impacts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D. Miller(1/16/14): Modeling suggests this is downwind of very large oil and gas projects—suggest medium or high priority</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J. Korfmacher (1/13/14): Not too far from my Snowy Range field site, so it wouldn't be too big of a deal to manage/maintain. Some potential O&amp;G upwind precursor sources.</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WY DEQ (1/17/14): Considered low priority for WY AQD given high average winds and lack of anticipated O3 impacts.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M</a:t>
                      </a:r>
                      <a:endParaRPr lang="en-US" sz="700">
                        <a:effectLst/>
                        <a:latin typeface="Calibri"/>
                        <a:ea typeface="Calibri"/>
                        <a:cs typeface="Times New Roman"/>
                      </a:endParaRPr>
                    </a:p>
                  </a:txBody>
                  <a:tcPr marL="9253" marR="9253" marT="0" marB="0"/>
                </a:tc>
              </a:tr>
              <a:tr h="913482">
                <a:tc>
                  <a:txBody>
                    <a:bodyPr/>
                    <a:lstStyle/>
                    <a:p>
                      <a:pPr marL="0" marR="0">
                        <a:lnSpc>
                          <a:spcPct val="115000"/>
                        </a:lnSpc>
                        <a:spcBef>
                          <a:spcPts val="0"/>
                        </a:spcBef>
                        <a:spcAft>
                          <a:spcPts val="0"/>
                        </a:spcAft>
                      </a:pPr>
                      <a:r>
                        <a:rPr lang="en-US" sz="700" kern="1200">
                          <a:effectLst/>
                        </a:rPr>
                        <a:t>UA4: Central West WY</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dirty="0">
                          <a:effectLst/>
                        </a:rPr>
                        <a:t>Includes population center (Riverton, Lander)</a:t>
                      </a:r>
                      <a:endParaRPr lang="en-US" sz="700" dirty="0">
                        <a:effectLst/>
                      </a:endParaRPr>
                    </a:p>
                    <a:p>
                      <a:pPr marL="342900" marR="0" lvl="0" indent="-342900">
                        <a:lnSpc>
                          <a:spcPct val="115000"/>
                        </a:lnSpc>
                        <a:spcBef>
                          <a:spcPts val="0"/>
                        </a:spcBef>
                        <a:spcAft>
                          <a:spcPts val="0"/>
                        </a:spcAft>
                        <a:buFont typeface="Symbol"/>
                        <a:buChar char=""/>
                      </a:pPr>
                      <a:r>
                        <a:rPr lang="en-US" sz="700" kern="1200" dirty="0">
                          <a:effectLst/>
                        </a:rPr>
                        <a:t>Current Fremont County Monitoring Stations (South Pass and Spring Creek) may not be accurate representations of the County air quality as a whole due to elevation and nearby development.  </a:t>
                      </a:r>
                      <a:endParaRPr lang="en-US" sz="700" dirty="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Minimal O&amp;G development</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No PSD major sources</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Land jurisdiction in this area is uncertain thus complicating monitor siting</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Low anthropogenic O3 impact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Agree that this is a low-priority site.</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D.Miller (1/16/14): Project development is occurring at the southern end of this area; suggest medium priority.</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WY DEQ (1/17/14): Considered medium priority for WY AQD</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dirty="0">
                          <a:effectLst/>
                        </a:rPr>
                        <a:t>L</a:t>
                      </a:r>
                      <a:endParaRPr lang="en-US" sz="700" dirty="0">
                        <a:effectLst/>
                        <a:latin typeface="Calibri"/>
                        <a:ea typeface="Calibri"/>
                        <a:cs typeface="Times New Roman"/>
                      </a:endParaRPr>
                    </a:p>
                  </a:txBody>
                  <a:tcPr marL="9253" marR="9253" marT="0" marB="0"/>
                </a:tc>
              </a:tr>
            </a:tbl>
          </a:graphicData>
        </a:graphic>
      </p:graphicFrame>
    </p:spTree>
    <p:extLst>
      <p:ext uri="{BB962C8B-B14F-4D97-AF65-F5344CB8AC3E}">
        <p14:creationId xmlns:p14="http://schemas.microsoft.com/office/powerpoint/2010/main" val="1427770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EF4FC86E-1066-47A0-A989-1976ADE3059A}" type="slidenum">
              <a:rPr lang="en-US" smtClean="0"/>
              <a:pPr/>
              <a:t>43</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99775322"/>
              </p:ext>
            </p:extLst>
          </p:nvPr>
        </p:nvGraphicFramePr>
        <p:xfrm>
          <a:off x="228600" y="1981200"/>
          <a:ext cx="8686799" cy="3925824"/>
        </p:xfrm>
        <a:graphic>
          <a:graphicData uri="http://schemas.openxmlformats.org/drawingml/2006/table">
            <a:tbl>
              <a:tblPr firstRow="1" bandRow="1">
                <a:tableStyleId>{3C2FFA5D-87B4-456A-9821-1D502468CF0F}</a:tableStyleId>
              </a:tblPr>
              <a:tblGrid>
                <a:gridCol w="1028274"/>
                <a:gridCol w="2302915"/>
                <a:gridCol w="2731366"/>
                <a:gridCol w="2035130"/>
                <a:gridCol w="589114"/>
              </a:tblGrid>
              <a:tr h="157701">
                <a:tc>
                  <a:txBody>
                    <a:bodyPr/>
                    <a:lstStyle/>
                    <a:p>
                      <a:pPr marL="0" marR="0">
                        <a:lnSpc>
                          <a:spcPct val="115000"/>
                        </a:lnSpc>
                        <a:spcBef>
                          <a:spcPts val="0"/>
                        </a:spcBef>
                        <a:spcAft>
                          <a:spcPts val="0"/>
                        </a:spcAft>
                      </a:pPr>
                      <a:r>
                        <a:rPr lang="en-US" sz="700" kern="1200" dirty="0">
                          <a:effectLst/>
                        </a:rPr>
                        <a:t>Potentially Underserved Area</a:t>
                      </a:r>
                      <a:endParaRPr lang="en-US" sz="700" dirty="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Pros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Cons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Add’l Comments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Rank*</a:t>
                      </a:r>
                      <a:endParaRPr lang="en-US" sz="700">
                        <a:effectLst/>
                        <a:latin typeface="Calibri"/>
                        <a:ea typeface="Calibri"/>
                        <a:cs typeface="Times New Roman"/>
                      </a:endParaRPr>
                    </a:p>
                  </a:txBody>
                  <a:tcPr marL="9253" marR="9253" marT="0" marB="0"/>
                </a:tc>
              </a:tr>
              <a:tr h="551953">
                <a:tc>
                  <a:txBody>
                    <a:bodyPr/>
                    <a:lstStyle/>
                    <a:p>
                      <a:pPr marL="0" marR="0">
                        <a:lnSpc>
                          <a:spcPct val="115000"/>
                        </a:lnSpc>
                        <a:spcBef>
                          <a:spcPts val="0"/>
                        </a:spcBef>
                        <a:spcAft>
                          <a:spcPts val="0"/>
                        </a:spcAft>
                      </a:pPr>
                      <a:r>
                        <a:rPr lang="en-US" sz="700" kern="1200" dirty="0">
                          <a:effectLst/>
                        </a:rPr>
                        <a:t>UA5: Dinosaur East Side</a:t>
                      </a:r>
                      <a:endParaRPr lang="en-US" sz="700" dirty="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Downwind of Uintah Basin</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Cross-border transport</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Hiawatha RFD on northern edge</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High values at Rangely and Dinosaur (Lay Peak at much higher elevation)</a:t>
                      </a:r>
                      <a:endParaRPr lang="en-US" sz="700">
                        <a:effectLst/>
                      </a:endParaRPr>
                    </a:p>
                    <a:p>
                      <a:pPr marL="342900" marR="0" lvl="0" indent="-342900">
                        <a:lnSpc>
                          <a:spcPct val="115000"/>
                        </a:lnSpc>
                        <a:spcBef>
                          <a:spcPts val="0"/>
                        </a:spcBef>
                        <a:spcAft>
                          <a:spcPts val="0"/>
                        </a:spcAft>
                        <a:buFont typeface="Symbol"/>
                        <a:buChar char=""/>
                      </a:pPr>
                      <a:r>
                        <a:rPr lang="en-US" sz="700">
                          <a:effectLst/>
                        </a:rPr>
                        <a:t>Moderate  anthropogenic O3 impacts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No significant sources or population centers</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NPS and USFS have expressed interest.</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J. Korfmacher (1/13/14): A loooong way from any other sites--would be a pretty substantial commitment to establish a site out there. Would be very useful though.</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G. Pierce (1/16/14): Recommend highest priority area</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H</a:t>
                      </a:r>
                      <a:endParaRPr lang="en-US" sz="700">
                        <a:effectLst/>
                        <a:latin typeface="Calibri"/>
                        <a:ea typeface="Calibri"/>
                        <a:cs typeface="Times New Roman"/>
                      </a:endParaRPr>
                    </a:p>
                  </a:txBody>
                  <a:tcPr marL="9253" marR="9253" marT="0" marB="0"/>
                </a:tc>
              </a:tr>
              <a:tr h="788504">
                <a:tc>
                  <a:txBody>
                    <a:bodyPr/>
                    <a:lstStyle/>
                    <a:p>
                      <a:pPr marL="0" marR="0">
                        <a:lnSpc>
                          <a:spcPct val="115000"/>
                        </a:lnSpc>
                        <a:spcBef>
                          <a:spcPts val="0"/>
                        </a:spcBef>
                        <a:spcAft>
                          <a:spcPts val="0"/>
                        </a:spcAft>
                      </a:pPr>
                      <a:r>
                        <a:rPr lang="en-US" sz="700" kern="1200">
                          <a:effectLst/>
                        </a:rPr>
                        <a:t>UA6: Caineville-Hanksville</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Upwind boundary</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Near Capitol Reef Class I area</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No significant sources or population centers</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High absolute correlations between surrounding sites</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Low anthropogenic O3 impact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UA6/UA7/UA8 (East/Central Utah): A couple years ago I had thought about trying to get some assets deployed out that way. Very difficult to say what is happening in those areas as there are so few assets anywhere nearby. Would require a significant commitment of resources unless there are skilled on-site operators.</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P. Barickman (Utah 1/16/14)  See UA7</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L</a:t>
                      </a:r>
                      <a:endParaRPr lang="en-US" sz="700">
                        <a:effectLst/>
                        <a:latin typeface="Calibri"/>
                        <a:ea typeface="Calibri"/>
                        <a:cs typeface="Times New Roman"/>
                      </a:endParaRPr>
                    </a:p>
                  </a:txBody>
                  <a:tcPr marL="9253" marR="9253" marT="0" marB="0"/>
                </a:tc>
              </a:tr>
              <a:tr h="788504">
                <a:tc>
                  <a:txBody>
                    <a:bodyPr/>
                    <a:lstStyle/>
                    <a:p>
                      <a:pPr marL="0" marR="0">
                        <a:lnSpc>
                          <a:spcPct val="115000"/>
                        </a:lnSpc>
                        <a:spcBef>
                          <a:spcPts val="0"/>
                        </a:spcBef>
                        <a:spcAft>
                          <a:spcPts val="0"/>
                        </a:spcAft>
                      </a:pPr>
                      <a:r>
                        <a:rPr lang="en-US" sz="700" dirty="0">
                          <a:effectLst/>
                        </a:rPr>
                        <a:t>UA7: Green River-</a:t>
                      </a:r>
                      <a:r>
                        <a:rPr lang="en-US" sz="700" dirty="0" err="1">
                          <a:effectLst/>
                        </a:rPr>
                        <a:t>Westwater</a:t>
                      </a:r>
                      <a:endParaRPr lang="en-US" sz="700" dirty="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a:effectLst/>
                        </a:rPr>
                        <a:t>Near Arches Class I area and Moab</a:t>
                      </a:r>
                    </a:p>
                    <a:p>
                      <a:pPr marL="342900" marR="0" lvl="0" indent="-342900">
                        <a:lnSpc>
                          <a:spcPct val="115000"/>
                        </a:lnSpc>
                        <a:spcBef>
                          <a:spcPts val="0"/>
                        </a:spcBef>
                        <a:spcAft>
                          <a:spcPts val="0"/>
                        </a:spcAft>
                        <a:buFont typeface="Symbol"/>
                        <a:buChar char=""/>
                      </a:pPr>
                      <a:r>
                        <a:rPr lang="en-US" sz="700">
                          <a:effectLst/>
                        </a:rPr>
                        <a:t>Potential new O&amp;G development (Moab Master Leasing Plan)</a:t>
                      </a:r>
                    </a:p>
                    <a:p>
                      <a:pPr marL="342900" marR="0" lvl="0" indent="-342900">
                        <a:lnSpc>
                          <a:spcPct val="115000"/>
                        </a:lnSpc>
                        <a:spcBef>
                          <a:spcPts val="0"/>
                        </a:spcBef>
                        <a:spcAft>
                          <a:spcPts val="0"/>
                        </a:spcAft>
                        <a:buFont typeface="Symbol"/>
                        <a:buChar char=""/>
                      </a:pPr>
                      <a:r>
                        <a:rPr lang="en-US" sz="700">
                          <a:effectLst/>
                        </a:rPr>
                        <a:t>Only moderate correlations between nearby sites (Canyonlands and Colorado NM)</a:t>
                      </a:r>
                    </a:p>
                    <a:p>
                      <a:pPr marL="342900" marR="0" lvl="0" indent="-342900">
                        <a:lnSpc>
                          <a:spcPct val="115000"/>
                        </a:lnSpc>
                        <a:spcBef>
                          <a:spcPts val="0"/>
                        </a:spcBef>
                        <a:spcAft>
                          <a:spcPts val="0"/>
                        </a:spcAft>
                        <a:buFont typeface="Symbol"/>
                        <a:buChar char=""/>
                      </a:pPr>
                      <a:r>
                        <a:rPr lang="en-US" sz="700">
                          <a:effectLst/>
                        </a:rPr>
                        <a:t>Moderate anthropogenic O3 contributions and moderate non-fire O3 contributions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No significant existing sources or major population centers in immediate vicinity</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[see UA6 above]</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P. Barickman (Utah 1/16/14).  I would rank all 3 Utah underserved areas as a low priority for new monitors.  Based on trend data analysis of CASTNET monitors we did 6+ years ago, a good bit of the 4 Corners area is affected by regional conditions.  Monitors at Canyonlands, M Verde, GC, Zion, Escalante (seasonal) and Price probably cover SE/East central Utah well.</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dirty="0">
                          <a:effectLst/>
                        </a:rPr>
                        <a:t>M</a:t>
                      </a:r>
                      <a:endParaRPr lang="en-US" sz="700" dirty="0">
                        <a:effectLst/>
                        <a:latin typeface="Calibri"/>
                        <a:ea typeface="Calibri"/>
                        <a:cs typeface="Times New Roman"/>
                      </a:endParaRPr>
                    </a:p>
                  </a:txBody>
                  <a:tcPr marL="9253" marR="9253" marT="0" marB="0"/>
                </a:tc>
              </a:tr>
              <a:tr h="236551">
                <a:tc>
                  <a:txBody>
                    <a:bodyPr/>
                    <a:lstStyle/>
                    <a:p>
                      <a:pPr marL="0" marR="0">
                        <a:lnSpc>
                          <a:spcPct val="115000"/>
                        </a:lnSpc>
                        <a:spcBef>
                          <a:spcPts val="0"/>
                        </a:spcBef>
                        <a:spcAft>
                          <a:spcPts val="0"/>
                        </a:spcAft>
                      </a:pPr>
                      <a:r>
                        <a:rPr lang="en-US" sz="700">
                          <a:effectLst/>
                        </a:rPr>
                        <a:t>UA8: Blanding Area</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a:effectLst/>
                        </a:rPr>
                        <a:t>Contains Natural Bridges and Hovenweep NMs</a:t>
                      </a:r>
                    </a:p>
                    <a:p>
                      <a:pPr marL="342900" marR="0" lvl="0" indent="-342900">
                        <a:lnSpc>
                          <a:spcPct val="115000"/>
                        </a:lnSpc>
                        <a:spcBef>
                          <a:spcPts val="0"/>
                        </a:spcBef>
                        <a:spcAft>
                          <a:spcPts val="0"/>
                        </a:spcAft>
                        <a:buFont typeface="Symbol"/>
                        <a:buChar char=""/>
                      </a:pPr>
                      <a:r>
                        <a:rPr lang="en-US" sz="700">
                          <a:effectLst/>
                        </a:rPr>
                        <a:t>Moderate  anthropogenic O3 impacts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No significant sources or population centers</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High absolute correlations between surrounding sites</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[see UA6 above]</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P. Barickman (Utah 1/16/14) See comment above.</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dirty="0">
                          <a:effectLst/>
                        </a:rPr>
                        <a:t>L</a:t>
                      </a:r>
                      <a:endParaRPr lang="en-US" sz="700" dirty="0">
                        <a:effectLst/>
                        <a:latin typeface="Calibri"/>
                        <a:ea typeface="Calibri"/>
                        <a:cs typeface="Times New Roman"/>
                      </a:endParaRPr>
                    </a:p>
                  </a:txBody>
                  <a:tcPr marL="9253" marR="9253" marT="0" marB="0"/>
                </a:tc>
              </a:tr>
            </a:tbl>
          </a:graphicData>
        </a:graphic>
      </p:graphicFrame>
    </p:spTree>
    <p:extLst>
      <p:ext uri="{BB962C8B-B14F-4D97-AF65-F5344CB8AC3E}">
        <p14:creationId xmlns:p14="http://schemas.microsoft.com/office/powerpoint/2010/main" val="2167125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EF4FC86E-1066-47A0-A989-1976ADE3059A}" type="slidenum">
              <a:rPr lang="en-US" smtClean="0"/>
              <a:pPr/>
              <a:t>44</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6961114"/>
              </p:ext>
            </p:extLst>
          </p:nvPr>
        </p:nvGraphicFramePr>
        <p:xfrm>
          <a:off x="228600" y="1752600"/>
          <a:ext cx="8686799" cy="2330958"/>
        </p:xfrm>
        <a:graphic>
          <a:graphicData uri="http://schemas.openxmlformats.org/drawingml/2006/table">
            <a:tbl>
              <a:tblPr firstRow="1" bandRow="1">
                <a:tableStyleId>{3C2FFA5D-87B4-456A-9821-1D502468CF0F}</a:tableStyleId>
              </a:tblPr>
              <a:tblGrid>
                <a:gridCol w="1028274"/>
                <a:gridCol w="2302915"/>
                <a:gridCol w="2731366"/>
                <a:gridCol w="2035130"/>
                <a:gridCol w="589114"/>
              </a:tblGrid>
              <a:tr h="157701">
                <a:tc>
                  <a:txBody>
                    <a:bodyPr/>
                    <a:lstStyle/>
                    <a:p>
                      <a:pPr marL="0" marR="0">
                        <a:lnSpc>
                          <a:spcPct val="115000"/>
                        </a:lnSpc>
                        <a:spcBef>
                          <a:spcPts val="0"/>
                        </a:spcBef>
                        <a:spcAft>
                          <a:spcPts val="0"/>
                        </a:spcAft>
                      </a:pPr>
                      <a:r>
                        <a:rPr lang="en-US" sz="700" kern="1200" dirty="0">
                          <a:effectLst/>
                        </a:rPr>
                        <a:t>Potentially Underserved Area</a:t>
                      </a:r>
                      <a:endParaRPr lang="en-US" sz="700" dirty="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Pros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Cons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Add’l Comments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Rank*</a:t>
                      </a:r>
                      <a:endParaRPr lang="en-US" sz="700">
                        <a:effectLst/>
                        <a:latin typeface="Calibri"/>
                        <a:ea typeface="Calibri"/>
                        <a:cs typeface="Times New Roman"/>
                      </a:endParaRPr>
                    </a:p>
                  </a:txBody>
                  <a:tcPr marL="9253" marR="9253" marT="0" marB="0"/>
                </a:tc>
              </a:tr>
              <a:tr h="473103">
                <a:tc>
                  <a:txBody>
                    <a:bodyPr/>
                    <a:lstStyle/>
                    <a:p>
                      <a:pPr marL="0" marR="0">
                        <a:lnSpc>
                          <a:spcPct val="115000"/>
                        </a:lnSpc>
                        <a:spcBef>
                          <a:spcPts val="0"/>
                        </a:spcBef>
                        <a:spcAft>
                          <a:spcPts val="0"/>
                        </a:spcAft>
                      </a:pPr>
                      <a:r>
                        <a:rPr lang="en-US" sz="700" dirty="0">
                          <a:effectLst/>
                        </a:rPr>
                        <a:t>UA9: Dove Creek North Side</a:t>
                      </a:r>
                      <a:endParaRPr lang="en-US" sz="700" dirty="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a:effectLst/>
                        </a:rPr>
                        <a:t>Surrounding monitors with annual 4</a:t>
                      </a:r>
                      <a:r>
                        <a:rPr lang="en-US" sz="700" baseline="30000">
                          <a:effectLst/>
                        </a:rPr>
                        <a:t>th</a:t>
                      </a:r>
                      <a:r>
                        <a:rPr lang="en-US" sz="700">
                          <a:effectLst/>
                        </a:rPr>
                        <a:t> Max 8-Hour O3 values approaching NAAQS (65-70 ppb)</a:t>
                      </a:r>
                    </a:p>
                    <a:p>
                      <a:pPr marL="342900" marR="0" lvl="0" indent="-342900">
                        <a:lnSpc>
                          <a:spcPct val="115000"/>
                        </a:lnSpc>
                        <a:spcBef>
                          <a:spcPts val="0"/>
                        </a:spcBef>
                        <a:spcAft>
                          <a:spcPts val="0"/>
                        </a:spcAft>
                        <a:buFont typeface="Symbol"/>
                        <a:buChar char=""/>
                      </a:pPr>
                      <a:r>
                        <a:rPr lang="en-US" sz="700">
                          <a:effectLst/>
                        </a:rPr>
                        <a:t>Downwind of future Paradox and Mancos development?</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No significant sources or population centers</a:t>
                      </a:r>
                      <a:endParaRPr lang="en-US" sz="700">
                        <a:effectLst/>
                      </a:endParaRPr>
                    </a:p>
                    <a:p>
                      <a:pPr marL="342900" marR="0" lvl="0" indent="-342900">
                        <a:lnSpc>
                          <a:spcPct val="115000"/>
                        </a:lnSpc>
                        <a:spcBef>
                          <a:spcPts val="0"/>
                        </a:spcBef>
                        <a:spcAft>
                          <a:spcPts val="0"/>
                        </a:spcAft>
                        <a:buFont typeface="Symbol"/>
                        <a:buChar char=""/>
                      </a:pPr>
                      <a:r>
                        <a:rPr lang="en-US" sz="700">
                          <a:effectLst/>
                        </a:rPr>
                        <a:t>Cortez and Norwood monitors well correlated </a:t>
                      </a:r>
                    </a:p>
                    <a:p>
                      <a:pPr marL="342900" marR="0" lvl="0" indent="-342900">
                        <a:lnSpc>
                          <a:spcPct val="115000"/>
                        </a:lnSpc>
                        <a:spcBef>
                          <a:spcPts val="0"/>
                        </a:spcBef>
                        <a:spcAft>
                          <a:spcPts val="0"/>
                        </a:spcAft>
                        <a:buFont typeface="Symbol"/>
                        <a:buChar char=""/>
                      </a:pPr>
                      <a:r>
                        <a:rPr lang="en-US" sz="700">
                          <a:effectLst/>
                        </a:rPr>
                        <a:t>Moderate anthropogenic O3 contributions and moderate non-fire O3 contributions predicted towards Cortez but lower values predicted further north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a:t>
                      </a:r>
                      <a:r>
                        <a:rPr lang="en-US" sz="700">
                          <a:effectLst/>
                        </a:rPr>
                        <a:t>Not much going on at Norwood monitor, also a very long way from Norwood (which is also a long way from other sites).</a:t>
                      </a:r>
                    </a:p>
                    <a:p>
                      <a:pPr marL="342900" marR="0" lvl="0" indent="-342900">
                        <a:lnSpc>
                          <a:spcPct val="115000"/>
                        </a:lnSpc>
                        <a:spcBef>
                          <a:spcPts val="0"/>
                        </a:spcBef>
                        <a:spcAft>
                          <a:spcPts val="0"/>
                        </a:spcAft>
                        <a:buFont typeface="Symbol"/>
                        <a:buChar char=""/>
                      </a:pPr>
                      <a:r>
                        <a:rPr lang="en-US" sz="700" kern="1200">
                          <a:effectLst/>
                        </a:rPr>
                        <a:t>G. Pierce (1/16/14): Recommend fourth highest priority area</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a:effectLst/>
                        </a:rPr>
                        <a:t>M</a:t>
                      </a:r>
                      <a:endParaRPr lang="en-US" sz="700">
                        <a:effectLst/>
                        <a:latin typeface="Calibri"/>
                        <a:ea typeface="Calibri"/>
                        <a:cs typeface="Times New Roman"/>
                      </a:endParaRPr>
                    </a:p>
                  </a:txBody>
                  <a:tcPr marL="9253" marR="9253" marT="0" marB="0"/>
                </a:tc>
              </a:tr>
              <a:tr h="473103">
                <a:tc>
                  <a:txBody>
                    <a:bodyPr/>
                    <a:lstStyle/>
                    <a:p>
                      <a:pPr marL="0" marR="0">
                        <a:lnSpc>
                          <a:spcPct val="115000"/>
                        </a:lnSpc>
                        <a:spcBef>
                          <a:spcPts val="0"/>
                        </a:spcBef>
                        <a:spcAft>
                          <a:spcPts val="0"/>
                        </a:spcAft>
                      </a:pPr>
                      <a:r>
                        <a:rPr lang="en-US" sz="700">
                          <a:effectLst/>
                        </a:rPr>
                        <a:t>UA10: Delta-Montrose</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a:effectLst/>
                        </a:rPr>
                        <a:t>Near Black Canyon of the Gunnison NM Class I area</a:t>
                      </a:r>
                    </a:p>
                    <a:p>
                      <a:pPr marL="342900" marR="0" lvl="0" indent="-342900">
                        <a:lnSpc>
                          <a:spcPct val="115000"/>
                        </a:lnSpc>
                        <a:spcBef>
                          <a:spcPts val="0"/>
                        </a:spcBef>
                        <a:spcAft>
                          <a:spcPts val="0"/>
                        </a:spcAft>
                        <a:buFont typeface="Symbol"/>
                        <a:buChar char=""/>
                      </a:pPr>
                      <a:r>
                        <a:rPr lang="en-US" sz="700">
                          <a:effectLst/>
                        </a:rPr>
                        <a:t>Potential new O&amp;G development (Moab Master Leasing Plan)</a:t>
                      </a:r>
                    </a:p>
                    <a:p>
                      <a:pPr marL="342900" marR="0" lvl="0" indent="-342900">
                        <a:lnSpc>
                          <a:spcPct val="115000"/>
                        </a:lnSpc>
                        <a:spcBef>
                          <a:spcPts val="0"/>
                        </a:spcBef>
                        <a:spcAft>
                          <a:spcPts val="0"/>
                        </a:spcAft>
                        <a:buFont typeface="Symbol"/>
                        <a:buChar char=""/>
                      </a:pPr>
                      <a:r>
                        <a:rPr lang="en-US" sz="700">
                          <a:effectLst/>
                        </a:rPr>
                        <a:t>Some areas of elevated ozone predicted, including areas below 8,000’</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a:effectLst/>
                        </a:rPr>
                        <a:t>No significant existing sources or major population centers in immediate vicinity</a:t>
                      </a:r>
                    </a:p>
                    <a:p>
                      <a:pPr marL="342900" marR="0" lvl="0" indent="-342900">
                        <a:lnSpc>
                          <a:spcPct val="115000"/>
                        </a:lnSpc>
                        <a:spcBef>
                          <a:spcPts val="0"/>
                        </a:spcBef>
                        <a:spcAft>
                          <a:spcPts val="0"/>
                        </a:spcAft>
                        <a:buFont typeface="Symbol"/>
                        <a:buChar char=""/>
                      </a:pPr>
                      <a:r>
                        <a:rPr lang="en-US" sz="700">
                          <a:effectLst/>
                        </a:rPr>
                        <a:t>Not far from Grand Mesa USFS seasonal site but Grand Mesa is at higher elevation (3040 m)</a:t>
                      </a:r>
                    </a:p>
                    <a:p>
                      <a:pPr marL="342900" marR="0" lvl="0" indent="-342900">
                        <a:lnSpc>
                          <a:spcPct val="115000"/>
                        </a:lnSpc>
                        <a:spcBef>
                          <a:spcPts val="0"/>
                        </a:spcBef>
                        <a:spcAft>
                          <a:spcPts val="0"/>
                        </a:spcAft>
                        <a:buFont typeface="Symbol"/>
                        <a:buChar char=""/>
                      </a:pPr>
                      <a:r>
                        <a:rPr lang="en-US" sz="700">
                          <a:effectLst/>
                        </a:rPr>
                        <a:t>Generally low O3 contribution from anthropogenic sources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UA10-UA11: Low priority, but monitors along US Hwy 50 would be fairly easy to access and maintain. I don't think either of these areas would have much O3 loading.</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a:effectLst/>
                        </a:rPr>
                        <a:t>L</a:t>
                      </a:r>
                      <a:endParaRPr lang="en-US" sz="700">
                        <a:effectLst/>
                        <a:latin typeface="Calibri"/>
                        <a:ea typeface="Calibri"/>
                        <a:cs typeface="Times New Roman"/>
                      </a:endParaRPr>
                    </a:p>
                  </a:txBody>
                  <a:tcPr marL="9253" marR="9253" marT="0" marB="0"/>
                </a:tc>
              </a:tr>
              <a:tr h="394252">
                <a:tc>
                  <a:txBody>
                    <a:bodyPr/>
                    <a:lstStyle/>
                    <a:p>
                      <a:pPr marL="0" marR="0">
                        <a:lnSpc>
                          <a:spcPct val="115000"/>
                        </a:lnSpc>
                        <a:spcBef>
                          <a:spcPts val="0"/>
                        </a:spcBef>
                        <a:spcAft>
                          <a:spcPts val="0"/>
                        </a:spcAft>
                      </a:pPr>
                      <a:r>
                        <a:rPr lang="en-US" sz="700">
                          <a:effectLst/>
                        </a:rPr>
                        <a:t>UA11: Black Canyon of the Gunnison</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a:effectLst/>
                        </a:rPr>
                        <a:t>Near Black Canyon and West Elk Class I areas</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a:effectLst/>
                        </a:rPr>
                        <a:t>No significant existing sources or major population centers in immediate vicinity</a:t>
                      </a:r>
                    </a:p>
                    <a:p>
                      <a:pPr marL="342900" marR="0" lvl="0" indent="-342900">
                        <a:lnSpc>
                          <a:spcPct val="115000"/>
                        </a:lnSpc>
                        <a:spcBef>
                          <a:spcPts val="0"/>
                        </a:spcBef>
                        <a:spcAft>
                          <a:spcPts val="0"/>
                        </a:spcAft>
                        <a:buFont typeface="Symbol"/>
                        <a:buChar char=""/>
                      </a:pPr>
                      <a:r>
                        <a:rPr lang="en-US" sz="700">
                          <a:effectLst/>
                        </a:rPr>
                        <a:t>More remote than UA10 </a:t>
                      </a:r>
                    </a:p>
                    <a:p>
                      <a:pPr marL="342900" marR="0" lvl="0" indent="-342900">
                        <a:lnSpc>
                          <a:spcPct val="115000"/>
                        </a:lnSpc>
                        <a:spcBef>
                          <a:spcPts val="0"/>
                        </a:spcBef>
                        <a:spcAft>
                          <a:spcPts val="0"/>
                        </a:spcAft>
                        <a:buFont typeface="Symbol"/>
                        <a:buChar char=""/>
                      </a:pPr>
                      <a:r>
                        <a:rPr lang="en-US" sz="700">
                          <a:effectLst/>
                        </a:rPr>
                        <a:t>Generally low O3 contribution from anthropogenic sources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[see UA10 above]</a:t>
                      </a:r>
                      <a:endParaRPr lang="en-US" sz="700">
                        <a:effectLst/>
                      </a:endParaRPr>
                    </a:p>
                    <a:p>
                      <a:pPr marL="342900" marR="0" lvl="0" indent="-342900">
                        <a:lnSpc>
                          <a:spcPct val="115000"/>
                        </a:lnSpc>
                        <a:spcBef>
                          <a:spcPts val="0"/>
                        </a:spcBef>
                        <a:spcAft>
                          <a:spcPts val="0"/>
                        </a:spcAft>
                        <a:buFont typeface="Symbol"/>
                        <a:buChar char=""/>
                      </a:pPr>
                      <a:r>
                        <a:rPr lang="en-US" sz="700" kern="1200">
                          <a:effectLst/>
                        </a:rPr>
                        <a:t>D.Miller (1/16/14): Appears to be far from monitors; might be useful for filling in coverage gaps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dirty="0">
                          <a:effectLst/>
                        </a:rPr>
                        <a:t>L</a:t>
                      </a:r>
                      <a:endParaRPr lang="en-US" sz="700" dirty="0">
                        <a:effectLst/>
                        <a:latin typeface="Calibri"/>
                        <a:ea typeface="Calibri"/>
                        <a:cs typeface="Times New Roman"/>
                      </a:endParaRPr>
                    </a:p>
                  </a:txBody>
                  <a:tcPr marL="9253" marR="9253" marT="0" marB="0"/>
                </a:tc>
              </a:tr>
            </a:tbl>
          </a:graphicData>
        </a:graphic>
      </p:graphicFrame>
    </p:spTree>
    <p:extLst>
      <p:ext uri="{BB962C8B-B14F-4D97-AF65-F5344CB8AC3E}">
        <p14:creationId xmlns:p14="http://schemas.microsoft.com/office/powerpoint/2010/main" val="1691548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EF4FC86E-1066-47A0-A989-1976ADE3059A}" type="slidenum">
              <a:rPr lang="en-US" smtClean="0"/>
              <a:pPr/>
              <a:t>45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96430088"/>
              </p:ext>
            </p:extLst>
          </p:nvPr>
        </p:nvGraphicFramePr>
        <p:xfrm>
          <a:off x="381000" y="1676400"/>
          <a:ext cx="8686799" cy="3803142"/>
        </p:xfrm>
        <a:graphic>
          <a:graphicData uri="http://schemas.openxmlformats.org/drawingml/2006/table">
            <a:tbl>
              <a:tblPr firstRow="1" bandRow="1">
                <a:tableStyleId>{3C2FFA5D-87B4-456A-9821-1D502468CF0F}</a:tableStyleId>
              </a:tblPr>
              <a:tblGrid>
                <a:gridCol w="1028274"/>
                <a:gridCol w="2302915"/>
                <a:gridCol w="2731366"/>
                <a:gridCol w="2035130"/>
                <a:gridCol w="589114"/>
              </a:tblGrid>
              <a:tr h="157701">
                <a:tc>
                  <a:txBody>
                    <a:bodyPr/>
                    <a:lstStyle/>
                    <a:p>
                      <a:pPr marL="0" marR="0">
                        <a:lnSpc>
                          <a:spcPct val="115000"/>
                        </a:lnSpc>
                        <a:spcBef>
                          <a:spcPts val="0"/>
                        </a:spcBef>
                        <a:spcAft>
                          <a:spcPts val="0"/>
                        </a:spcAft>
                      </a:pPr>
                      <a:r>
                        <a:rPr lang="en-US" sz="700" kern="1200" dirty="0">
                          <a:effectLst/>
                        </a:rPr>
                        <a:t>Potentially Underserved Area</a:t>
                      </a:r>
                      <a:endParaRPr lang="en-US" sz="700" dirty="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dirty="0">
                          <a:effectLst/>
                        </a:rPr>
                        <a:t>Pros</a:t>
                      </a:r>
                      <a:endParaRPr lang="en-US" sz="700" dirty="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Cons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Add’l Comments</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kern="1200">
                          <a:effectLst/>
                        </a:rPr>
                        <a:t>Rank*</a:t>
                      </a:r>
                      <a:endParaRPr lang="en-US" sz="700">
                        <a:effectLst/>
                        <a:latin typeface="Calibri"/>
                        <a:ea typeface="Calibri"/>
                        <a:cs typeface="Times New Roman"/>
                      </a:endParaRPr>
                    </a:p>
                  </a:txBody>
                  <a:tcPr marL="9253" marR="9253" marT="0" marB="0"/>
                </a:tc>
              </a:tr>
              <a:tr h="1182757">
                <a:tc>
                  <a:txBody>
                    <a:bodyPr/>
                    <a:lstStyle/>
                    <a:p>
                      <a:pPr marL="0" marR="0">
                        <a:lnSpc>
                          <a:spcPct val="115000"/>
                        </a:lnSpc>
                        <a:spcBef>
                          <a:spcPts val="0"/>
                        </a:spcBef>
                        <a:spcAft>
                          <a:spcPts val="0"/>
                        </a:spcAft>
                      </a:pPr>
                      <a:r>
                        <a:rPr lang="en-US" sz="700" dirty="0">
                          <a:effectLst/>
                        </a:rPr>
                        <a:t>UA12: </a:t>
                      </a:r>
                      <a:r>
                        <a:rPr lang="en-US" sz="700" dirty="0" err="1">
                          <a:effectLst/>
                        </a:rPr>
                        <a:t>Kremmling</a:t>
                      </a:r>
                      <a:r>
                        <a:rPr lang="en-US" sz="700" dirty="0">
                          <a:effectLst/>
                        </a:rPr>
                        <a:t> Area</a:t>
                      </a:r>
                      <a:endParaRPr lang="en-US" sz="700" dirty="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a:effectLst/>
                        </a:rPr>
                        <a:t>Downwind of Piceance Basin O&amp;G development (Garfield Co.)</a:t>
                      </a:r>
                    </a:p>
                    <a:p>
                      <a:pPr marL="342900" marR="0" lvl="0" indent="-342900">
                        <a:lnSpc>
                          <a:spcPct val="115000"/>
                        </a:lnSpc>
                        <a:spcBef>
                          <a:spcPts val="0"/>
                        </a:spcBef>
                        <a:spcAft>
                          <a:spcPts val="0"/>
                        </a:spcAft>
                        <a:buFont typeface="Symbol"/>
                        <a:buChar char=""/>
                      </a:pPr>
                      <a:r>
                        <a:rPr lang="en-US" sz="700">
                          <a:effectLst/>
                        </a:rPr>
                        <a:t>Includes Eagle’s Nest Class I area</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a:effectLst/>
                        </a:rPr>
                        <a:t>Higher elevation locations may be adequately represented by DRI’s Storm Peak monitor</a:t>
                      </a:r>
                    </a:p>
                    <a:p>
                      <a:pPr marL="342900" marR="0" lvl="0" indent="-342900">
                        <a:lnSpc>
                          <a:spcPct val="115000"/>
                        </a:lnSpc>
                        <a:spcBef>
                          <a:spcPts val="0"/>
                        </a:spcBef>
                        <a:spcAft>
                          <a:spcPts val="0"/>
                        </a:spcAft>
                        <a:buFont typeface="Symbol"/>
                        <a:buChar char=""/>
                      </a:pPr>
                      <a:r>
                        <a:rPr lang="en-US" sz="700">
                          <a:effectLst/>
                        </a:rPr>
                        <a:t>Sites to west (Flattops, Ripple Creek Pass, Meeker) show low values</a:t>
                      </a:r>
                    </a:p>
                    <a:p>
                      <a:pPr marL="342900" marR="0" lvl="0" indent="-342900">
                        <a:lnSpc>
                          <a:spcPct val="115000"/>
                        </a:lnSpc>
                        <a:spcBef>
                          <a:spcPts val="0"/>
                        </a:spcBef>
                        <a:spcAft>
                          <a:spcPts val="0"/>
                        </a:spcAft>
                        <a:buFont typeface="Symbol"/>
                        <a:buChar char=""/>
                      </a:pPr>
                      <a:r>
                        <a:rPr lang="en-US" sz="700">
                          <a:effectLst/>
                        </a:rPr>
                        <a:t>Low non-biogenic O3 impacts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a:t>
                      </a:r>
                      <a:r>
                        <a:rPr lang="en-US" sz="700">
                          <a:effectLst/>
                        </a:rPr>
                        <a:t>Not sure why there are so few assets in Summit/Grand Counties. Buffalo Pass, Walden and Mines Peak will all be on the periphery of this area, but a low-elevation site in Granby, White Sulphur or Kremmling is probably necessary to complete the data picture. Kremmling would be the site we could support most easily as it's on the way to Ripple Creek. Potentially a year-round site.</a:t>
                      </a:r>
                    </a:p>
                    <a:p>
                      <a:pPr marL="342900" marR="0" lvl="0" indent="-342900">
                        <a:lnSpc>
                          <a:spcPct val="115000"/>
                        </a:lnSpc>
                        <a:spcBef>
                          <a:spcPts val="0"/>
                        </a:spcBef>
                        <a:spcAft>
                          <a:spcPts val="0"/>
                        </a:spcAft>
                        <a:buFont typeface="Symbol"/>
                        <a:buChar char=""/>
                      </a:pPr>
                      <a:r>
                        <a:rPr lang="en-US" sz="700" kern="1200">
                          <a:effectLst/>
                        </a:rPr>
                        <a:t>D.</a:t>
                      </a:r>
                      <a:r>
                        <a:rPr lang="en-US" sz="700">
                          <a:effectLst/>
                        </a:rPr>
                        <a:t>Miller (1/16/14): Downwind of potential White River development, might be useful to monitor</a:t>
                      </a:r>
                    </a:p>
                    <a:p>
                      <a:pPr marL="342900" marR="0" lvl="0" indent="-342900">
                        <a:lnSpc>
                          <a:spcPct val="115000"/>
                        </a:lnSpc>
                        <a:spcBef>
                          <a:spcPts val="0"/>
                        </a:spcBef>
                        <a:spcAft>
                          <a:spcPts val="0"/>
                        </a:spcAft>
                        <a:buFont typeface="Symbol"/>
                        <a:buChar char=""/>
                      </a:pPr>
                      <a:r>
                        <a:rPr lang="en-US" sz="700" kern="1200">
                          <a:effectLst/>
                        </a:rPr>
                        <a:t>G. Pierce (1/16/14): Recommend third highest priority area</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a:effectLst/>
                        </a:rPr>
                        <a:t>M</a:t>
                      </a:r>
                      <a:endParaRPr lang="en-US" sz="700">
                        <a:effectLst/>
                        <a:latin typeface="Calibri"/>
                        <a:ea typeface="Calibri"/>
                        <a:cs typeface="Times New Roman"/>
                      </a:endParaRPr>
                    </a:p>
                  </a:txBody>
                  <a:tcPr marL="9253" marR="9253" marT="0" marB="0"/>
                </a:tc>
              </a:tr>
              <a:tr h="1103906">
                <a:tc>
                  <a:txBody>
                    <a:bodyPr/>
                    <a:lstStyle/>
                    <a:p>
                      <a:pPr marL="0" marR="0">
                        <a:lnSpc>
                          <a:spcPct val="115000"/>
                        </a:lnSpc>
                        <a:spcBef>
                          <a:spcPts val="0"/>
                        </a:spcBef>
                        <a:spcAft>
                          <a:spcPts val="0"/>
                        </a:spcAft>
                      </a:pPr>
                      <a:r>
                        <a:rPr lang="en-US" sz="700">
                          <a:effectLst/>
                        </a:rPr>
                        <a:t>UA13: Roan Plateau</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a:effectLst/>
                        </a:rPr>
                        <a:t>Downwind of Uintah Basin and O&amp;G development in NE Grand Co., UT</a:t>
                      </a:r>
                    </a:p>
                    <a:p>
                      <a:pPr marL="342900" marR="0" lvl="0" indent="-342900">
                        <a:lnSpc>
                          <a:spcPct val="115000"/>
                        </a:lnSpc>
                        <a:spcBef>
                          <a:spcPts val="0"/>
                        </a:spcBef>
                        <a:spcAft>
                          <a:spcPts val="0"/>
                        </a:spcAft>
                        <a:buFont typeface="Symbol"/>
                        <a:buChar char=""/>
                      </a:pPr>
                      <a:r>
                        <a:rPr lang="en-US" sz="700">
                          <a:effectLst/>
                        </a:rPr>
                        <a:t>Cross-border transport</a:t>
                      </a:r>
                    </a:p>
                    <a:p>
                      <a:pPr marL="342900" marR="0" lvl="0" indent="-342900">
                        <a:lnSpc>
                          <a:spcPct val="115000"/>
                        </a:lnSpc>
                        <a:spcBef>
                          <a:spcPts val="0"/>
                        </a:spcBef>
                        <a:spcAft>
                          <a:spcPts val="0"/>
                        </a:spcAft>
                        <a:buFont typeface="Symbol"/>
                        <a:buChar char=""/>
                      </a:pPr>
                      <a:r>
                        <a:rPr lang="en-US" sz="700">
                          <a:effectLst/>
                        </a:rPr>
                        <a:t>Black Hills RFD to the south suggests further potential development</a:t>
                      </a:r>
                    </a:p>
                    <a:p>
                      <a:pPr marL="342900" marR="0" lvl="0" indent="-342900">
                        <a:lnSpc>
                          <a:spcPct val="115000"/>
                        </a:lnSpc>
                        <a:spcBef>
                          <a:spcPts val="0"/>
                        </a:spcBef>
                        <a:spcAft>
                          <a:spcPts val="0"/>
                        </a:spcAft>
                        <a:buFont typeface="Symbol"/>
                        <a:buChar char=""/>
                      </a:pPr>
                      <a:r>
                        <a:rPr lang="en-US" sz="700">
                          <a:effectLst/>
                        </a:rPr>
                        <a:t>Monitors to NW show (Rabbit Mt., Rangely) show high winter values</a:t>
                      </a:r>
                    </a:p>
                    <a:p>
                      <a:pPr marL="342900" marR="0" lvl="0" indent="-342900">
                        <a:lnSpc>
                          <a:spcPct val="115000"/>
                        </a:lnSpc>
                        <a:spcBef>
                          <a:spcPts val="0"/>
                        </a:spcBef>
                        <a:spcAft>
                          <a:spcPts val="0"/>
                        </a:spcAft>
                        <a:buFont typeface="Symbol"/>
                        <a:buChar char=""/>
                      </a:pPr>
                      <a:r>
                        <a:rPr lang="en-US" sz="700">
                          <a:effectLst/>
                        </a:rPr>
                        <a:t>Moderate  anthropogenic O3 impacts predicted (WestJump modeling)</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a:effectLst/>
                        </a:rPr>
                        <a:t>Minimal O&amp;G emissions at this time</a:t>
                      </a:r>
                    </a:p>
                    <a:p>
                      <a:pPr marL="342900" marR="0" lvl="0" indent="-342900">
                        <a:lnSpc>
                          <a:spcPct val="115000"/>
                        </a:lnSpc>
                        <a:spcBef>
                          <a:spcPts val="0"/>
                        </a:spcBef>
                        <a:spcAft>
                          <a:spcPts val="0"/>
                        </a:spcAft>
                        <a:buFont typeface="Symbol"/>
                        <a:buChar char=""/>
                      </a:pPr>
                      <a:r>
                        <a:rPr lang="en-US" sz="700">
                          <a:effectLst/>
                        </a:rPr>
                        <a:t>Adequately represented by Rangely?</a:t>
                      </a:r>
                      <a:endParaRPr lang="en-US" sz="700">
                        <a:effectLst/>
                        <a:latin typeface="Calibri"/>
                        <a:ea typeface="Calibri"/>
                        <a:cs typeface="Times New Roman"/>
                      </a:endParaRPr>
                    </a:p>
                  </a:txBody>
                  <a:tcPr marL="9253" marR="9253" marT="0" marB="0"/>
                </a:tc>
                <a:tc>
                  <a:txBody>
                    <a:bodyPr/>
                    <a:lstStyle/>
                    <a:p>
                      <a:pPr marL="342900" marR="0" lvl="0" indent="-342900">
                        <a:lnSpc>
                          <a:spcPct val="115000"/>
                        </a:lnSpc>
                        <a:spcBef>
                          <a:spcPts val="0"/>
                        </a:spcBef>
                        <a:spcAft>
                          <a:spcPts val="0"/>
                        </a:spcAft>
                        <a:buFont typeface="Symbol"/>
                        <a:buChar char=""/>
                      </a:pPr>
                      <a:r>
                        <a:rPr lang="en-US" sz="700" kern="1200">
                          <a:effectLst/>
                        </a:rPr>
                        <a:t>J. Korfmacher (1/13/14): </a:t>
                      </a:r>
                      <a:r>
                        <a:rPr lang="en-US" sz="700">
                          <a:effectLst/>
                        </a:rPr>
                        <a:t>Douglas Pass seems to me to be the most obvious site--there are radio comm shacks and cellphone facilities already there, so it seems like we could coordinate the use of one of those. I don't think the Rangely site adequately assesses conditions in that area. Douglas Pass is &gt;60 miles from Rangely and about an equal distance from the state site in Grand Jct. and our site at Grand Mesa.</a:t>
                      </a:r>
                    </a:p>
                    <a:p>
                      <a:pPr marL="342900" marR="0" lvl="0" indent="-342900">
                        <a:lnSpc>
                          <a:spcPct val="115000"/>
                        </a:lnSpc>
                        <a:spcBef>
                          <a:spcPts val="0"/>
                        </a:spcBef>
                        <a:spcAft>
                          <a:spcPts val="0"/>
                        </a:spcAft>
                        <a:buFont typeface="Symbol"/>
                        <a:buChar char=""/>
                      </a:pPr>
                      <a:r>
                        <a:rPr lang="en-US" sz="700" kern="1200">
                          <a:effectLst/>
                        </a:rPr>
                        <a:t>D.</a:t>
                      </a:r>
                      <a:r>
                        <a:rPr lang="en-US" sz="700">
                          <a:effectLst/>
                        </a:rPr>
                        <a:t>Miller (1/16/14): Agree this is a high priority area</a:t>
                      </a:r>
                    </a:p>
                    <a:p>
                      <a:pPr marL="342900" marR="0" lvl="0" indent="-342900">
                        <a:lnSpc>
                          <a:spcPct val="115000"/>
                        </a:lnSpc>
                        <a:spcBef>
                          <a:spcPts val="0"/>
                        </a:spcBef>
                        <a:spcAft>
                          <a:spcPts val="0"/>
                        </a:spcAft>
                        <a:buFont typeface="Symbol"/>
                        <a:buChar char=""/>
                      </a:pPr>
                      <a:r>
                        <a:rPr lang="en-US" sz="700" kern="1200">
                          <a:effectLst/>
                        </a:rPr>
                        <a:t>G. Pierce (1/16/14): Recommend second highest priority area</a:t>
                      </a:r>
                      <a:endParaRPr lang="en-US" sz="700">
                        <a:effectLst/>
                        <a:latin typeface="Calibri"/>
                        <a:ea typeface="Calibri"/>
                        <a:cs typeface="Times New Roman"/>
                      </a:endParaRPr>
                    </a:p>
                  </a:txBody>
                  <a:tcPr marL="9253" marR="9253" marT="0" marB="0"/>
                </a:tc>
                <a:tc>
                  <a:txBody>
                    <a:bodyPr/>
                    <a:lstStyle/>
                    <a:p>
                      <a:pPr marL="0" marR="0">
                        <a:lnSpc>
                          <a:spcPct val="115000"/>
                        </a:lnSpc>
                        <a:spcBef>
                          <a:spcPts val="0"/>
                        </a:spcBef>
                        <a:spcAft>
                          <a:spcPts val="0"/>
                        </a:spcAft>
                      </a:pPr>
                      <a:r>
                        <a:rPr lang="en-US" sz="700" dirty="0">
                          <a:effectLst/>
                        </a:rPr>
                        <a:t>H</a:t>
                      </a:r>
                      <a:endParaRPr lang="en-US" sz="700" dirty="0">
                        <a:effectLst/>
                        <a:latin typeface="Calibri"/>
                        <a:ea typeface="Calibri"/>
                        <a:cs typeface="Times New Roman"/>
                      </a:endParaRPr>
                    </a:p>
                  </a:txBody>
                  <a:tcPr marL="9253" marR="9253" marT="0" marB="0"/>
                </a:tc>
              </a:tr>
            </a:tbl>
          </a:graphicData>
        </a:graphic>
      </p:graphicFrame>
    </p:spTree>
    <p:extLst>
      <p:ext uri="{BB962C8B-B14F-4D97-AF65-F5344CB8AC3E}">
        <p14:creationId xmlns:p14="http://schemas.microsoft.com/office/powerpoint/2010/main" val="3939349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Approach</a:t>
            </a:r>
            <a:endParaRPr lang="en-US" dirty="0"/>
          </a:p>
        </p:txBody>
      </p:sp>
      <p:sp>
        <p:nvSpPr>
          <p:cNvPr id="3" name="Content Placeholder 2"/>
          <p:cNvSpPr>
            <a:spLocks noGrp="1"/>
          </p:cNvSpPr>
          <p:nvPr>
            <p:ph idx="1"/>
          </p:nvPr>
        </p:nvSpPr>
        <p:spPr>
          <a:xfrm>
            <a:off x="304800" y="1143000"/>
            <a:ext cx="8534400" cy="4983163"/>
          </a:xfrm>
        </p:spPr>
        <p:txBody>
          <a:bodyPr>
            <a:noAutofit/>
          </a:bodyPr>
          <a:lstStyle/>
          <a:p>
            <a:r>
              <a:rPr lang="en-US" sz="2400" dirty="0" smtClean="0"/>
              <a:t>Data Gathering</a:t>
            </a:r>
          </a:p>
          <a:p>
            <a:pPr lvl="1"/>
            <a:r>
              <a:rPr lang="en-US" sz="1800" dirty="0" smtClean="0"/>
              <a:t>Existing network:  locations, owners &amp; operators, characteristic high O</a:t>
            </a:r>
            <a:r>
              <a:rPr lang="en-US" sz="1800" baseline="-25000" dirty="0" smtClean="0"/>
              <a:t>3</a:t>
            </a:r>
            <a:r>
              <a:rPr lang="en-US" sz="1800" dirty="0" smtClean="0"/>
              <a:t> values, etc.</a:t>
            </a:r>
          </a:p>
          <a:p>
            <a:pPr lvl="1"/>
            <a:r>
              <a:rPr lang="en-US" sz="1800" dirty="0" smtClean="0"/>
              <a:t>Background geographic information (terrain, population, Class I areas, tribal lands)</a:t>
            </a:r>
          </a:p>
          <a:p>
            <a:pPr lvl="1"/>
            <a:r>
              <a:rPr lang="en-US" sz="1800" dirty="0" smtClean="0"/>
              <a:t>Emissions</a:t>
            </a:r>
          </a:p>
          <a:p>
            <a:pPr lvl="1"/>
            <a:r>
              <a:rPr lang="en-US" sz="1800" dirty="0" smtClean="0"/>
              <a:t>Future oil and gas developments</a:t>
            </a:r>
          </a:p>
          <a:p>
            <a:pPr lvl="1"/>
            <a:r>
              <a:rPr lang="en-US" sz="1800" dirty="0" smtClean="0"/>
              <a:t>Mean transport winds</a:t>
            </a:r>
          </a:p>
          <a:p>
            <a:pPr lvl="1"/>
            <a:r>
              <a:rPr lang="en-US" sz="1800" dirty="0" smtClean="0"/>
              <a:t>Observed air quality and inter-site correlations</a:t>
            </a:r>
          </a:p>
          <a:p>
            <a:pPr lvl="1"/>
            <a:r>
              <a:rPr lang="en-US" sz="1800" dirty="0" smtClean="0"/>
              <a:t>Model predictions</a:t>
            </a:r>
            <a:endParaRPr lang="en-US" sz="2000" dirty="0" smtClean="0"/>
          </a:p>
          <a:p>
            <a:r>
              <a:rPr lang="en-US" sz="2400" dirty="0" smtClean="0"/>
              <a:t>Analysis</a:t>
            </a:r>
          </a:p>
          <a:p>
            <a:pPr lvl="1"/>
            <a:r>
              <a:rPr lang="en-US" sz="1800" dirty="0" smtClean="0"/>
              <a:t>Area served analysis (geographic coverage)</a:t>
            </a:r>
          </a:p>
          <a:p>
            <a:pPr lvl="1"/>
            <a:r>
              <a:rPr lang="en-US" sz="1800" dirty="0" smtClean="0"/>
              <a:t>Emissions source assessment (current and potential future source impacts; background AQ)</a:t>
            </a:r>
          </a:p>
          <a:p>
            <a:pPr lvl="1"/>
            <a:r>
              <a:rPr lang="en-US" sz="1800" dirty="0"/>
              <a:t>Air quality representativeness analysis (hotspots, highly correlated sites)</a:t>
            </a:r>
          </a:p>
          <a:p>
            <a:pPr lvl="1"/>
            <a:r>
              <a:rPr lang="en-US" sz="1800" dirty="0" smtClean="0"/>
              <a:t>Population </a:t>
            </a:r>
            <a:r>
              <a:rPr lang="en-US" sz="1800" dirty="0"/>
              <a:t>served analysis (monitoring of population centers</a:t>
            </a:r>
            <a:r>
              <a:rPr lang="en-US" sz="1800" dirty="0" smtClean="0"/>
              <a:t>)</a:t>
            </a:r>
            <a:endParaRPr lang="en-US" sz="1800" dirty="0"/>
          </a:p>
        </p:txBody>
      </p:sp>
      <p:sp>
        <p:nvSpPr>
          <p:cNvPr id="4" name="Slide Number Placeholder 3"/>
          <p:cNvSpPr>
            <a:spLocks noGrp="1"/>
          </p:cNvSpPr>
          <p:nvPr>
            <p:ph type="sldNum" sz="quarter" idx="12"/>
          </p:nvPr>
        </p:nvSpPr>
        <p:spPr/>
        <p:txBody>
          <a:bodyPr/>
          <a:lstStyle/>
          <a:p>
            <a:fld id="{EF4FC86E-1066-47A0-A989-1976ADE3059A}" type="slidenum">
              <a:rPr lang="en-US" smtClean="0"/>
              <a:pPr/>
              <a:t>5</a:t>
            </a:fld>
            <a:endParaRPr lang="en-US" dirty="0"/>
          </a:p>
        </p:txBody>
      </p:sp>
    </p:spTree>
    <p:extLst>
      <p:ext uri="{BB962C8B-B14F-4D97-AF65-F5344CB8AC3E}">
        <p14:creationId xmlns:p14="http://schemas.microsoft.com/office/powerpoint/2010/main" val="34609200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a:t>
            </a:r>
            <a:endParaRPr lang="en-US" dirty="0"/>
          </a:p>
        </p:txBody>
      </p:sp>
      <p:sp>
        <p:nvSpPr>
          <p:cNvPr id="3" name="Slide Number Placeholder 2"/>
          <p:cNvSpPr>
            <a:spLocks noGrp="1"/>
          </p:cNvSpPr>
          <p:nvPr>
            <p:ph type="sldNum" sz="quarter" idx="12"/>
          </p:nvPr>
        </p:nvSpPr>
        <p:spPr/>
        <p:txBody>
          <a:bodyPr/>
          <a:lstStyle/>
          <a:p>
            <a:fld id="{EF4FC86E-1066-47A0-A989-1976ADE3059A}" type="slidenum">
              <a:rPr lang="en-US" smtClean="0"/>
              <a:pPr/>
              <a:t>6</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28800"/>
            <a:ext cx="4586214" cy="3505200"/>
          </a:xfrm>
          <a:prstGeom prst="rect">
            <a:avLst/>
          </a:prstGeom>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017"/>
          <a:stretch/>
        </p:blipFill>
        <p:spPr bwMode="auto">
          <a:xfrm>
            <a:off x="4419600" y="1919287"/>
            <a:ext cx="4042023" cy="332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428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F4FC86E-1066-47A0-A989-1976ADE3059A}" type="slidenum">
              <a:rPr lang="en-US" smtClean="0"/>
              <a:pPr/>
              <a:t>7</a:t>
            </a:fld>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708" t="1679" r="12950" b="1639"/>
          <a:stretch/>
        </p:blipFill>
        <p:spPr>
          <a:xfrm>
            <a:off x="542924" y="609601"/>
            <a:ext cx="6543675" cy="6172200"/>
          </a:xfrm>
          <a:prstGeom prst="rect">
            <a:avLst/>
          </a:prstGeom>
        </p:spPr>
      </p:pic>
      <p:sp>
        <p:nvSpPr>
          <p:cNvPr id="7" name="Title 6"/>
          <p:cNvSpPr txBox="1">
            <a:spLocks/>
          </p:cNvSpPr>
          <p:nvPr/>
        </p:nvSpPr>
        <p:spPr>
          <a:xfrm>
            <a:off x="7315200" y="5486400"/>
            <a:ext cx="1843120" cy="880351"/>
          </a:xfrm>
          <a:prstGeom prst="rect">
            <a:avLst/>
          </a:prstGeom>
          <a:solidFill>
            <a:schemeClr val="bg1">
              <a:lumMod val="85000"/>
              <a:alpha val="63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t>Emissions:</a:t>
            </a:r>
          </a:p>
          <a:p>
            <a:r>
              <a:rPr lang="en-US" sz="2000" b="1" dirty="0" smtClean="0"/>
              <a:t>Point Sources</a:t>
            </a:r>
            <a:endParaRPr lang="en-US" sz="2000" b="1" dirty="0"/>
          </a:p>
        </p:txBody>
      </p:sp>
    </p:spTree>
    <p:extLst>
      <p:ext uri="{BB962C8B-B14F-4D97-AF65-F5344CB8AC3E}">
        <p14:creationId xmlns:p14="http://schemas.microsoft.com/office/powerpoint/2010/main" val="30993514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F4FC86E-1066-47A0-A989-1976ADE3059A}" type="slidenum">
              <a:rPr lang="en-US" smtClean="0"/>
              <a:pPr/>
              <a:t>8</a:t>
            </a:fld>
            <a:endParaRPr lang="en-US" dirty="0"/>
          </a:p>
        </p:txBody>
      </p:sp>
      <p:sp>
        <p:nvSpPr>
          <p:cNvPr id="4" name="Title 6"/>
          <p:cNvSpPr txBox="1">
            <a:spLocks/>
          </p:cNvSpPr>
          <p:nvPr/>
        </p:nvSpPr>
        <p:spPr>
          <a:xfrm>
            <a:off x="7239000" y="5486400"/>
            <a:ext cx="1919320" cy="880351"/>
          </a:xfrm>
          <a:prstGeom prst="rect">
            <a:avLst/>
          </a:prstGeom>
          <a:solidFill>
            <a:schemeClr val="bg1">
              <a:lumMod val="85000"/>
              <a:alpha val="63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t>Emissions: </a:t>
            </a:r>
          </a:p>
          <a:p>
            <a:r>
              <a:rPr lang="en-US" sz="2000" b="1" dirty="0" smtClean="0"/>
              <a:t>O&amp;G </a:t>
            </a:r>
            <a:r>
              <a:rPr lang="en-US" sz="2000" b="1" dirty="0" err="1" smtClean="0"/>
              <a:t>NOx</a:t>
            </a:r>
            <a:endParaRPr lang="en-US" sz="2000"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273" t="3030" r="10705" b="2461"/>
          <a:stretch/>
        </p:blipFill>
        <p:spPr>
          <a:xfrm>
            <a:off x="533400" y="609600"/>
            <a:ext cx="6705600" cy="620796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F4FC86E-1066-47A0-A989-1976ADE3059A}" type="slidenum">
              <a:rPr lang="en-US" smtClean="0"/>
              <a:pPr/>
              <a:t>9</a:t>
            </a:fld>
            <a:endParaRPr lang="en-US" dirty="0"/>
          </a:p>
        </p:txBody>
      </p:sp>
      <p:sp>
        <p:nvSpPr>
          <p:cNvPr id="4" name="Title 6"/>
          <p:cNvSpPr txBox="1">
            <a:spLocks/>
          </p:cNvSpPr>
          <p:nvPr/>
        </p:nvSpPr>
        <p:spPr>
          <a:xfrm>
            <a:off x="7239000" y="5486400"/>
            <a:ext cx="1919320" cy="880351"/>
          </a:xfrm>
          <a:prstGeom prst="rect">
            <a:avLst/>
          </a:prstGeom>
          <a:solidFill>
            <a:schemeClr val="bg1">
              <a:lumMod val="85000"/>
              <a:alpha val="63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t>Emissions:</a:t>
            </a:r>
          </a:p>
          <a:p>
            <a:r>
              <a:rPr lang="en-US" sz="2000" b="1" dirty="0" smtClean="0"/>
              <a:t>Non-O&amp;G Area </a:t>
            </a:r>
            <a:r>
              <a:rPr lang="en-US" sz="2000" b="1" dirty="0" err="1" smtClean="0"/>
              <a:t>NOx</a:t>
            </a:r>
            <a:endParaRPr lang="en-US" sz="2000"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308" t="2915" r="10848" b="2430"/>
          <a:stretch/>
        </p:blipFill>
        <p:spPr>
          <a:xfrm>
            <a:off x="371474" y="638174"/>
            <a:ext cx="6431273" cy="606742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3SAQS_ConfCall_17Jan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3SAQS_ConfCall_17Jan2014</Template>
  <TotalTime>1837</TotalTime>
  <Words>5020</Words>
  <Application>Microsoft Office PowerPoint</Application>
  <PresentationFormat>On-screen Show (4:3)</PresentationFormat>
  <Paragraphs>1152</Paragraphs>
  <Slides>45</Slides>
  <Notes>0</Notes>
  <HiddenSlides>3</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3SAQS_ConfCall_17Jan2014</vt:lpstr>
      <vt:lpstr>3SAQS Network Assessment Final Recommendations</vt:lpstr>
      <vt:lpstr>3SAQS Monitoring Network Objectives</vt:lpstr>
      <vt:lpstr>Network Assessment Objectives</vt:lpstr>
      <vt:lpstr>3SAQS Network Assessment Working Group</vt:lpstr>
      <vt:lpstr>Approach</vt:lpstr>
      <vt:lpstr>Geography</vt:lpstr>
      <vt:lpstr>PowerPoint Presentation</vt:lpstr>
      <vt:lpstr>PowerPoint Presentation</vt:lpstr>
      <vt:lpstr>PowerPoint Presentation</vt:lpstr>
      <vt:lpstr>Mean Boundary Layer Winds (2011)</vt:lpstr>
      <vt:lpstr>PowerPoint Presentation</vt:lpstr>
      <vt:lpstr>Evaluation of Potentially Underserved Areas (UAs)</vt:lpstr>
      <vt:lpstr>PowerPoint Presentation</vt:lpstr>
      <vt:lpstr>PowerPoint Presentation</vt:lpstr>
      <vt:lpstr>PowerPoint Presentation</vt:lpstr>
      <vt:lpstr>Potentially Underserved Areas</vt:lpstr>
      <vt:lpstr>Potentially Underserved Areas</vt:lpstr>
      <vt:lpstr>UA Evaluation</vt:lpstr>
      <vt:lpstr>PowerPoint Presentation</vt:lpstr>
      <vt:lpstr>Existing Site Classification</vt:lpstr>
      <vt:lpstr>PowerPoint Presentation</vt:lpstr>
      <vt:lpstr>PowerPoint Presentation</vt:lpstr>
      <vt:lpstr>Construction of Future Network Configuration Scenarios</vt:lpstr>
      <vt:lpstr>Factors to Consider</vt:lpstr>
      <vt:lpstr>PowerPoint Presentation</vt:lpstr>
      <vt:lpstr>Potential Closures</vt:lpstr>
      <vt:lpstr>PowerPoint Presentation</vt:lpstr>
      <vt:lpstr>Recommended Network Changes Impacting 3SAQS Monitoring Budget</vt:lpstr>
      <vt:lpstr>PowerPoint Presentation</vt:lpstr>
      <vt:lpstr>Cost Estimates</vt:lpstr>
      <vt:lpstr>Monitoring Cost Elements</vt:lpstr>
      <vt:lpstr>New USFS Sites</vt:lpstr>
      <vt:lpstr>Colorado</vt:lpstr>
      <vt:lpstr>Utah</vt:lpstr>
      <vt:lpstr>Wyoming</vt:lpstr>
      <vt:lpstr>Totals</vt:lpstr>
      <vt:lpstr>NOx, VOC and PM Monitoring</vt:lpstr>
      <vt:lpstr>PowerPoint Presentation</vt:lpstr>
      <vt:lpstr>PowerPoint Presentation</vt:lpstr>
      <vt:lpstr>Outline of Final Memo</vt:lpstr>
      <vt:lpstr>PowerPoint Presentation</vt:lpstr>
      <vt:lpstr>UA Evaluation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3SAQS Network Assessment</dc:title>
  <dc:creator>Till Stoeckenius</dc:creator>
  <cp:lastModifiedBy>Till Stoeckenius</cp:lastModifiedBy>
  <cp:revision>204</cp:revision>
  <dcterms:created xsi:type="dcterms:W3CDTF">2014-01-22T23:29:10Z</dcterms:created>
  <dcterms:modified xsi:type="dcterms:W3CDTF">2014-02-18T16:56:11Z</dcterms:modified>
</cp:coreProperties>
</file>