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7" r:id="rId2"/>
    <p:sldId id="328" r:id="rId3"/>
    <p:sldId id="334" r:id="rId4"/>
    <p:sldId id="329" r:id="rId5"/>
    <p:sldId id="330" r:id="rId6"/>
    <p:sldId id="331" r:id="rId7"/>
    <p:sldId id="332" r:id="rId8"/>
    <p:sldId id="33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1C4"/>
    <a:srgbClr val="03112B"/>
    <a:srgbClr val="041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5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2496" y="-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B6F75-9030-9948-A95D-8EE5B2D1EDB9}" type="datetimeFigureOut">
              <a:rPr lang="en-US" smtClean="0"/>
              <a:t>7/26/14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8CEBA-9128-DA4F-89FE-F14D01E81C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5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35E78-1492-DF40-98A9-F1B651563284}" type="datetimeFigureOut">
              <a:rPr lang="en-US" smtClean="0"/>
              <a:t>7/26/14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C4082-AF12-AC4F-9724-08B1AD44D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6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A8670-32AC-4E6F-BDF0-B236AC8561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6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A8670-32AC-4E6F-BDF0-B236AC8561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A8670-32AC-4E6F-BDF0-B236AC8561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A8670-32AC-4E6F-BDF0-B236AC8561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A8670-32AC-4E6F-BDF0-B236AC85611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A8670-32AC-4E6F-BDF0-B236AC85611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6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A8670-32AC-4E6F-BDF0-B236AC85611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7846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0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2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77846" y="6483350"/>
            <a:ext cx="4661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8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7846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0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6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0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7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85455" y="6143625"/>
            <a:ext cx="2401454" cy="714375"/>
          </a:xfrm>
          <a:prstGeom prst="rect">
            <a:avLst/>
          </a:prstGeom>
          <a:gradFill flip="none" rotWithShape="1">
            <a:gsLst>
              <a:gs pos="30000">
                <a:srgbClr val="03112B"/>
              </a:gs>
              <a:gs pos="94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fld id="{B4FACF60-D37F-8543-85A2-946DD536AA19}" type="datetime1">
              <a:rPr lang="en-US" smtClean="0"/>
              <a:t>7/26/14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5" name="Picture 4" descr="UNC_IE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774" y="6093825"/>
            <a:ext cx="1714500" cy="7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5" descr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3625"/>
            <a:ext cx="148379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crea\Desktop\ENVIRONlogoL(cmyk)small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382" y="6238182"/>
            <a:ext cx="1956435" cy="420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005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03400" y="391533"/>
            <a:ext cx="5765800" cy="176530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460" y="279639"/>
            <a:ext cx="6595990" cy="196609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Three-State Air Quality Study (3SAQS)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Three-State Data Warehouse (3SDW)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colorado-fla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61" y="858776"/>
            <a:ext cx="1380227" cy="914400"/>
          </a:xfrm>
          <a:prstGeom prst="rect">
            <a:avLst/>
          </a:prstGeom>
        </p:spPr>
      </p:pic>
      <p:pic>
        <p:nvPicPr>
          <p:cNvPr id="4" name="Picture 3" descr="Utah Fla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858776"/>
            <a:ext cx="1371600" cy="914400"/>
          </a:xfrm>
          <a:prstGeom prst="rect">
            <a:avLst/>
          </a:prstGeom>
        </p:spPr>
      </p:pic>
      <p:pic>
        <p:nvPicPr>
          <p:cNvPr id="5" name="Picture 4" descr="nunst083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44" y="858776"/>
            <a:ext cx="1307306" cy="9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6928" y="2531764"/>
            <a:ext cx="8526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Reconciling the 3SAQS and 2011 NEI O&amp;G Emission Inventories</a:t>
            </a:r>
            <a:endParaRPr lang="en-US" sz="4000" b="1" dirty="0" smtClean="0"/>
          </a:p>
          <a:p>
            <a:pPr algn="ctr"/>
            <a:endParaRPr lang="en-US" sz="2400" dirty="0" smtClean="0">
              <a:solidFill>
                <a:srgbClr val="3333CC"/>
              </a:solidFill>
            </a:endParaRPr>
          </a:p>
          <a:p>
            <a:pPr algn="ctr"/>
            <a:r>
              <a:rPr lang="en-US" sz="2400" dirty="0" smtClean="0">
                <a:solidFill>
                  <a:srgbClr val="3333CC"/>
                </a:solidFill>
              </a:rPr>
              <a:t>University of North Carolina (UNC-IE)</a:t>
            </a:r>
          </a:p>
          <a:p>
            <a:pPr algn="ctr"/>
            <a:r>
              <a:rPr lang="en-US" sz="2400" dirty="0" smtClean="0">
                <a:solidFill>
                  <a:srgbClr val="3333CC"/>
                </a:solidFill>
              </a:rPr>
              <a:t>ENVIRON </a:t>
            </a:r>
            <a:r>
              <a:rPr lang="en-US" sz="2400" dirty="0">
                <a:solidFill>
                  <a:srgbClr val="3333CC"/>
                </a:solidFill>
              </a:rPr>
              <a:t>International Corporation (ENVIRON</a:t>
            </a:r>
            <a:r>
              <a:rPr lang="en-US" sz="2400" dirty="0" smtClean="0">
                <a:solidFill>
                  <a:srgbClr val="3333CC"/>
                </a:solidFill>
              </a:rPr>
              <a:t>)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July 28, </a:t>
            </a:r>
            <a:r>
              <a:rPr lang="en-US" sz="2400" dirty="0" smtClean="0"/>
              <a:t>2014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63869" y="62484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Problem Statement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34" y="1332073"/>
            <a:ext cx="8135264" cy="4267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The NEI national O&amp;G inventory includes the basins in the 3SAQS O&amp;G inventory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To avoid double counting sources, </a:t>
            </a:r>
            <a:r>
              <a:rPr lang="en-US" sz="2800" dirty="0" smtClean="0">
                <a:solidFill>
                  <a:schemeClr val="accent2"/>
                </a:solidFill>
              </a:rPr>
              <a:t>we need to remove the inventory records from the NEI that are contained in the 3SAQS inventory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To facilitate use of the 3SAQS NEPA modeling platform, we need to isolate all of the O&amp;G records in the NEI into explicit “point O&amp;G” and “area O&amp;G” processing sectors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5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Why this is important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34" y="1332073"/>
            <a:ext cx="8135264" cy="4267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When modeling for a new O&amp;G project, may need to replace the records in the NEI with the project inventory records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Updated base year O&amp;G inventories may also require replacing inventory records in the NEI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By identifying and isolating all of the NEI O&amp;G inventory records: 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S</a:t>
            </a:r>
            <a:r>
              <a:rPr lang="en-US" sz="2400" dirty="0" smtClean="0">
                <a:solidFill>
                  <a:schemeClr val="accent2"/>
                </a:solidFill>
              </a:rPr>
              <a:t>treamline the replacement/update process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Minimize the opportunities for double counting emissions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Reconciliation Approach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34" y="1332073"/>
            <a:ext cx="8135264" cy="4267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Identify and remove the records for the 12 O&amp;G basins covered by the 3SAQS inventory from the 2011 and 2020 NEI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Different approaches for area and point O&amp;G inventories</a:t>
            </a:r>
          </a:p>
          <a:p>
            <a:pPr lvl="1"/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Area Source Reconciliation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34" y="1332073"/>
            <a:ext cx="8135264" cy="4267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An SCC-based search through the NEI sectors found that all area O&amp;G sources are contained in the “</a:t>
            </a:r>
            <a:r>
              <a:rPr lang="en-US" sz="2800" dirty="0" err="1" smtClean="0">
                <a:solidFill>
                  <a:schemeClr val="accent2"/>
                </a:solidFill>
              </a:rPr>
              <a:t>np_oilgas</a:t>
            </a:r>
            <a:r>
              <a:rPr lang="en-US" sz="2800" dirty="0" smtClean="0">
                <a:solidFill>
                  <a:schemeClr val="accent2"/>
                </a:solidFill>
              </a:rPr>
              <a:t>” sector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State/county (FIPS) codes in the 3SAQS inventories used to isolate and remove the 3SAQS records from the NEI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Paradox and Raton basin area sources extracted from the NEI and processed with the 3SAQS inventories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Only found records in the 2011 NEI, none in 2020</a:t>
            </a:r>
          </a:p>
          <a:p>
            <a:pPr lvl="1"/>
            <a:endParaRPr lang="en-US" sz="2400" dirty="0" smtClean="0">
              <a:solidFill>
                <a:schemeClr val="accent2"/>
              </a:solidFill>
            </a:endParaRPr>
          </a:p>
          <a:p>
            <a:pPr lvl="1"/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Point Source Approach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34" y="1332073"/>
            <a:ext cx="8135264" cy="4267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 NAICS-based search through the NEI found O&amp;G sources in both the “</a:t>
            </a:r>
            <a:r>
              <a:rPr lang="en-US" sz="2800" dirty="0" err="1" smtClean="0">
                <a:solidFill>
                  <a:schemeClr val="accent2"/>
                </a:solidFill>
              </a:rPr>
              <a:t>pt_oilgas</a:t>
            </a:r>
            <a:r>
              <a:rPr lang="en-US" sz="2800" dirty="0" smtClean="0">
                <a:solidFill>
                  <a:schemeClr val="accent2"/>
                </a:solidFill>
              </a:rPr>
              <a:t>” and “</a:t>
            </a:r>
            <a:r>
              <a:rPr lang="en-US" sz="2800" dirty="0" err="1" smtClean="0">
                <a:solidFill>
                  <a:schemeClr val="accent2"/>
                </a:solidFill>
              </a:rPr>
              <a:t>ptnonipm</a:t>
            </a:r>
            <a:r>
              <a:rPr lang="en-US" sz="2800" dirty="0" smtClean="0">
                <a:solidFill>
                  <a:schemeClr val="accent2"/>
                </a:solidFill>
              </a:rPr>
              <a:t>” sectors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EPA used SCC codes to create the </a:t>
            </a:r>
            <a:r>
              <a:rPr lang="en-US" sz="2400" dirty="0" err="1" smtClean="0">
                <a:solidFill>
                  <a:schemeClr val="accent2"/>
                </a:solidFill>
              </a:rPr>
              <a:t>pt_oilgas</a:t>
            </a:r>
            <a:r>
              <a:rPr lang="en-US" sz="2400" dirty="0" smtClean="0">
                <a:solidFill>
                  <a:schemeClr val="accent2"/>
                </a:solidFill>
              </a:rPr>
              <a:t> sector in the NEI and left many O&amp;G records in the </a:t>
            </a:r>
            <a:r>
              <a:rPr lang="en-US" sz="2400" dirty="0" err="1" smtClean="0">
                <a:solidFill>
                  <a:schemeClr val="accent2"/>
                </a:solidFill>
              </a:rPr>
              <a:t>ptnonipm</a:t>
            </a:r>
            <a:r>
              <a:rPr lang="en-US" sz="2400" dirty="0" smtClean="0">
                <a:solidFill>
                  <a:schemeClr val="accent2"/>
                </a:solidFill>
              </a:rPr>
              <a:t> sector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accent2"/>
                </a:solidFill>
              </a:rPr>
              <a:t>Different approaches for </a:t>
            </a:r>
            <a:r>
              <a:rPr lang="en-US" sz="2800" dirty="0" err="1" smtClean="0">
                <a:solidFill>
                  <a:schemeClr val="accent2"/>
                </a:solidFill>
              </a:rPr>
              <a:t>pt_oilgas</a:t>
            </a:r>
            <a:r>
              <a:rPr lang="en-US" sz="2800" dirty="0" smtClean="0">
                <a:solidFill>
                  <a:schemeClr val="accent2"/>
                </a:solidFill>
              </a:rPr>
              <a:t> and </a:t>
            </a:r>
            <a:r>
              <a:rPr lang="en-US" sz="2800" dirty="0" err="1" smtClean="0">
                <a:solidFill>
                  <a:schemeClr val="accent2"/>
                </a:solidFill>
              </a:rPr>
              <a:t>ptnonipm</a:t>
            </a:r>
            <a:r>
              <a:rPr lang="en-US" sz="2800" dirty="0" smtClean="0">
                <a:solidFill>
                  <a:schemeClr val="accent2"/>
                </a:solidFill>
              </a:rPr>
              <a:t> sectors</a:t>
            </a:r>
          </a:p>
          <a:p>
            <a:pPr lvl="1"/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Point O&amp;G Source Approach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34" y="1332073"/>
            <a:ext cx="8135264" cy="4267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State</a:t>
            </a:r>
            <a:r>
              <a:rPr lang="en-US" sz="2800" dirty="0">
                <a:solidFill>
                  <a:schemeClr val="accent2"/>
                </a:solidFill>
              </a:rPr>
              <a:t>/county (FIPS) codes in the 3SAQS inventories used to isolate and remove the 3SAQS records from </a:t>
            </a:r>
            <a:r>
              <a:rPr lang="en-US" sz="2800" dirty="0" smtClean="0">
                <a:solidFill>
                  <a:schemeClr val="accent2"/>
                </a:solidFill>
              </a:rPr>
              <a:t>the NEI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Remove and discard from the NEI all Southern Ute Indian Tribe records and Navajo Nation sources outside of Arizona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NAICS code search through the remaining “non-3SAQS basin NEI </a:t>
            </a:r>
            <a:r>
              <a:rPr lang="en-US" sz="2800" dirty="0" err="1" smtClean="0">
                <a:solidFill>
                  <a:schemeClr val="accent2"/>
                </a:solidFill>
              </a:rPr>
              <a:t>pt_oilgas</a:t>
            </a:r>
            <a:r>
              <a:rPr lang="en-US" sz="2800" dirty="0" smtClean="0">
                <a:solidFill>
                  <a:schemeClr val="accent2"/>
                </a:solidFill>
              </a:rPr>
              <a:t>” inventory found several non-O&amp;G records; move these to </a:t>
            </a:r>
            <a:r>
              <a:rPr lang="en-US" sz="2800" dirty="0" err="1" smtClean="0">
                <a:solidFill>
                  <a:schemeClr val="accent2"/>
                </a:solidFill>
              </a:rPr>
              <a:t>ptnonipm</a:t>
            </a:r>
            <a:endParaRPr lang="en-US" sz="28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0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Point non-IPM Source Approach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34" y="1332073"/>
            <a:ext cx="8135264" cy="4267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State</a:t>
            </a:r>
            <a:r>
              <a:rPr lang="en-US" sz="2800" dirty="0">
                <a:solidFill>
                  <a:schemeClr val="accent2"/>
                </a:solidFill>
              </a:rPr>
              <a:t>/county (FIPS) codes in the 3SAQS </a:t>
            </a:r>
            <a:r>
              <a:rPr lang="en-US" sz="2800" dirty="0" smtClean="0">
                <a:solidFill>
                  <a:schemeClr val="accent2"/>
                </a:solidFill>
              </a:rPr>
              <a:t>inventories (including tribal sources) </a:t>
            </a:r>
            <a:r>
              <a:rPr lang="en-US" sz="2800" dirty="0">
                <a:solidFill>
                  <a:schemeClr val="accent2"/>
                </a:solidFill>
              </a:rPr>
              <a:t>used to </a:t>
            </a:r>
            <a:r>
              <a:rPr lang="en-US" sz="2800" dirty="0" smtClean="0">
                <a:solidFill>
                  <a:schemeClr val="accent2"/>
                </a:solidFill>
              </a:rPr>
              <a:t>separate the NEI into 3SAQS-basin and non-3SAQS-basin records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Find and isolate O&amp;G sources using NAICS codes and the strings “gas plant” and “compressor </a:t>
            </a:r>
            <a:r>
              <a:rPr lang="en-US" sz="2800" dirty="0" err="1" smtClean="0">
                <a:solidFill>
                  <a:schemeClr val="accent2"/>
                </a:solidFill>
              </a:rPr>
              <a:t>sta</a:t>
            </a:r>
            <a:r>
              <a:rPr lang="en-US" sz="2800" dirty="0" smtClean="0">
                <a:solidFill>
                  <a:schemeClr val="accent2"/>
                </a:solidFill>
              </a:rPr>
              <a:t>”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Discard the O&amp;G records found for the 3SAQS basins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Move the O&amp;G records for sources outside of the 3SAQS basin to the </a:t>
            </a:r>
            <a:r>
              <a:rPr lang="en-US" sz="2800" dirty="0" err="1" smtClean="0">
                <a:solidFill>
                  <a:schemeClr val="accent2"/>
                </a:solidFill>
              </a:rPr>
              <a:t>pt_oilgas</a:t>
            </a:r>
            <a:r>
              <a:rPr lang="en-US" sz="2800" dirty="0" smtClean="0">
                <a:solidFill>
                  <a:schemeClr val="accent2"/>
                </a:solidFill>
              </a:rPr>
              <a:t> processing sector</a:t>
            </a:r>
            <a:endParaRPr lang="en-US" sz="28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5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A21B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12012</TotalTime>
  <Words>533</Words>
  <Application>Microsoft Macintosh PowerPoint</Application>
  <PresentationFormat>On-screen Show (4:3)</PresentationFormat>
  <Paragraphs>46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Three-State Air Quality Study (3SAQS)   Three-State Data Warehouse (3SDW)</vt:lpstr>
      <vt:lpstr>Problem Statement</vt:lpstr>
      <vt:lpstr>Why this is important</vt:lpstr>
      <vt:lpstr>Reconciliation Approach</vt:lpstr>
      <vt:lpstr>Area Source Reconciliation</vt:lpstr>
      <vt:lpstr>Point Source Approach</vt:lpstr>
      <vt:lpstr>Point O&amp;G Source Approach</vt:lpstr>
      <vt:lpstr>Point non-IPM Source Approach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 Adelman</dc:creator>
  <cp:lastModifiedBy>Zachariah Adelman</cp:lastModifiedBy>
  <cp:revision>270</cp:revision>
  <dcterms:created xsi:type="dcterms:W3CDTF">2012-10-19T15:26:48Z</dcterms:created>
  <dcterms:modified xsi:type="dcterms:W3CDTF">2014-07-27T03:19:22Z</dcterms:modified>
</cp:coreProperties>
</file>