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2" r:id="rId2"/>
    <p:sldMasterId id="2147483677" r:id="rId3"/>
  </p:sldMasterIdLst>
  <p:notesMasterIdLst>
    <p:notesMasterId r:id="rId20"/>
  </p:notesMasterIdLst>
  <p:handoutMasterIdLst>
    <p:handoutMasterId r:id="rId21"/>
  </p:handoutMasterIdLst>
  <p:sldIdLst>
    <p:sldId id="283" r:id="rId4"/>
    <p:sldId id="342" r:id="rId5"/>
    <p:sldId id="336" r:id="rId6"/>
    <p:sldId id="337" r:id="rId7"/>
    <p:sldId id="338" r:id="rId8"/>
    <p:sldId id="284" r:id="rId9"/>
    <p:sldId id="320" r:id="rId10"/>
    <p:sldId id="256" r:id="rId11"/>
    <p:sldId id="352" r:id="rId12"/>
    <p:sldId id="353" r:id="rId13"/>
    <p:sldId id="321" r:id="rId14"/>
    <p:sldId id="271" r:id="rId15"/>
    <p:sldId id="354" r:id="rId16"/>
    <p:sldId id="345" r:id="rId17"/>
    <p:sldId id="259" r:id="rId18"/>
    <p:sldId id="349"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4F81BD"/>
    <a:srgbClr val="F0F0F0"/>
    <a:srgbClr val="ECECEC"/>
    <a:srgbClr val="E9EDF4"/>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92" autoAdjust="0"/>
    <p:restoredTop sz="96357" autoAdjust="0"/>
  </p:normalViewPr>
  <p:slideViewPr>
    <p:cSldViewPr>
      <p:cViewPr varScale="1">
        <p:scale>
          <a:sx n="114" d="100"/>
          <a:sy n="114" d="100"/>
        </p:scale>
        <p:origin x="1152" y="102"/>
      </p:cViewPr>
      <p:guideLst>
        <p:guide orient="horz" pos="2160"/>
        <p:guide pos="2880"/>
      </p:guideLst>
    </p:cSldViewPr>
  </p:slideViewPr>
  <p:notesTextViewPr>
    <p:cViewPr>
      <p:scale>
        <a:sx n="1" d="1"/>
        <a:sy n="1" d="1"/>
      </p:scale>
      <p:origin x="0" y="0"/>
    </p:cViewPr>
  </p:notesTextViewPr>
  <p:notesViewPr>
    <p:cSldViewPr>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A1359A-48DA-42A0-B542-EDA67069AE95}"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16672188-8C57-4975-BE79-D2C9017936EE}">
      <dgm:prSet phldrT="[Text]"/>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en-US" dirty="0"/>
            <a:t>Databases</a:t>
          </a:r>
        </a:p>
        <a:p>
          <a:endParaRPr lang="en-US" dirty="0"/>
        </a:p>
      </dgm:t>
    </dgm:pt>
    <dgm:pt modelId="{C969260D-11F1-44CA-8398-28567C10EDFC}" type="parTrans" cxnId="{EEC55C0C-D11D-4CA4-AB4E-29A8A36CA145}">
      <dgm:prSet/>
      <dgm:spPr/>
      <dgm:t>
        <a:bodyPr/>
        <a:lstStyle/>
        <a:p>
          <a:endParaRPr lang="en-US"/>
        </a:p>
      </dgm:t>
    </dgm:pt>
    <dgm:pt modelId="{7B35E693-7B6A-4F65-86C3-7F6201649B9D}" type="sibTrans" cxnId="{EEC55C0C-D11D-4CA4-AB4E-29A8A36CA145}">
      <dgm:prSet/>
      <dgm:spPr/>
      <dgm:t>
        <a:bodyPr/>
        <a:lstStyle/>
        <a:p>
          <a:endParaRPr lang="en-US"/>
        </a:p>
      </dgm:t>
    </dgm:pt>
    <dgm:pt modelId="{F56FAEC3-32A8-4422-B97C-BD9ACA8C70AF}">
      <dgm:prSet phldrT="[Text]"/>
      <dgm:spPr>
        <a:gradFill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dgm:spPr>
      <dgm:t>
        <a:bodyPr/>
        <a:lstStyle/>
        <a:p>
          <a:r>
            <a:rPr lang="en-US" dirty="0"/>
            <a:t>Websites</a:t>
          </a:r>
        </a:p>
        <a:p>
          <a:endParaRPr lang="en-US" dirty="0"/>
        </a:p>
      </dgm:t>
    </dgm:pt>
    <dgm:pt modelId="{9D46C9EA-9C5D-4A2F-A86A-FA58C2DC0D0A}" type="parTrans" cxnId="{970D7D9E-54DC-464F-A93B-4609A5F93C90}">
      <dgm:prSet/>
      <dgm:spPr/>
      <dgm:t>
        <a:bodyPr/>
        <a:lstStyle/>
        <a:p>
          <a:endParaRPr lang="en-US"/>
        </a:p>
      </dgm:t>
    </dgm:pt>
    <dgm:pt modelId="{F31CBC9D-D1AC-4999-BC42-C77A85C3DA4C}" type="sibTrans" cxnId="{970D7D9E-54DC-464F-A93B-4609A5F93C90}">
      <dgm:prSet/>
      <dgm:spPr/>
      <dgm:t>
        <a:bodyPr/>
        <a:lstStyle/>
        <a:p>
          <a:endParaRPr lang="en-US"/>
        </a:p>
      </dgm:t>
    </dgm:pt>
    <dgm:pt modelId="{33E7AA3B-7B39-4629-93AD-A8877B2033B3}">
      <dgm:prSet phldrT="[Text]"/>
      <dgm:spPr>
        <a:gradFill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dgm:spPr>
      <dgm:t>
        <a:bodyPr/>
        <a:lstStyle/>
        <a:p>
          <a:endParaRPr lang="en-US" dirty="0"/>
        </a:p>
        <a:p>
          <a:r>
            <a:rPr lang="en-US" dirty="0"/>
            <a:t>Software</a:t>
          </a:r>
        </a:p>
      </dgm:t>
    </dgm:pt>
    <dgm:pt modelId="{33FB296C-AA27-4374-AD55-EE462CCA3A93}" type="parTrans" cxnId="{1B7E3792-3801-4BAA-9146-B7E178523425}">
      <dgm:prSet/>
      <dgm:spPr/>
      <dgm:t>
        <a:bodyPr/>
        <a:lstStyle/>
        <a:p>
          <a:endParaRPr lang="en-US"/>
        </a:p>
      </dgm:t>
    </dgm:pt>
    <dgm:pt modelId="{F3CA33F6-58A6-4D13-ABA4-D09F45B9FFAB}" type="sibTrans" cxnId="{1B7E3792-3801-4BAA-9146-B7E178523425}">
      <dgm:prSet/>
      <dgm:spPr/>
      <dgm:t>
        <a:bodyPr/>
        <a:lstStyle/>
        <a:p>
          <a:endParaRPr lang="en-US"/>
        </a:p>
      </dgm:t>
    </dgm:pt>
    <dgm:pt modelId="{8F5B6617-A309-4DCA-96B1-C0875015E8AD}">
      <dgm:prSet phldrT="[Text]"/>
      <dgm:spPr>
        <a:gradFill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dgm:spPr>
      <dgm:t>
        <a:bodyPr/>
        <a:lstStyle/>
        <a:p>
          <a:endParaRPr lang="en-US" dirty="0"/>
        </a:p>
        <a:p>
          <a:r>
            <a:rPr lang="en-US" dirty="0"/>
            <a:t>Hardware</a:t>
          </a:r>
        </a:p>
      </dgm:t>
    </dgm:pt>
    <dgm:pt modelId="{53568360-289D-48C0-B194-E0F436581B48}" type="parTrans" cxnId="{D95B623B-379F-46B8-9F72-5341106E9A25}">
      <dgm:prSet/>
      <dgm:spPr/>
      <dgm:t>
        <a:bodyPr/>
        <a:lstStyle/>
        <a:p>
          <a:endParaRPr lang="en-US"/>
        </a:p>
      </dgm:t>
    </dgm:pt>
    <dgm:pt modelId="{FAA7A438-7288-471D-9452-D1721A75819B}" type="sibTrans" cxnId="{D95B623B-379F-46B8-9F72-5341106E9A25}">
      <dgm:prSet/>
      <dgm:spPr/>
      <dgm:t>
        <a:bodyPr/>
        <a:lstStyle/>
        <a:p>
          <a:endParaRPr lang="en-US"/>
        </a:p>
      </dgm:t>
    </dgm:pt>
    <dgm:pt modelId="{8CE79FDE-CCC6-487D-988A-23622385308E}" type="pres">
      <dgm:prSet presAssocID="{48A1359A-48DA-42A0-B542-EDA67069AE95}" presName="cycleMatrixDiagram" presStyleCnt="0">
        <dgm:presLayoutVars>
          <dgm:chMax val="1"/>
          <dgm:dir/>
          <dgm:animLvl val="lvl"/>
          <dgm:resizeHandles val="exact"/>
        </dgm:presLayoutVars>
      </dgm:prSet>
      <dgm:spPr/>
    </dgm:pt>
    <dgm:pt modelId="{9DD0C3F5-D3E6-4DBC-96CD-406A57CD04B8}" type="pres">
      <dgm:prSet presAssocID="{48A1359A-48DA-42A0-B542-EDA67069AE95}" presName="children" presStyleCnt="0"/>
      <dgm:spPr/>
    </dgm:pt>
    <dgm:pt modelId="{731641C0-EE58-427F-B802-F1B55930B9ED}" type="pres">
      <dgm:prSet presAssocID="{48A1359A-48DA-42A0-B542-EDA67069AE95}" presName="childPlaceholder" presStyleCnt="0"/>
      <dgm:spPr/>
    </dgm:pt>
    <dgm:pt modelId="{0190CDB4-EE06-4AAE-896B-173D5AFE9CFC}" type="pres">
      <dgm:prSet presAssocID="{48A1359A-48DA-42A0-B542-EDA67069AE95}" presName="circle" presStyleCnt="0"/>
      <dgm:spPr/>
    </dgm:pt>
    <dgm:pt modelId="{3F65253D-D2B1-4537-828D-181AE99E786F}" type="pres">
      <dgm:prSet presAssocID="{48A1359A-48DA-42A0-B542-EDA67069AE95}" presName="quadrant1" presStyleLbl="node1" presStyleIdx="0" presStyleCnt="4" custScaleX="82338" custScaleY="82338" custLinFactNeighborX="8248" custLinFactNeighborY="8248">
        <dgm:presLayoutVars>
          <dgm:chMax val="1"/>
          <dgm:bulletEnabled val="1"/>
        </dgm:presLayoutVars>
      </dgm:prSet>
      <dgm:spPr/>
    </dgm:pt>
    <dgm:pt modelId="{324B2030-8425-422C-876D-DE81C6B204B1}" type="pres">
      <dgm:prSet presAssocID="{48A1359A-48DA-42A0-B542-EDA67069AE95}" presName="quadrant2" presStyleLbl="node1" presStyleIdx="1" presStyleCnt="4" custScaleX="82338" custScaleY="82338" custLinFactNeighborX="-8391" custLinFactNeighborY="8248">
        <dgm:presLayoutVars>
          <dgm:chMax val="1"/>
          <dgm:bulletEnabled val="1"/>
        </dgm:presLayoutVars>
      </dgm:prSet>
      <dgm:spPr/>
    </dgm:pt>
    <dgm:pt modelId="{7DFFF783-CD56-4102-AA13-4F7006CC64D3}" type="pres">
      <dgm:prSet presAssocID="{48A1359A-48DA-42A0-B542-EDA67069AE95}" presName="quadrant3" presStyleLbl="node1" presStyleIdx="2" presStyleCnt="4" custScaleX="82338" custScaleY="82338" custLinFactNeighborX="-8391" custLinFactNeighborY="-8391">
        <dgm:presLayoutVars>
          <dgm:chMax val="1"/>
          <dgm:bulletEnabled val="1"/>
        </dgm:presLayoutVars>
      </dgm:prSet>
      <dgm:spPr/>
    </dgm:pt>
    <dgm:pt modelId="{5444C482-4885-4FE4-8721-A75C9D5124DE}" type="pres">
      <dgm:prSet presAssocID="{48A1359A-48DA-42A0-B542-EDA67069AE95}" presName="quadrant4" presStyleLbl="node1" presStyleIdx="3" presStyleCnt="4" custScaleX="82338" custScaleY="82338" custLinFactNeighborX="8248" custLinFactNeighborY="-8391">
        <dgm:presLayoutVars>
          <dgm:chMax val="1"/>
          <dgm:bulletEnabled val="1"/>
        </dgm:presLayoutVars>
      </dgm:prSet>
      <dgm:spPr/>
    </dgm:pt>
    <dgm:pt modelId="{5298F2B1-5BA8-422B-BF21-FDB6B6341164}" type="pres">
      <dgm:prSet presAssocID="{48A1359A-48DA-42A0-B542-EDA67069AE95}" presName="quadrantPlaceholder" presStyleCnt="0"/>
      <dgm:spPr/>
    </dgm:pt>
    <dgm:pt modelId="{3732C8AF-8A03-4F4E-A217-673ED900F932}" type="pres">
      <dgm:prSet presAssocID="{48A1359A-48DA-42A0-B542-EDA67069AE95}" presName="center1" presStyleLbl="fgShp" presStyleIdx="0" presStyleCnt="2" custLinFactNeighborX="-330" custLinFactNeighborY="-14318"/>
      <dgm:spPr/>
    </dgm:pt>
    <dgm:pt modelId="{5BCE7966-287D-4BD6-94A4-4C89E41E5792}" type="pres">
      <dgm:prSet presAssocID="{48A1359A-48DA-42A0-B542-EDA67069AE95}" presName="center2" presStyleLbl="fgShp" presStyleIdx="1" presStyleCnt="2" custLinFactNeighborX="-330" custLinFactNeighborY="13838"/>
      <dgm:spPr/>
    </dgm:pt>
  </dgm:ptLst>
  <dgm:cxnLst>
    <dgm:cxn modelId="{0EB9750B-ADD1-4D49-B999-E72369A6A912}" type="presOf" srcId="{48A1359A-48DA-42A0-B542-EDA67069AE95}" destId="{8CE79FDE-CCC6-487D-988A-23622385308E}" srcOrd="0" destOrd="0" presId="urn:microsoft.com/office/officeart/2005/8/layout/cycle4"/>
    <dgm:cxn modelId="{EEC55C0C-D11D-4CA4-AB4E-29A8A36CA145}" srcId="{48A1359A-48DA-42A0-B542-EDA67069AE95}" destId="{16672188-8C57-4975-BE79-D2C9017936EE}" srcOrd="0" destOrd="0" parTransId="{C969260D-11F1-44CA-8398-28567C10EDFC}" sibTransId="{7B35E693-7B6A-4F65-86C3-7F6201649B9D}"/>
    <dgm:cxn modelId="{8765EF25-F512-4ECE-A8AB-D2B11B706824}" type="presOf" srcId="{33E7AA3B-7B39-4629-93AD-A8877B2033B3}" destId="{7DFFF783-CD56-4102-AA13-4F7006CC64D3}" srcOrd="0" destOrd="0" presId="urn:microsoft.com/office/officeart/2005/8/layout/cycle4"/>
    <dgm:cxn modelId="{D95B623B-379F-46B8-9F72-5341106E9A25}" srcId="{48A1359A-48DA-42A0-B542-EDA67069AE95}" destId="{8F5B6617-A309-4DCA-96B1-C0875015E8AD}" srcOrd="3" destOrd="0" parTransId="{53568360-289D-48C0-B194-E0F436581B48}" sibTransId="{FAA7A438-7288-471D-9452-D1721A75819B}"/>
    <dgm:cxn modelId="{1F830B4E-7ED5-4207-83CC-D4A80A3A43F1}" type="presOf" srcId="{8F5B6617-A309-4DCA-96B1-C0875015E8AD}" destId="{5444C482-4885-4FE4-8721-A75C9D5124DE}" srcOrd="0" destOrd="0" presId="urn:microsoft.com/office/officeart/2005/8/layout/cycle4"/>
    <dgm:cxn modelId="{1B7E3792-3801-4BAA-9146-B7E178523425}" srcId="{48A1359A-48DA-42A0-B542-EDA67069AE95}" destId="{33E7AA3B-7B39-4629-93AD-A8877B2033B3}" srcOrd="2" destOrd="0" parTransId="{33FB296C-AA27-4374-AD55-EE462CCA3A93}" sibTransId="{F3CA33F6-58A6-4D13-ABA4-D09F45B9FFAB}"/>
    <dgm:cxn modelId="{970D7D9E-54DC-464F-A93B-4609A5F93C90}" srcId="{48A1359A-48DA-42A0-B542-EDA67069AE95}" destId="{F56FAEC3-32A8-4422-B97C-BD9ACA8C70AF}" srcOrd="1" destOrd="0" parTransId="{9D46C9EA-9C5D-4A2F-A86A-FA58C2DC0D0A}" sibTransId="{F31CBC9D-D1AC-4999-BC42-C77A85C3DA4C}"/>
    <dgm:cxn modelId="{A7D555D3-9F72-4645-8541-00E745E787F7}" type="presOf" srcId="{F56FAEC3-32A8-4422-B97C-BD9ACA8C70AF}" destId="{324B2030-8425-422C-876D-DE81C6B204B1}" srcOrd="0" destOrd="0" presId="urn:microsoft.com/office/officeart/2005/8/layout/cycle4"/>
    <dgm:cxn modelId="{A08959FB-2757-48CF-9963-C11D9A0E6A5B}" type="presOf" srcId="{16672188-8C57-4975-BE79-D2C9017936EE}" destId="{3F65253D-D2B1-4537-828D-181AE99E786F}" srcOrd="0" destOrd="0" presId="urn:microsoft.com/office/officeart/2005/8/layout/cycle4"/>
    <dgm:cxn modelId="{A550D69C-3CA0-4A2F-9BBD-1209C588F9EA}" type="presParOf" srcId="{8CE79FDE-CCC6-487D-988A-23622385308E}" destId="{9DD0C3F5-D3E6-4DBC-96CD-406A57CD04B8}" srcOrd="0" destOrd="0" presId="urn:microsoft.com/office/officeart/2005/8/layout/cycle4"/>
    <dgm:cxn modelId="{DAB9B5B4-EA6D-4894-9B35-319DDEAD74A8}" type="presParOf" srcId="{9DD0C3F5-D3E6-4DBC-96CD-406A57CD04B8}" destId="{731641C0-EE58-427F-B802-F1B55930B9ED}" srcOrd="0" destOrd="0" presId="urn:microsoft.com/office/officeart/2005/8/layout/cycle4"/>
    <dgm:cxn modelId="{4B96D9A4-C8C5-466A-904A-F1160C4940CE}" type="presParOf" srcId="{8CE79FDE-CCC6-487D-988A-23622385308E}" destId="{0190CDB4-EE06-4AAE-896B-173D5AFE9CFC}" srcOrd="1" destOrd="0" presId="urn:microsoft.com/office/officeart/2005/8/layout/cycle4"/>
    <dgm:cxn modelId="{AF2B7ECD-CEFA-4E94-AE35-6340FAF5C26F}" type="presParOf" srcId="{0190CDB4-EE06-4AAE-896B-173D5AFE9CFC}" destId="{3F65253D-D2B1-4537-828D-181AE99E786F}" srcOrd="0" destOrd="0" presId="urn:microsoft.com/office/officeart/2005/8/layout/cycle4"/>
    <dgm:cxn modelId="{EA2C63A0-6361-40EC-831B-DC9ACB7A2A4D}" type="presParOf" srcId="{0190CDB4-EE06-4AAE-896B-173D5AFE9CFC}" destId="{324B2030-8425-422C-876D-DE81C6B204B1}" srcOrd="1" destOrd="0" presId="urn:microsoft.com/office/officeart/2005/8/layout/cycle4"/>
    <dgm:cxn modelId="{4750CC82-D158-4199-AE63-AB1790C3568C}" type="presParOf" srcId="{0190CDB4-EE06-4AAE-896B-173D5AFE9CFC}" destId="{7DFFF783-CD56-4102-AA13-4F7006CC64D3}" srcOrd="2" destOrd="0" presId="urn:microsoft.com/office/officeart/2005/8/layout/cycle4"/>
    <dgm:cxn modelId="{D6C94FE3-E1E3-4E6D-B501-D84F865F9AF4}" type="presParOf" srcId="{0190CDB4-EE06-4AAE-896B-173D5AFE9CFC}" destId="{5444C482-4885-4FE4-8721-A75C9D5124DE}" srcOrd="3" destOrd="0" presId="urn:microsoft.com/office/officeart/2005/8/layout/cycle4"/>
    <dgm:cxn modelId="{D054ABE9-9139-4096-9C24-7C06454F2542}" type="presParOf" srcId="{0190CDB4-EE06-4AAE-896B-173D5AFE9CFC}" destId="{5298F2B1-5BA8-422B-BF21-FDB6B6341164}" srcOrd="4" destOrd="0" presId="urn:microsoft.com/office/officeart/2005/8/layout/cycle4"/>
    <dgm:cxn modelId="{BE3388D0-5EAC-4C04-A260-B32918481988}" type="presParOf" srcId="{8CE79FDE-CCC6-487D-988A-23622385308E}" destId="{3732C8AF-8A03-4F4E-A217-673ED900F932}" srcOrd="2" destOrd="0" presId="urn:microsoft.com/office/officeart/2005/8/layout/cycle4"/>
    <dgm:cxn modelId="{4598F0F2-63AA-444A-A344-E64CA273C8DF}" type="presParOf" srcId="{8CE79FDE-CCC6-487D-988A-23622385308E}" destId="{5BCE7966-287D-4BD6-94A4-4C89E41E5792}"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5253D-D2B1-4537-828D-181AE99E786F}">
      <dsp:nvSpPr>
        <dsp:cNvPr id="0" name=""/>
        <dsp:cNvSpPr/>
      </dsp:nvSpPr>
      <dsp:spPr>
        <a:xfrm>
          <a:off x="1782077" y="691619"/>
          <a:ext cx="1882969" cy="1882969"/>
        </a:xfrm>
        <a:prstGeom prst="pieWedge">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Databases</a:t>
          </a:r>
        </a:p>
        <a:p>
          <a:pPr marL="0" lvl="0" indent="0" algn="ctr" defTabSz="844550">
            <a:lnSpc>
              <a:spcPct val="90000"/>
            </a:lnSpc>
            <a:spcBef>
              <a:spcPct val="0"/>
            </a:spcBef>
            <a:spcAft>
              <a:spcPct val="35000"/>
            </a:spcAft>
            <a:buNone/>
          </a:pPr>
          <a:endParaRPr lang="en-US" sz="1900" kern="1200" dirty="0"/>
        </a:p>
      </dsp:txBody>
      <dsp:txXfrm>
        <a:off x="2333586" y="1243128"/>
        <a:ext cx="1331460" cy="1331460"/>
      </dsp:txXfrm>
    </dsp:sp>
    <dsp:sp modelId="{324B2030-8425-422C-876D-DE81C6B204B1}">
      <dsp:nvSpPr>
        <dsp:cNvPr id="0" name=""/>
        <dsp:cNvSpPr/>
      </dsp:nvSpPr>
      <dsp:spPr>
        <a:xfrm rot="5400000">
          <a:off x="3794071" y="691619"/>
          <a:ext cx="1882969" cy="1882969"/>
        </a:xfrm>
        <a:prstGeom prst="pieWedge">
          <a:avLst/>
        </a:prstGeom>
        <a:gradFill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Websites</a:t>
          </a:r>
        </a:p>
        <a:p>
          <a:pPr marL="0" lvl="0" indent="0" algn="ctr" defTabSz="844550">
            <a:lnSpc>
              <a:spcPct val="90000"/>
            </a:lnSpc>
            <a:spcBef>
              <a:spcPct val="0"/>
            </a:spcBef>
            <a:spcAft>
              <a:spcPct val="35000"/>
            </a:spcAft>
            <a:buNone/>
          </a:pPr>
          <a:endParaRPr lang="en-US" sz="1900" kern="1200" dirty="0"/>
        </a:p>
      </dsp:txBody>
      <dsp:txXfrm rot="-5400000">
        <a:off x="3794071" y="1243128"/>
        <a:ext cx="1331460" cy="1331460"/>
      </dsp:txXfrm>
    </dsp:sp>
    <dsp:sp modelId="{7DFFF783-CD56-4102-AA13-4F7006CC64D3}">
      <dsp:nvSpPr>
        <dsp:cNvPr id="0" name=""/>
        <dsp:cNvSpPr/>
      </dsp:nvSpPr>
      <dsp:spPr>
        <a:xfrm rot="10800000">
          <a:off x="3794071" y="2703614"/>
          <a:ext cx="1882969" cy="1882969"/>
        </a:xfrm>
        <a:prstGeom prst="pieWedge">
          <a:avLst/>
        </a:prstGeom>
        <a:gradFill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endParaRPr lang="en-US" sz="1900" kern="1200" dirty="0"/>
        </a:p>
        <a:p>
          <a:pPr marL="0" lvl="0" indent="0" algn="ctr" defTabSz="844550">
            <a:lnSpc>
              <a:spcPct val="90000"/>
            </a:lnSpc>
            <a:spcBef>
              <a:spcPct val="0"/>
            </a:spcBef>
            <a:spcAft>
              <a:spcPct val="35000"/>
            </a:spcAft>
            <a:buNone/>
          </a:pPr>
          <a:r>
            <a:rPr lang="en-US" sz="1900" kern="1200" dirty="0"/>
            <a:t>Software</a:t>
          </a:r>
        </a:p>
      </dsp:txBody>
      <dsp:txXfrm rot="10800000">
        <a:off x="3794071" y="2703614"/>
        <a:ext cx="1331460" cy="1331460"/>
      </dsp:txXfrm>
    </dsp:sp>
    <dsp:sp modelId="{5444C482-4885-4FE4-8721-A75C9D5124DE}">
      <dsp:nvSpPr>
        <dsp:cNvPr id="0" name=""/>
        <dsp:cNvSpPr/>
      </dsp:nvSpPr>
      <dsp:spPr>
        <a:xfrm rot="16200000">
          <a:off x="1782077" y="2703614"/>
          <a:ext cx="1882969" cy="1882969"/>
        </a:xfrm>
        <a:prstGeom prst="pieWedge">
          <a:avLst/>
        </a:prstGeom>
        <a:gradFill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endParaRPr lang="en-US" sz="1900" kern="1200" dirty="0"/>
        </a:p>
        <a:p>
          <a:pPr marL="0" lvl="0" indent="0" algn="ctr" defTabSz="844550">
            <a:lnSpc>
              <a:spcPct val="90000"/>
            </a:lnSpc>
            <a:spcBef>
              <a:spcPct val="0"/>
            </a:spcBef>
            <a:spcAft>
              <a:spcPct val="35000"/>
            </a:spcAft>
            <a:buNone/>
          </a:pPr>
          <a:r>
            <a:rPr lang="en-US" sz="1900" kern="1200" dirty="0"/>
            <a:t>Hardware</a:t>
          </a:r>
        </a:p>
      </dsp:txBody>
      <dsp:txXfrm rot="5400000">
        <a:off x="2333586" y="2703614"/>
        <a:ext cx="1331460" cy="1331460"/>
      </dsp:txXfrm>
    </dsp:sp>
    <dsp:sp modelId="{3732C8AF-8A03-4F4E-A217-673ED900F932}">
      <dsp:nvSpPr>
        <dsp:cNvPr id="0" name=""/>
        <dsp:cNvSpPr/>
      </dsp:nvSpPr>
      <dsp:spPr>
        <a:xfrm>
          <a:off x="3333798" y="2067098"/>
          <a:ext cx="789580" cy="686591"/>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CE7966-287D-4BD6-94A4-4C89E41E5792}">
      <dsp:nvSpPr>
        <dsp:cNvPr id="0" name=""/>
        <dsp:cNvSpPr/>
      </dsp:nvSpPr>
      <dsp:spPr>
        <a:xfrm rot="10800000">
          <a:off x="3333798" y="2524488"/>
          <a:ext cx="789580" cy="686591"/>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741FBB2-745F-4B98-A614-11DBCA9A5A69}" type="datetimeFigureOut">
              <a:rPr lang="en-US" smtClean="0"/>
              <a:pPr/>
              <a:t>3/3/2021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ED244C3-2B66-4DA8-BD59-C14A1F4CE9BF}" type="slidenum">
              <a:rPr lang="en-US" smtClean="0"/>
              <a:pPr/>
              <a:t>‹#›</a:t>
            </a:fld>
            <a:endParaRPr lang="en-US" dirty="0"/>
          </a:p>
        </p:txBody>
      </p:sp>
    </p:spTree>
    <p:extLst>
      <p:ext uri="{BB962C8B-B14F-4D97-AF65-F5344CB8AC3E}">
        <p14:creationId xmlns:p14="http://schemas.microsoft.com/office/powerpoint/2010/main" val="2463261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545CCC2-0AC6-4766-8BDF-D148B4E60FED}" type="datetimeFigureOut">
              <a:rPr lang="en-US" smtClean="0"/>
              <a:pPr/>
              <a:t>3/3/2021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1A58ECB-29C5-42B4-BB0D-0349014678DF}" type="slidenum">
              <a:rPr lang="en-US" smtClean="0"/>
              <a:pPr/>
              <a:t>‹#›</a:t>
            </a:fld>
            <a:endParaRPr lang="en-US" dirty="0"/>
          </a:p>
        </p:txBody>
      </p:sp>
    </p:spTree>
    <p:extLst>
      <p:ext uri="{BB962C8B-B14F-4D97-AF65-F5344CB8AC3E}">
        <p14:creationId xmlns:p14="http://schemas.microsoft.com/office/powerpoint/2010/main" val="1047196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solidFill>
                <a:srgbClr val="000000"/>
              </a:solidFill>
            </a:endParaRPr>
          </a:p>
          <a:p>
            <a:pPr defTabSz="931774">
              <a:defRPr/>
            </a:pPr>
            <a:endParaRPr lang="en-US" dirty="0">
              <a:solidFill>
                <a:srgbClr val="000000"/>
              </a:solidFill>
            </a:endParaRPr>
          </a:p>
          <a:p>
            <a:pPr defTabSz="931774">
              <a:defRPr/>
            </a:pPr>
            <a:endParaRPr lang="en-US" dirty="0">
              <a:solidFill>
                <a:srgbClr val="000000"/>
              </a:solidFill>
            </a:endParaRPr>
          </a:p>
          <a:p>
            <a:pPr defTabSz="931774">
              <a:defRPr/>
            </a:pPr>
            <a:endParaRPr lang="en-US" dirty="0">
              <a:solidFill>
                <a:srgbClr val="000000"/>
              </a:solidFill>
            </a:endParaRPr>
          </a:p>
          <a:p>
            <a:pPr defTabSz="931774">
              <a:defRPr/>
            </a:pPr>
            <a:endParaRPr lang="en-US"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628530-C8D8-4CB0-B063-7A233D0DEF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413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A58ECB-29C5-42B4-BB0D-0349014678DF}" type="slidenum">
              <a:rPr lang="en-US" smtClean="0"/>
              <a:pPr/>
              <a:t>2</a:t>
            </a:fld>
            <a:endParaRPr lang="en-US" dirty="0"/>
          </a:p>
        </p:txBody>
      </p:sp>
    </p:spTree>
    <p:extLst>
      <p:ext uri="{BB962C8B-B14F-4D97-AF65-F5344CB8AC3E}">
        <p14:creationId xmlns:p14="http://schemas.microsoft.com/office/powerpoint/2010/main" val="4084492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ndParaRPr>
          </a:p>
        </p:txBody>
      </p:sp>
      <p:sp>
        <p:nvSpPr>
          <p:cNvPr id="4" name="Slide Number Placeholder 3"/>
          <p:cNvSpPr>
            <a:spLocks noGrp="1"/>
          </p:cNvSpPr>
          <p:nvPr>
            <p:ph type="sldNum" sz="quarter" idx="10"/>
          </p:nvPr>
        </p:nvSpPr>
        <p:spPr/>
        <p:txBody>
          <a:bodyPr/>
          <a:lstStyle/>
          <a:p>
            <a:fld id="{46628530-C8D8-4CB0-B063-7A233D0DEF93}" type="slidenum">
              <a:rPr lang="en-US" smtClean="0"/>
              <a:t>6</a:t>
            </a:fld>
            <a:endParaRPr lang="en-US" dirty="0"/>
          </a:p>
        </p:txBody>
      </p:sp>
    </p:spTree>
    <p:extLst>
      <p:ext uri="{BB962C8B-B14F-4D97-AF65-F5344CB8AC3E}">
        <p14:creationId xmlns:p14="http://schemas.microsoft.com/office/powerpoint/2010/main" val="1277959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628530-C8D8-4CB0-B063-7A233D0DEF93}" type="slidenum">
              <a:rPr lang="en-US" smtClean="0"/>
              <a:t>7</a:t>
            </a:fld>
            <a:endParaRPr lang="en-US" dirty="0"/>
          </a:p>
        </p:txBody>
      </p:sp>
    </p:spTree>
    <p:extLst>
      <p:ext uri="{BB962C8B-B14F-4D97-AF65-F5344CB8AC3E}">
        <p14:creationId xmlns:p14="http://schemas.microsoft.com/office/powerpoint/2010/main" val="981429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solidFill>
                <a:srgbClr val="000000"/>
              </a:solidFill>
            </a:endParaRPr>
          </a:p>
          <a:p>
            <a:pPr defTabSz="931774">
              <a:defRPr/>
            </a:pPr>
            <a:endParaRPr lang="en-US" dirty="0">
              <a:solidFill>
                <a:srgbClr val="000000"/>
              </a:solidFill>
            </a:endParaRPr>
          </a:p>
          <a:p>
            <a:pPr defTabSz="931774">
              <a:defRPr/>
            </a:pPr>
            <a:endParaRPr lang="en-US" dirty="0">
              <a:solidFill>
                <a:srgbClr val="000000"/>
              </a:solidFill>
            </a:endParaRPr>
          </a:p>
          <a:p>
            <a:pPr defTabSz="931774">
              <a:defRPr/>
            </a:pPr>
            <a:endParaRPr lang="en-US" dirty="0">
              <a:solidFill>
                <a:srgbClr val="000000"/>
              </a:solidFill>
            </a:endParaRPr>
          </a:p>
          <a:p>
            <a:pPr defTabSz="931774">
              <a:defRPr/>
            </a:pPr>
            <a:endParaRPr lang="en-US"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628530-C8D8-4CB0-B063-7A233D0DEF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2801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DC22BA-04FC-4942-950A-2721AE760553}"/>
              </a:ext>
            </a:extLst>
          </p:cNvPr>
          <p:cNvPicPr>
            <a:picLocks noChangeAspect="1"/>
          </p:cNvPicPr>
          <p:nvPr userDrawn="1"/>
        </p:nvPicPr>
        <p:blipFill>
          <a:blip r:embed="rId2"/>
          <a:stretch>
            <a:fillRect/>
          </a:stretch>
        </p:blipFill>
        <p:spPr>
          <a:xfrm>
            <a:off x="0" y="0"/>
            <a:ext cx="9144000" cy="552450"/>
          </a:xfrm>
          <a:prstGeom prst="rect">
            <a:avLst/>
          </a:prstGeom>
        </p:spPr>
      </p:pic>
    </p:spTree>
    <p:extLst>
      <p:ext uri="{BB962C8B-B14F-4D97-AF65-F5344CB8AC3E}">
        <p14:creationId xmlns:p14="http://schemas.microsoft.com/office/powerpoint/2010/main" val="83018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CBD2A4-3F3F-4B51-B79A-3C9ACAB94DF0}" type="datetimeFigureOut">
              <a:rPr lang="en-US" smtClean="0"/>
              <a:pPr/>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CA1647-9CB5-4239-A8CF-E4E0F3005F5F}" type="slidenum">
              <a:rPr lang="en-US" smtClean="0"/>
              <a:pPr/>
              <a:t>‹#›</a:t>
            </a:fld>
            <a:endParaRPr lang="en-US" dirty="0"/>
          </a:p>
        </p:txBody>
      </p:sp>
    </p:spTree>
    <p:extLst>
      <p:ext uri="{BB962C8B-B14F-4D97-AF65-F5344CB8AC3E}">
        <p14:creationId xmlns:p14="http://schemas.microsoft.com/office/powerpoint/2010/main" val="4195661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CBD2A4-3F3F-4B51-B79A-3C9ACAB94DF0}" type="datetimeFigureOut">
              <a:rPr lang="en-US" smtClean="0"/>
              <a:pPr/>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CA1647-9CB5-4239-A8CF-E4E0F3005F5F}" type="slidenum">
              <a:rPr lang="en-US" smtClean="0"/>
              <a:pPr/>
              <a:t>‹#›</a:t>
            </a:fld>
            <a:endParaRPr lang="en-US" dirty="0"/>
          </a:p>
        </p:txBody>
      </p:sp>
    </p:spTree>
    <p:extLst>
      <p:ext uri="{BB962C8B-B14F-4D97-AF65-F5344CB8AC3E}">
        <p14:creationId xmlns:p14="http://schemas.microsoft.com/office/powerpoint/2010/main" val="828471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74070A-D817-4C34-88A6-A1FE41FE81B0}"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54B3C-C472-45C2-8A8E-554582733978}" type="slidenum">
              <a:rPr lang="en-US" smtClean="0"/>
              <a:t>‹#›</a:t>
            </a:fld>
            <a:endParaRPr lang="en-US"/>
          </a:p>
        </p:txBody>
      </p:sp>
    </p:spTree>
    <p:extLst>
      <p:ext uri="{BB962C8B-B14F-4D97-AF65-F5344CB8AC3E}">
        <p14:creationId xmlns:p14="http://schemas.microsoft.com/office/powerpoint/2010/main" val="771784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noFill/>
        </p:spPr>
        <p:txBody>
          <a:bodyPr/>
          <a:lstStyle/>
          <a:p>
            <a:fld id="{BDBB1C0A-EC95-422B-ABF2-28352430446C}" type="datetime4">
              <a:rPr lang="en-US" smtClean="0"/>
              <a:t>March 3,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010400" y="6477000"/>
            <a:ext cx="2133600" cy="365125"/>
          </a:xfrm>
        </p:spPr>
        <p:txBody>
          <a:bodyPr/>
          <a:lstStyle/>
          <a:p>
            <a:fld id="{9443E677-3BEE-4081-B3F1-3D00D0C160F5}" type="slidenum">
              <a:rPr lang="en-US" smtClean="0"/>
              <a:t>‹#›</a:t>
            </a:fld>
            <a:endParaRPr lang="en-US" dirty="0"/>
          </a:p>
        </p:txBody>
      </p:sp>
      <p:pic>
        <p:nvPicPr>
          <p:cNvPr id="3" name="Picture 2">
            <a:extLst>
              <a:ext uri="{FF2B5EF4-FFF2-40B4-BE49-F238E27FC236}">
                <a16:creationId xmlns:a16="http://schemas.microsoft.com/office/drawing/2014/main" id="{1B39E0E2-F38B-41E2-9216-E6885058B5AC}"/>
              </a:ext>
            </a:extLst>
          </p:cNvPr>
          <p:cNvPicPr>
            <a:picLocks noChangeAspect="1"/>
          </p:cNvPicPr>
          <p:nvPr userDrawn="1"/>
        </p:nvPicPr>
        <p:blipFill>
          <a:blip r:embed="rId2"/>
          <a:stretch>
            <a:fillRect/>
          </a:stretch>
        </p:blipFill>
        <p:spPr>
          <a:xfrm>
            <a:off x="0" y="0"/>
            <a:ext cx="9144000" cy="561975"/>
          </a:xfrm>
          <a:prstGeom prst="rect">
            <a:avLst/>
          </a:prstGeom>
        </p:spPr>
      </p:pic>
    </p:spTree>
    <p:extLst>
      <p:ext uri="{BB962C8B-B14F-4D97-AF65-F5344CB8AC3E}">
        <p14:creationId xmlns:p14="http://schemas.microsoft.com/office/powerpoint/2010/main" val="2794953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2F73AAA-B7B1-44AB-90AE-A877FF6B1B2B}" type="datetime4">
              <a:rPr lang="en-US" smtClean="0"/>
              <a:t>March 3,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010400" y="6477000"/>
            <a:ext cx="2133600" cy="365125"/>
          </a:xfrm>
        </p:spPr>
        <p:txBody>
          <a:bodyPr/>
          <a:lstStyle/>
          <a:p>
            <a:fld id="{9443E677-3BEE-4081-B3F1-3D00D0C160F5}" type="slidenum">
              <a:rPr lang="en-US" smtClean="0"/>
              <a:t>‹#›</a:t>
            </a:fld>
            <a:endParaRPr lang="en-US" dirty="0"/>
          </a:p>
        </p:txBody>
      </p:sp>
    </p:spTree>
    <p:extLst>
      <p:ext uri="{BB962C8B-B14F-4D97-AF65-F5344CB8AC3E}">
        <p14:creationId xmlns:p14="http://schemas.microsoft.com/office/powerpoint/2010/main" val="1472719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noFill/>
        </p:spPr>
        <p:txBody>
          <a:bodyPr/>
          <a:lstStyle/>
          <a:p>
            <a:fld id="{BDBB1C0A-EC95-422B-ABF2-28352430446C}" type="datetime4">
              <a:rPr lang="en-US" smtClean="0"/>
              <a:t>March 3,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010400" y="6477000"/>
            <a:ext cx="2133600" cy="365125"/>
          </a:xfrm>
        </p:spPr>
        <p:txBody>
          <a:bodyPr/>
          <a:lstStyle/>
          <a:p>
            <a:fld id="{9443E677-3BEE-4081-B3F1-3D00D0C160F5}" type="slidenum">
              <a:rPr lang="en-US" smtClean="0"/>
              <a:t>‹#›</a:t>
            </a:fld>
            <a:endParaRPr lang="en-US" dirty="0"/>
          </a:p>
        </p:txBody>
      </p:sp>
      <p:pic>
        <p:nvPicPr>
          <p:cNvPr id="3" name="Picture 2">
            <a:extLst>
              <a:ext uri="{FF2B5EF4-FFF2-40B4-BE49-F238E27FC236}">
                <a16:creationId xmlns:a16="http://schemas.microsoft.com/office/drawing/2014/main" id="{1B39E0E2-F38B-41E2-9216-E6885058B5AC}"/>
              </a:ext>
            </a:extLst>
          </p:cNvPr>
          <p:cNvPicPr>
            <a:picLocks noChangeAspect="1"/>
          </p:cNvPicPr>
          <p:nvPr userDrawn="1"/>
        </p:nvPicPr>
        <p:blipFill>
          <a:blip r:embed="rId2"/>
          <a:stretch>
            <a:fillRect/>
          </a:stretch>
        </p:blipFill>
        <p:spPr>
          <a:xfrm>
            <a:off x="0" y="0"/>
            <a:ext cx="9144000" cy="561975"/>
          </a:xfrm>
          <a:prstGeom prst="rect">
            <a:avLst/>
          </a:prstGeom>
        </p:spPr>
      </p:pic>
    </p:spTree>
    <p:extLst>
      <p:ext uri="{BB962C8B-B14F-4D97-AF65-F5344CB8AC3E}">
        <p14:creationId xmlns:p14="http://schemas.microsoft.com/office/powerpoint/2010/main" val="1321924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57B7B3-A2C2-4D21-898B-333325E91E39}"/>
              </a:ext>
            </a:extLst>
          </p:cNvPr>
          <p:cNvPicPr>
            <a:picLocks noChangeAspect="1"/>
          </p:cNvPicPr>
          <p:nvPr userDrawn="1"/>
        </p:nvPicPr>
        <p:blipFill>
          <a:blip r:embed="rId2"/>
          <a:stretch>
            <a:fillRect/>
          </a:stretch>
        </p:blipFill>
        <p:spPr>
          <a:xfrm>
            <a:off x="0" y="0"/>
            <a:ext cx="9144000" cy="552450"/>
          </a:xfrm>
          <a:prstGeom prst="rect">
            <a:avLst/>
          </a:prstGeom>
        </p:spPr>
      </p:pic>
    </p:spTree>
    <p:extLst>
      <p:ext uri="{BB962C8B-B14F-4D97-AF65-F5344CB8AC3E}">
        <p14:creationId xmlns:p14="http://schemas.microsoft.com/office/powerpoint/2010/main" val="3903758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B8BCAF-DD73-4E7F-9872-17A81AF40BC7}"/>
              </a:ext>
            </a:extLst>
          </p:cNvPr>
          <p:cNvPicPr>
            <a:picLocks noChangeAspect="1"/>
          </p:cNvPicPr>
          <p:nvPr userDrawn="1"/>
        </p:nvPicPr>
        <p:blipFill>
          <a:blip r:embed="rId2"/>
          <a:stretch>
            <a:fillRect/>
          </a:stretch>
        </p:blipFill>
        <p:spPr>
          <a:xfrm>
            <a:off x="0" y="0"/>
            <a:ext cx="9144000" cy="428625"/>
          </a:xfrm>
          <a:prstGeom prst="rect">
            <a:avLst/>
          </a:prstGeom>
        </p:spPr>
      </p:pic>
    </p:spTree>
    <p:extLst>
      <p:ext uri="{BB962C8B-B14F-4D97-AF65-F5344CB8AC3E}">
        <p14:creationId xmlns:p14="http://schemas.microsoft.com/office/powerpoint/2010/main" val="2336599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F3F583-78DD-4CC4-AC84-8B685A007DEC}"/>
              </a:ext>
            </a:extLst>
          </p:cNvPr>
          <p:cNvPicPr>
            <a:picLocks noChangeAspect="1"/>
          </p:cNvPicPr>
          <p:nvPr userDrawn="1"/>
        </p:nvPicPr>
        <p:blipFill>
          <a:blip r:embed="rId2"/>
          <a:stretch>
            <a:fillRect/>
          </a:stretch>
        </p:blipFill>
        <p:spPr>
          <a:xfrm>
            <a:off x="0" y="0"/>
            <a:ext cx="9144000" cy="552450"/>
          </a:xfrm>
          <a:prstGeom prst="rect">
            <a:avLst/>
          </a:prstGeom>
        </p:spPr>
      </p:pic>
    </p:spTree>
    <p:extLst>
      <p:ext uri="{BB962C8B-B14F-4D97-AF65-F5344CB8AC3E}">
        <p14:creationId xmlns:p14="http://schemas.microsoft.com/office/powerpoint/2010/main" val="3862062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579517-24C8-4957-BC16-68609D76D39C}" type="datetime4">
              <a:rPr lang="en-US" smtClean="0"/>
              <a:t>March 3,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43E677-3BEE-4081-B3F1-3D00D0C160F5}" type="slidenum">
              <a:rPr lang="en-US" smtClean="0"/>
              <a:t>‹#›</a:t>
            </a:fld>
            <a:endParaRPr lang="en-US" dirty="0"/>
          </a:p>
        </p:txBody>
      </p:sp>
    </p:spTree>
    <p:extLst>
      <p:ext uri="{BB962C8B-B14F-4D97-AF65-F5344CB8AC3E}">
        <p14:creationId xmlns:p14="http://schemas.microsoft.com/office/powerpoint/2010/main" val="290696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1821" cy="703919"/>
          </a:xfrm>
          <a:prstGeom prst="rect">
            <a:avLst/>
          </a:prstGeom>
        </p:spPr>
      </p:pic>
      <p:sp>
        <p:nvSpPr>
          <p:cNvPr id="2" name="Title 1"/>
          <p:cNvSpPr>
            <a:spLocks noGrp="1"/>
          </p:cNvSpPr>
          <p:nvPr>
            <p:ph type="title"/>
          </p:nvPr>
        </p:nvSpPr>
        <p:spPr>
          <a:xfrm>
            <a:off x="456110" y="457200"/>
            <a:ext cx="82296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CBD2A4-3F3F-4B51-B79A-3C9ACAB94DF0}" type="datetimeFigureOut">
              <a:rPr lang="en-US" smtClean="0"/>
              <a:pPr/>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CA1647-9CB5-4239-A8CF-E4E0F3005F5F}" type="slidenum">
              <a:rPr lang="en-US" smtClean="0"/>
              <a:pPr/>
              <a:t>‹#›</a:t>
            </a:fld>
            <a:endParaRPr lang="en-US" dirty="0"/>
          </a:p>
        </p:txBody>
      </p:sp>
    </p:spTree>
    <p:extLst>
      <p:ext uri="{BB962C8B-B14F-4D97-AF65-F5344CB8AC3E}">
        <p14:creationId xmlns:p14="http://schemas.microsoft.com/office/powerpoint/2010/main" val="3163350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B1028E-45D5-4B8E-97C2-9C84030B9194}" type="datetime4">
              <a:rPr lang="en-US" smtClean="0"/>
              <a:t>March 3,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43E677-3BEE-4081-B3F1-3D00D0C160F5}" type="slidenum">
              <a:rPr lang="en-US" smtClean="0"/>
              <a:t>‹#›</a:t>
            </a:fld>
            <a:endParaRPr lang="en-US" dirty="0"/>
          </a:p>
        </p:txBody>
      </p:sp>
    </p:spTree>
    <p:extLst>
      <p:ext uri="{BB962C8B-B14F-4D97-AF65-F5344CB8AC3E}">
        <p14:creationId xmlns:p14="http://schemas.microsoft.com/office/powerpoint/2010/main" val="1862672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F2D8CF-5675-42D3-BC48-08117402E3A1}" type="datetime4">
              <a:rPr lang="en-US" smtClean="0"/>
              <a:t>March 3, 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43E677-3BEE-4081-B3F1-3D00D0C160F5}" type="slidenum">
              <a:rPr lang="en-US" smtClean="0"/>
              <a:t>‹#›</a:t>
            </a:fld>
            <a:endParaRPr lang="en-US" dirty="0"/>
          </a:p>
        </p:txBody>
      </p:sp>
    </p:spTree>
    <p:extLst>
      <p:ext uri="{BB962C8B-B14F-4D97-AF65-F5344CB8AC3E}">
        <p14:creationId xmlns:p14="http://schemas.microsoft.com/office/powerpoint/2010/main" val="2061547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20F090-35D4-4668-A1C8-02DCD583B0F7}" type="datetime4">
              <a:rPr lang="en-US" smtClean="0"/>
              <a:t>March 3, 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43E677-3BEE-4081-B3F1-3D00D0C160F5}" type="slidenum">
              <a:rPr lang="en-US" smtClean="0"/>
              <a:t>‹#›</a:t>
            </a:fld>
            <a:endParaRPr lang="en-US" dirty="0"/>
          </a:p>
        </p:txBody>
      </p:sp>
    </p:spTree>
    <p:extLst>
      <p:ext uri="{BB962C8B-B14F-4D97-AF65-F5344CB8AC3E}">
        <p14:creationId xmlns:p14="http://schemas.microsoft.com/office/powerpoint/2010/main" val="21374309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6C0A67-6485-47B2-874C-2DC3A8063B4F}" type="datetime4">
              <a:rPr lang="en-US" smtClean="0"/>
              <a:t>March 3, 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443E677-3BEE-4081-B3F1-3D00D0C160F5}" type="slidenum">
              <a:rPr lang="en-US" smtClean="0"/>
              <a:t>‹#›</a:t>
            </a:fld>
            <a:endParaRPr lang="en-US" dirty="0"/>
          </a:p>
        </p:txBody>
      </p:sp>
    </p:spTree>
    <p:extLst>
      <p:ext uri="{BB962C8B-B14F-4D97-AF65-F5344CB8AC3E}">
        <p14:creationId xmlns:p14="http://schemas.microsoft.com/office/powerpoint/2010/main" val="1666618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1D7F0C-9D7B-4A7E-BA0E-243E2D5C39A6}" type="datetime4">
              <a:rPr lang="en-US" smtClean="0"/>
              <a:t>March 3,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43E677-3BEE-4081-B3F1-3D00D0C160F5}" type="slidenum">
              <a:rPr lang="en-US" smtClean="0"/>
              <a:t>‹#›</a:t>
            </a:fld>
            <a:endParaRPr lang="en-US" dirty="0"/>
          </a:p>
        </p:txBody>
      </p:sp>
    </p:spTree>
    <p:extLst>
      <p:ext uri="{BB962C8B-B14F-4D97-AF65-F5344CB8AC3E}">
        <p14:creationId xmlns:p14="http://schemas.microsoft.com/office/powerpoint/2010/main" val="2512118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B0B76F-A0B2-4B1F-BD66-C6978ECBECA6}" type="datetime4">
              <a:rPr lang="en-US" smtClean="0"/>
              <a:t>March 3,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43E677-3BEE-4081-B3F1-3D00D0C160F5}" type="slidenum">
              <a:rPr lang="en-US" smtClean="0"/>
              <a:t>‹#›</a:t>
            </a:fld>
            <a:endParaRPr lang="en-US" dirty="0"/>
          </a:p>
        </p:txBody>
      </p:sp>
    </p:spTree>
    <p:extLst>
      <p:ext uri="{BB962C8B-B14F-4D97-AF65-F5344CB8AC3E}">
        <p14:creationId xmlns:p14="http://schemas.microsoft.com/office/powerpoint/2010/main" val="2014226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85457C-1A0C-492C-A949-14E25CE5FCDD}" type="datetime4">
              <a:rPr lang="en-US" smtClean="0"/>
              <a:t>March 3,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43E677-3BEE-4081-B3F1-3D00D0C160F5}" type="slidenum">
              <a:rPr lang="en-US" smtClean="0"/>
              <a:t>‹#›</a:t>
            </a:fld>
            <a:endParaRPr lang="en-US" dirty="0"/>
          </a:p>
        </p:txBody>
      </p:sp>
    </p:spTree>
    <p:extLst>
      <p:ext uri="{BB962C8B-B14F-4D97-AF65-F5344CB8AC3E}">
        <p14:creationId xmlns:p14="http://schemas.microsoft.com/office/powerpoint/2010/main" val="4197947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863F36-BCE9-4EAD-B036-22176C76DD0C}" type="datetime4">
              <a:rPr lang="en-US" smtClean="0"/>
              <a:t>March 3,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43E677-3BEE-4081-B3F1-3D00D0C160F5}" type="slidenum">
              <a:rPr lang="en-US" smtClean="0"/>
              <a:t>‹#›</a:t>
            </a:fld>
            <a:endParaRPr lang="en-US" dirty="0"/>
          </a:p>
        </p:txBody>
      </p:sp>
    </p:spTree>
    <p:extLst>
      <p:ext uri="{BB962C8B-B14F-4D97-AF65-F5344CB8AC3E}">
        <p14:creationId xmlns:p14="http://schemas.microsoft.com/office/powerpoint/2010/main" val="24862579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43CF5D3-F21D-4554-863A-0AFD3338D0E7}" type="datetimeFigureOut">
              <a:rPr lang="en-US" smtClean="0"/>
              <a:t>3/3/2021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3E677-3BEE-4081-B3F1-3D00D0C160F5}" type="slidenum">
              <a:rPr lang="en-US" smtClean="0"/>
              <a:t>‹#›</a:t>
            </a:fld>
            <a:endParaRPr lang="en-US"/>
          </a:p>
        </p:txBody>
      </p:sp>
    </p:spTree>
    <p:extLst>
      <p:ext uri="{BB962C8B-B14F-4D97-AF65-F5344CB8AC3E}">
        <p14:creationId xmlns:p14="http://schemas.microsoft.com/office/powerpoint/2010/main" val="14724710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noFill/>
        </p:spPr>
        <p:txBody>
          <a:bodyPr/>
          <a:lstStyle/>
          <a:p>
            <a:fld id="{F43CF5D3-F21D-4554-863A-0AFD3338D0E7}"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3E677-3BEE-4081-B3F1-3D00D0C160F5}" type="slidenum">
              <a:rPr lang="en-US" smtClean="0"/>
              <a:t>‹#›</a:t>
            </a:fld>
            <a:endParaRPr lang="en-US"/>
          </a:p>
        </p:txBody>
      </p:sp>
      <p:pic>
        <p:nvPicPr>
          <p:cNvPr id="7" name="Picture 6">
            <a:extLst>
              <a:ext uri="{FF2B5EF4-FFF2-40B4-BE49-F238E27FC236}">
                <a16:creationId xmlns:a16="http://schemas.microsoft.com/office/drawing/2014/main" id="{7D7B3829-6CA4-4BD7-8BA0-90D3B57E5C4D}"/>
              </a:ext>
            </a:extLst>
          </p:cNvPr>
          <p:cNvPicPr>
            <a:picLocks noChangeAspect="1"/>
          </p:cNvPicPr>
          <p:nvPr userDrawn="1"/>
        </p:nvPicPr>
        <p:blipFill>
          <a:blip r:embed="rId2"/>
          <a:stretch>
            <a:fillRect/>
          </a:stretch>
        </p:blipFill>
        <p:spPr>
          <a:xfrm>
            <a:off x="0" y="0"/>
            <a:ext cx="9144000" cy="560832"/>
          </a:xfrm>
          <a:prstGeom prst="rect">
            <a:avLst/>
          </a:prstGeom>
        </p:spPr>
      </p:pic>
    </p:spTree>
    <p:extLst>
      <p:ext uri="{BB962C8B-B14F-4D97-AF65-F5344CB8AC3E}">
        <p14:creationId xmlns:p14="http://schemas.microsoft.com/office/powerpoint/2010/main" val="807522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CBD2A4-3F3F-4B51-B79A-3C9ACAB94DF0}" type="datetimeFigureOut">
              <a:rPr lang="en-US" smtClean="0"/>
              <a:pPr/>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CA1647-9CB5-4239-A8CF-E4E0F3005F5F}" type="slidenum">
              <a:rPr lang="en-US" smtClean="0"/>
              <a:pPr/>
              <a:t>‹#›</a:t>
            </a:fld>
            <a:endParaRPr lang="en-US" dirty="0"/>
          </a:p>
        </p:txBody>
      </p:sp>
    </p:spTree>
    <p:extLst>
      <p:ext uri="{BB962C8B-B14F-4D97-AF65-F5344CB8AC3E}">
        <p14:creationId xmlns:p14="http://schemas.microsoft.com/office/powerpoint/2010/main" val="2948073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3CF5D3-F21D-4554-863A-0AFD3338D0E7}"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3E677-3BEE-4081-B3F1-3D00D0C160F5}" type="slidenum">
              <a:rPr lang="en-US" smtClean="0"/>
              <a:t>‹#›</a:t>
            </a:fld>
            <a:endParaRPr lang="en-US"/>
          </a:p>
        </p:txBody>
      </p:sp>
    </p:spTree>
    <p:extLst>
      <p:ext uri="{BB962C8B-B14F-4D97-AF65-F5344CB8AC3E}">
        <p14:creationId xmlns:p14="http://schemas.microsoft.com/office/powerpoint/2010/main" val="25584805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3CF5D3-F21D-4554-863A-0AFD3338D0E7}"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3E677-3BEE-4081-B3F1-3D00D0C160F5}" type="slidenum">
              <a:rPr lang="en-US" smtClean="0"/>
              <a:t>‹#›</a:t>
            </a:fld>
            <a:endParaRPr lang="en-US"/>
          </a:p>
        </p:txBody>
      </p:sp>
    </p:spTree>
    <p:extLst>
      <p:ext uri="{BB962C8B-B14F-4D97-AF65-F5344CB8AC3E}">
        <p14:creationId xmlns:p14="http://schemas.microsoft.com/office/powerpoint/2010/main" val="2661063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3CF5D3-F21D-4554-863A-0AFD3338D0E7}" type="datetimeFigureOut">
              <a:rPr lang="en-US" smtClean="0"/>
              <a:t>3/3/2021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43E677-3BEE-4081-B3F1-3D00D0C160F5}" type="slidenum">
              <a:rPr lang="en-US" smtClean="0"/>
              <a:t>‹#›</a:t>
            </a:fld>
            <a:endParaRPr lang="en-US"/>
          </a:p>
        </p:txBody>
      </p:sp>
    </p:spTree>
    <p:extLst>
      <p:ext uri="{BB962C8B-B14F-4D97-AF65-F5344CB8AC3E}">
        <p14:creationId xmlns:p14="http://schemas.microsoft.com/office/powerpoint/2010/main" val="3169026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3CF5D3-F21D-4554-863A-0AFD3338D0E7}" type="datetimeFigureOut">
              <a:rPr lang="en-US" smtClean="0"/>
              <a:t>3/3/2021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43E677-3BEE-4081-B3F1-3D00D0C160F5}" type="slidenum">
              <a:rPr lang="en-US" smtClean="0"/>
              <a:t>‹#›</a:t>
            </a:fld>
            <a:endParaRPr lang="en-US"/>
          </a:p>
        </p:txBody>
      </p:sp>
    </p:spTree>
    <p:extLst>
      <p:ext uri="{BB962C8B-B14F-4D97-AF65-F5344CB8AC3E}">
        <p14:creationId xmlns:p14="http://schemas.microsoft.com/office/powerpoint/2010/main" val="27743178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3CF5D3-F21D-4554-863A-0AFD3338D0E7}" type="datetimeFigureOut">
              <a:rPr lang="en-US" smtClean="0"/>
              <a:t>3/3/2021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43E677-3BEE-4081-B3F1-3D00D0C160F5}" type="slidenum">
              <a:rPr lang="en-US" smtClean="0"/>
              <a:t>‹#›</a:t>
            </a:fld>
            <a:endParaRPr lang="en-US"/>
          </a:p>
        </p:txBody>
      </p:sp>
    </p:spTree>
    <p:extLst>
      <p:ext uri="{BB962C8B-B14F-4D97-AF65-F5344CB8AC3E}">
        <p14:creationId xmlns:p14="http://schemas.microsoft.com/office/powerpoint/2010/main" val="1055252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3CF5D3-F21D-4554-863A-0AFD3338D0E7}"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3E677-3BEE-4081-B3F1-3D00D0C160F5}" type="slidenum">
              <a:rPr lang="en-US" smtClean="0"/>
              <a:t>‹#›</a:t>
            </a:fld>
            <a:endParaRPr lang="en-US"/>
          </a:p>
        </p:txBody>
      </p:sp>
    </p:spTree>
    <p:extLst>
      <p:ext uri="{BB962C8B-B14F-4D97-AF65-F5344CB8AC3E}">
        <p14:creationId xmlns:p14="http://schemas.microsoft.com/office/powerpoint/2010/main" val="34206410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3CF5D3-F21D-4554-863A-0AFD3338D0E7}"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3E677-3BEE-4081-B3F1-3D00D0C160F5}" type="slidenum">
              <a:rPr lang="en-US" smtClean="0"/>
              <a:t>‹#›</a:t>
            </a:fld>
            <a:endParaRPr lang="en-US"/>
          </a:p>
        </p:txBody>
      </p:sp>
    </p:spTree>
    <p:extLst>
      <p:ext uri="{BB962C8B-B14F-4D97-AF65-F5344CB8AC3E}">
        <p14:creationId xmlns:p14="http://schemas.microsoft.com/office/powerpoint/2010/main" val="1622275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3CF5D3-F21D-4554-863A-0AFD3338D0E7}"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3E677-3BEE-4081-B3F1-3D00D0C160F5}" type="slidenum">
              <a:rPr lang="en-US" smtClean="0"/>
              <a:t>‹#›</a:t>
            </a:fld>
            <a:endParaRPr lang="en-US"/>
          </a:p>
        </p:txBody>
      </p:sp>
    </p:spTree>
    <p:extLst>
      <p:ext uri="{BB962C8B-B14F-4D97-AF65-F5344CB8AC3E}">
        <p14:creationId xmlns:p14="http://schemas.microsoft.com/office/powerpoint/2010/main" val="1041775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3CF5D3-F21D-4554-863A-0AFD3338D0E7}"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3E677-3BEE-4081-B3F1-3D00D0C160F5}" type="slidenum">
              <a:rPr lang="en-US" smtClean="0"/>
              <a:t>‹#›</a:t>
            </a:fld>
            <a:endParaRPr lang="en-US"/>
          </a:p>
        </p:txBody>
      </p:sp>
    </p:spTree>
    <p:extLst>
      <p:ext uri="{BB962C8B-B14F-4D97-AF65-F5344CB8AC3E}">
        <p14:creationId xmlns:p14="http://schemas.microsoft.com/office/powerpoint/2010/main" val="3981329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CBD2A4-3F3F-4B51-B79A-3C9ACAB94DF0}" type="datetimeFigureOut">
              <a:rPr lang="en-US" smtClean="0"/>
              <a:pPr/>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CA1647-9CB5-4239-A8CF-E4E0F3005F5F}" type="slidenum">
              <a:rPr lang="en-US" smtClean="0"/>
              <a:pPr/>
              <a:t>‹#›</a:t>
            </a:fld>
            <a:endParaRPr lang="en-US" dirty="0"/>
          </a:p>
        </p:txBody>
      </p:sp>
    </p:spTree>
    <p:extLst>
      <p:ext uri="{BB962C8B-B14F-4D97-AF65-F5344CB8AC3E}">
        <p14:creationId xmlns:p14="http://schemas.microsoft.com/office/powerpoint/2010/main" val="297492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CBD2A4-3F3F-4B51-B79A-3C9ACAB94DF0}" type="datetimeFigureOut">
              <a:rPr lang="en-US" smtClean="0"/>
              <a:pPr/>
              <a:t>3/3/2021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ECA1647-9CB5-4239-A8CF-E4E0F3005F5F}" type="slidenum">
              <a:rPr lang="en-US" smtClean="0"/>
              <a:pPr/>
              <a:t>‹#›</a:t>
            </a:fld>
            <a:endParaRPr lang="en-US" dirty="0"/>
          </a:p>
        </p:txBody>
      </p:sp>
    </p:spTree>
    <p:extLst>
      <p:ext uri="{BB962C8B-B14F-4D97-AF65-F5344CB8AC3E}">
        <p14:creationId xmlns:p14="http://schemas.microsoft.com/office/powerpoint/2010/main" val="1577746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CBD2A4-3F3F-4B51-B79A-3C9ACAB94DF0}" type="datetimeFigureOut">
              <a:rPr lang="en-US" smtClean="0"/>
              <a:pPr/>
              <a:t>3/3/2021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ECA1647-9CB5-4239-A8CF-E4E0F3005F5F}" type="slidenum">
              <a:rPr lang="en-US" smtClean="0"/>
              <a:pPr/>
              <a:t>‹#›</a:t>
            </a:fld>
            <a:endParaRPr lang="en-US" dirty="0"/>
          </a:p>
        </p:txBody>
      </p:sp>
    </p:spTree>
    <p:extLst>
      <p:ext uri="{BB962C8B-B14F-4D97-AF65-F5344CB8AC3E}">
        <p14:creationId xmlns:p14="http://schemas.microsoft.com/office/powerpoint/2010/main" val="2984369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BD2A4-3F3F-4B51-B79A-3C9ACAB94DF0}" type="datetimeFigureOut">
              <a:rPr lang="en-US" smtClean="0"/>
              <a:pPr/>
              <a:t>3/3/2021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ECA1647-9CB5-4239-A8CF-E4E0F3005F5F}" type="slidenum">
              <a:rPr lang="en-US" smtClean="0"/>
              <a:pPr/>
              <a:t>‹#›</a:t>
            </a:fld>
            <a:endParaRPr lang="en-US" dirty="0"/>
          </a:p>
        </p:txBody>
      </p:sp>
    </p:spTree>
    <p:extLst>
      <p:ext uri="{BB962C8B-B14F-4D97-AF65-F5344CB8AC3E}">
        <p14:creationId xmlns:p14="http://schemas.microsoft.com/office/powerpoint/2010/main" val="3757766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CBD2A4-3F3F-4B51-B79A-3C9ACAB94DF0}" type="datetimeFigureOut">
              <a:rPr lang="en-US" smtClean="0"/>
              <a:pPr/>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CA1647-9CB5-4239-A8CF-E4E0F3005F5F}" type="slidenum">
              <a:rPr lang="en-US" smtClean="0"/>
              <a:pPr/>
              <a:t>‹#›</a:t>
            </a:fld>
            <a:endParaRPr lang="en-US" dirty="0"/>
          </a:p>
        </p:txBody>
      </p:sp>
    </p:spTree>
    <p:extLst>
      <p:ext uri="{BB962C8B-B14F-4D97-AF65-F5344CB8AC3E}">
        <p14:creationId xmlns:p14="http://schemas.microsoft.com/office/powerpoint/2010/main" val="4065293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CBD2A4-3F3F-4B51-B79A-3C9ACAB94DF0}" type="datetimeFigureOut">
              <a:rPr lang="en-US" smtClean="0"/>
              <a:pPr/>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CA1647-9CB5-4239-A8CF-E4E0F3005F5F}" type="slidenum">
              <a:rPr lang="en-US" smtClean="0"/>
              <a:pPr/>
              <a:t>‹#›</a:t>
            </a:fld>
            <a:endParaRPr lang="en-US" dirty="0"/>
          </a:p>
        </p:txBody>
      </p:sp>
    </p:spTree>
    <p:extLst>
      <p:ext uri="{BB962C8B-B14F-4D97-AF65-F5344CB8AC3E}">
        <p14:creationId xmlns:p14="http://schemas.microsoft.com/office/powerpoint/2010/main" val="3258956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BD2A4-3F3F-4B51-B79A-3C9ACAB94DF0}" type="datetimeFigureOut">
              <a:rPr lang="en-US" smtClean="0"/>
              <a:pPr/>
              <a:t>3/3/2021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CA1647-9CB5-4239-A8CF-E4E0F3005F5F}" type="slidenum">
              <a:rPr lang="en-US" smtClean="0"/>
              <a:pPr/>
              <a:t>‹#›</a:t>
            </a:fld>
            <a:endParaRPr lang="en-US" dirty="0"/>
          </a:p>
        </p:txBody>
      </p:sp>
    </p:spTree>
    <p:extLst>
      <p:ext uri="{BB962C8B-B14F-4D97-AF65-F5344CB8AC3E}">
        <p14:creationId xmlns:p14="http://schemas.microsoft.com/office/powerpoint/2010/main" val="2960853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DDD4E-3604-4351-88A3-CAAD22119F6E}" type="datetime4">
              <a:rPr lang="en-US" smtClean="0"/>
              <a:t>March 3, 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3E677-3BEE-4081-B3F1-3D00D0C160F5}" type="slidenum">
              <a:rPr lang="en-US" smtClean="0"/>
              <a:t>‹#›</a:t>
            </a:fld>
            <a:endParaRPr lang="en-US" dirty="0"/>
          </a:p>
        </p:txBody>
      </p:sp>
    </p:spTree>
    <p:extLst>
      <p:ext uri="{BB962C8B-B14F-4D97-AF65-F5344CB8AC3E}">
        <p14:creationId xmlns:p14="http://schemas.microsoft.com/office/powerpoint/2010/main" val="147671111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3CF5D3-F21D-4554-863A-0AFD3338D0E7}" type="datetimeFigureOut">
              <a:rPr lang="en-US" smtClean="0"/>
              <a:t>3/3/2021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3E677-3BEE-4081-B3F1-3D00D0C160F5}" type="slidenum">
              <a:rPr lang="en-US" smtClean="0"/>
              <a:t>‹#›</a:t>
            </a:fld>
            <a:endParaRPr lang="en-US"/>
          </a:p>
        </p:txBody>
      </p:sp>
    </p:spTree>
    <p:extLst>
      <p:ext uri="{BB962C8B-B14F-4D97-AF65-F5344CB8AC3E}">
        <p14:creationId xmlns:p14="http://schemas.microsoft.com/office/powerpoint/2010/main" val="15247375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8.xml"/><Relationship Id="rId5" Type="http://schemas.microsoft.com/office/2007/relationships/hdphoto" Target="../media/hdphoto1.wdp"/><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s://views.cira.colostate.edu/iwdw/RequestData/Default.aspx?pid=NEIC_2016_V1" TargetMode="External"/><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views.cira.colostate.edu/iwdw"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18.png"/><Relationship Id="rId5" Type="http://schemas.openxmlformats.org/officeDocument/2006/relationships/diagramQuickStyle" Target="../diagrams/quickStyle1.xml"/><Relationship Id="rId10" Type="http://schemas.openxmlformats.org/officeDocument/2006/relationships/image" Target="../media/image17.png"/><Relationship Id="rId4" Type="http://schemas.openxmlformats.org/officeDocument/2006/relationships/diagramLayout" Target="../diagrams/layout1.xml"/><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60750F-D1C7-4001-9DE2-911797B34E97}"/>
              </a:ext>
            </a:extLst>
          </p:cNvPr>
          <p:cNvSpPr txBox="1"/>
          <p:nvPr/>
        </p:nvSpPr>
        <p:spPr>
          <a:xfrm>
            <a:off x="1143000" y="3587860"/>
            <a:ext cx="6858000" cy="21544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rPr>
              <a:t>Information Technology Update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rPr>
              <a:t>IWDW Oversight Committee Meeting</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70C0"/>
                </a:solidFill>
                <a:latin typeface="Calibri"/>
              </a:rPr>
              <a:t>March 3, 2021  2:30 p.m. (Mountain)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srgbClr val="0070C0"/>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bg1">
                    <a:lumMod val="75000"/>
                  </a:schemeClr>
                </a:solidFill>
                <a:effectLst/>
                <a:uLnTx/>
                <a:uFillTx/>
                <a:latin typeface="Calibri"/>
              </a:rPr>
              <a:t>(Remote meeting via webinar)</a:t>
            </a:r>
          </a:p>
        </p:txBody>
      </p:sp>
      <p:pic>
        <p:nvPicPr>
          <p:cNvPr id="2" name="Picture 1">
            <a:extLst>
              <a:ext uri="{FF2B5EF4-FFF2-40B4-BE49-F238E27FC236}">
                <a16:creationId xmlns:a16="http://schemas.microsoft.com/office/drawing/2014/main" id="{8E14A25D-9762-4766-BCCC-D6F2DBC65EC6}"/>
              </a:ext>
            </a:extLst>
          </p:cNvPr>
          <p:cNvPicPr>
            <a:picLocks noChangeAspect="1"/>
          </p:cNvPicPr>
          <p:nvPr/>
        </p:nvPicPr>
        <p:blipFill>
          <a:blip r:embed="rId3"/>
          <a:stretch>
            <a:fillRect/>
          </a:stretch>
        </p:blipFill>
        <p:spPr>
          <a:xfrm>
            <a:off x="1828800" y="1232265"/>
            <a:ext cx="1621155" cy="1752600"/>
          </a:xfrm>
          <a:prstGeom prst="rect">
            <a:avLst/>
          </a:prstGeom>
        </p:spPr>
      </p:pic>
      <p:sp>
        <p:nvSpPr>
          <p:cNvPr id="6" name="TextBox 5">
            <a:extLst>
              <a:ext uri="{FF2B5EF4-FFF2-40B4-BE49-F238E27FC236}">
                <a16:creationId xmlns:a16="http://schemas.microsoft.com/office/drawing/2014/main" id="{A1903AE3-BFB5-402B-96F4-2AB459D25942}"/>
              </a:ext>
            </a:extLst>
          </p:cNvPr>
          <p:cNvSpPr txBox="1"/>
          <p:nvPr/>
        </p:nvSpPr>
        <p:spPr>
          <a:xfrm>
            <a:off x="3765487" y="2362200"/>
            <a:ext cx="3886200" cy="369332"/>
          </a:xfrm>
          <a:prstGeom prst="rect">
            <a:avLst/>
          </a:prstGeom>
          <a:noFill/>
        </p:spPr>
        <p:txBody>
          <a:bodyPr wrap="square" lIns="0" rIns="0" rtlCol="0">
            <a:spAutoFit/>
          </a:bodyPr>
          <a:lstStyle/>
          <a:p>
            <a:r>
              <a:rPr lang="en-US" dirty="0">
                <a:solidFill>
                  <a:schemeClr val="tx2">
                    <a:lumMod val="60000"/>
                    <a:lumOff val="40000"/>
                  </a:schemeClr>
                </a:solidFill>
              </a:rPr>
              <a:t>Intermountain West Data Warehouse </a:t>
            </a:r>
          </a:p>
        </p:txBody>
      </p:sp>
      <p:pic>
        <p:nvPicPr>
          <p:cNvPr id="8" name="Picture 7">
            <a:extLst>
              <a:ext uri="{FF2B5EF4-FFF2-40B4-BE49-F238E27FC236}">
                <a16:creationId xmlns:a16="http://schemas.microsoft.com/office/drawing/2014/main" id="{49C49302-B19D-4313-A30F-2BFCE88249AD}"/>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3733800" y="1524000"/>
            <a:ext cx="2743200" cy="838200"/>
          </a:xfrm>
          <a:prstGeom prst="rect">
            <a:avLst/>
          </a:prstGeom>
        </p:spPr>
      </p:pic>
    </p:spTree>
    <p:extLst>
      <p:ext uri="{BB962C8B-B14F-4D97-AF65-F5344CB8AC3E}">
        <p14:creationId xmlns:p14="http://schemas.microsoft.com/office/powerpoint/2010/main" val="2363051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118136-02C7-4A27-81BC-0422260AA060}"/>
              </a:ext>
            </a:extLst>
          </p:cNvPr>
          <p:cNvPicPr>
            <a:picLocks noChangeAspect="1"/>
          </p:cNvPicPr>
          <p:nvPr/>
        </p:nvPicPr>
        <p:blipFill>
          <a:blip r:embed="rId2"/>
          <a:stretch>
            <a:fillRect/>
          </a:stretch>
        </p:blipFill>
        <p:spPr>
          <a:xfrm>
            <a:off x="38100" y="580292"/>
            <a:ext cx="9067800" cy="6277708"/>
          </a:xfrm>
          <a:prstGeom prst="rect">
            <a:avLst/>
          </a:prstGeom>
        </p:spPr>
      </p:pic>
      <p:sp>
        <p:nvSpPr>
          <p:cNvPr id="10" name="Rounded Rectangle 9">
            <a:extLst>
              <a:ext uri="{FF2B5EF4-FFF2-40B4-BE49-F238E27FC236}">
                <a16:creationId xmlns:a16="http://schemas.microsoft.com/office/drawing/2014/main" id="{FB50042C-FF5B-42C4-A321-4ED216540416}"/>
              </a:ext>
            </a:extLst>
          </p:cNvPr>
          <p:cNvSpPr/>
          <p:nvPr/>
        </p:nvSpPr>
        <p:spPr>
          <a:xfrm>
            <a:off x="0" y="533400"/>
            <a:ext cx="9144000" cy="6324599"/>
          </a:xfrm>
          <a:prstGeom prst="roundRect">
            <a:avLst>
              <a:gd name="adj" fmla="val 0"/>
            </a:avLst>
          </a:prstGeom>
          <a:solidFill>
            <a:schemeClr val="accent1">
              <a:lumMod val="20000"/>
              <a:lumOff val="80000"/>
              <a:alpha val="65000"/>
            </a:schemeClr>
          </a:solidFill>
          <a:ln w="12700">
            <a:solidFill>
              <a:schemeClr val="accent1">
                <a:lumMod val="60000"/>
                <a:lumOff val="4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lvl="0"/>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67836D3F-4F47-47FE-ABAF-2F896FBB32BF}"/>
              </a:ext>
            </a:extLst>
          </p:cNvPr>
          <p:cNvPicPr>
            <a:picLocks noChangeAspect="1"/>
          </p:cNvPicPr>
          <p:nvPr/>
        </p:nvPicPr>
        <p:blipFill>
          <a:blip r:embed="rId3"/>
          <a:stretch>
            <a:fillRect/>
          </a:stretch>
        </p:blipFill>
        <p:spPr>
          <a:xfrm>
            <a:off x="68580" y="2895600"/>
            <a:ext cx="8971730" cy="2066702"/>
          </a:xfrm>
          <a:prstGeom prst="rect">
            <a:avLst/>
          </a:prstGeom>
          <a:ln>
            <a:solidFill>
              <a:schemeClr val="accent1">
                <a:lumMod val="60000"/>
                <a:lumOff val="40000"/>
              </a:schemeClr>
            </a:solidFill>
          </a:ln>
        </p:spPr>
      </p:pic>
      <p:sp>
        <p:nvSpPr>
          <p:cNvPr id="13" name="Speech Bubble: Rectangle with Corners Rounded 12">
            <a:extLst>
              <a:ext uri="{FF2B5EF4-FFF2-40B4-BE49-F238E27FC236}">
                <a16:creationId xmlns:a16="http://schemas.microsoft.com/office/drawing/2014/main" id="{FF701A2D-DBC7-48BF-A28C-B471D68A8E4C}"/>
              </a:ext>
            </a:extLst>
          </p:cNvPr>
          <p:cNvSpPr/>
          <p:nvPr/>
        </p:nvSpPr>
        <p:spPr>
          <a:xfrm>
            <a:off x="2373046" y="3581399"/>
            <a:ext cx="2223925" cy="228600"/>
          </a:xfrm>
          <a:prstGeom prst="wedgeRoundRectCallout">
            <a:avLst>
              <a:gd name="adj1" fmla="val -44442"/>
              <a:gd name="adj2" fmla="val 368084"/>
              <a:gd name="adj3" fmla="val 16667"/>
            </a:avLst>
          </a:prstGeom>
          <a:solidFill>
            <a:srgbClr val="FFFFCC"/>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Lowest monthly pageviews (Feb 2018): </a:t>
            </a:r>
            <a:r>
              <a:rPr kumimoji="0" lang="en-US" sz="900" b="1" i="0" u="none" strike="noStrike" kern="1200" cap="none" spc="0" normalizeH="0" baseline="0" noProof="0" dirty="0">
                <a:ln>
                  <a:noFill/>
                </a:ln>
                <a:solidFill>
                  <a:prstClr val="black">
                    <a:lumMod val="85000"/>
                    <a:lumOff val="15000"/>
                  </a:prstClr>
                </a:solidFill>
                <a:effectLst/>
                <a:uLnTx/>
                <a:uFillTx/>
                <a:latin typeface="Calibri"/>
                <a:ea typeface="+mn-ea"/>
                <a:cs typeface="+mn-cs"/>
              </a:rPr>
              <a:t>230</a:t>
            </a:r>
          </a:p>
        </p:txBody>
      </p:sp>
      <p:sp>
        <p:nvSpPr>
          <p:cNvPr id="14" name="Speech Bubble: Rectangle with Corners Rounded 13">
            <a:extLst>
              <a:ext uri="{FF2B5EF4-FFF2-40B4-BE49-F238E27FC236}">
                <a16:creationId xmlns:a16="http://schemas.microsoft.com/office/drawing/2014/main" id="{444C2EA8-413D-4969-B66C-07B7D6C4B32B}"/>
              </a:ext>
            </a:extLst>
          </p:cNvPr>
          <p:cNvSpPr/>
          <p:nvPr/>
        </p:nvSpPr>
        <p:spPr>
          <a:xfrm>
            <a:off x="2577821" y="2950367"/>
            <a:ext cx="3953247" cy="478633"/>
          </a:xfrm>
          <a:prstGeom prst="wedgeRoundRectCallout">
            <a:avLst>
              <a:gd name="adj1" fmla="val 15611"/>
              <a:gd name="adj2" fmla="val 46498"/>
              <a:gd name="adj3" fmla="val 16667"/>
            </a:avLst>
          </a:prstGeom>
          <a:solidFill>
            <a:srgbClr val="FFFFCC"/>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Past 3+ years inset: Since the start of Analytics tracking (monthly view)</a:t>
            </a:r>
          </a:p>
        </p:txBody>
      </p:sp>
      <p:sp>
        <p:nvSpPr>
          <p:cNvPr id="16" name="Speech Bubble: Rectangle with Corners Rounded 15">
            <a:extLst>
              <a:ext uri="{FF2B5EF4-FFF2-40B4-BE49-F238E27FC236}">
                <a16:creationId xmlns:a16="http://schemas.microsoft.com/office/drawing/2014/main" id="{9ABA93D1-FFCC-4360-8FE7-D23A14280462}"/>
              </a:ext>
            </a:extLst>
          </p:cNvPr>
          <p:cNvSpPr/>
          <p:nvPr/>
        </p:nvSpPr>
        <p:spPr>
          <a:xfrm>
            <a:off x="6324600" y="3490546"/>
            <a:ext cx="2514600" cy="228600"/>
          </a:xfrm>
          <a:prstGeom prst="wedgeRoundRectCallout">
            <a:avLst>
              <a:gd name="adj1" fmla="val -59684"/>
              <a:gd name="adj2" fmla="val 101417"/>
              <a:gd name="adj3" fmla="val 16667"/>
            </a:avLst>
          </a:prstGeom>
          <a:solidFill>
            <a:srgbClr val="FFFFCC"/>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Highest monthly pageviews (Oct 2019): </a:t>
            </a:r>
            <a:r>
              <a:rPr lang="en-US" sz="900" b="1" dirty="0">
                <a:solidFill>
                  <a:prstClr val="black">
                    <a:lumMod val="85000"/>
                    <a:lumOff val="15000"/>
                  </a:prstClr>
                </a:solidFill>
                <a:latin typeface="Calibri"/>
              </a:rPr>
              <a:t>2,106</a:t>
            </a:r>
            <a:endParaRPr kumimoji="0" lang="en-US" sz="900" b="1"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CA060DC1-C6FF-4490-A0CE-1A23BAC5E835}"/>
              </a:ext>
            </a:extLst>
          </p:cNvPr>
          <p:cNvSpPr txBox="1"/>
          <p:nvPr/>
        </p:nvSpPr>
        <p:spPr>
          <a:xfrm>
            <a:off x="112018" y="85692"/>
            <a:ext cx="74317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pitchFamily="34" charset="0"/>
                <a:cs typeface="Arial" panose="020B0604020202020204" pitchFamily="34" charset="0"/>
              </a:rPr>
              <a:t>IWDW Website Traffic Summary – </a:t>
            </a:r>
            <a:r>
              <a:rPr lang="en-US" sz="1400" dirty="0">
                <a:solidFill>
                  <a:prstClr val="white"/>
                </a:solidFill>
                <a:latin typeface="Arial" panose="020B0604020202020204" pitchFamily="34" charset="0"/>
                <a:cs typeface="Arial" panose="020B0604020202020204" pitchFamily="34" charset="0"/>
              </a:rPr>
              <a:t>(Past 3+ years monthly view overlaid) </a:t>
            </a: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9993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3C257B-C848-4141-80DA-EDCE1D5EC16A}"/>
              </a:ext>
            </a:extLst>
          </p:cNvPr>
          <p:cNvPicPr>
            <a:picLocks noChangeAspect="1"/>
          </p:cNvPicPr>
          <p:nvPr/>
        </p:nvPicPr>
        <p:blipFill>
          <a:blip r:embed="rId2"/>
          <a:stretch>
            <a:fillRect/>
          </a:stretch>
        </p:blipFill>
        <p:spPr>
          <a:xfrm>
            <a:off x="212355" y="879532"/>
            <a:ext cx="6798045" cy="5978468"/>
          </a:xfrm>
          <a:prstGeom prst="rect">
            <a:avLst/>
          </a:prstGeom>
        </p:spPr>
      </p:pic>
      <p:sp>
        <p:nvSpPr>
          <p:cNvPr id="6" name="Slide Number Placeholder 5">
            <a:extLst>
              <a:ext uri="{FF2B5EF4-FFF2-40B4-BE49-F238E27FC236}">
                <a16:creationId xmlns:a16="http://schemas.microsoft.com/office/drawing/2014/main" id="{9AD54418-B09B-4F8F-B62F-E05994A9653A}"/>
              </a:ext>
            </a:extLst>
          </p:cNvPr>
          <p:cNvSpPr>
            <a:spLocks noGrp="1"/>
          </p:cNvSpPr>
          <p:nvPr>
            <p:ph type="sldNum" sz="quarter" idx="4294967295"/>
          </p:nvPr>
        </p:nvSpPr>
        <p:spPr>
          <a:xfrm>
            <a:off x="7010400" y="6477000"/>
            <a:ext cx="2133600" cy="365125"/>
          </a:xfrm>
        </p:spPr>
        <p:txBody>
          <a:bodyPr/>
          <a:lstStyle/>
          <a:p>
            <a:fld id="{9443E677-3BEE-4081-B3F1-3D00D0C160F5}" type="slidenum">
              <a:rPr lang="en-US" smtClean="0"/>
              <a:t>11</a:t>
            </a:fld>
            <a:endParaRPr lang="en-US" dirty="0"/>
          </a:p>
        </p:txBody>
      </p:sp>
      <p:sp>
        <p:nvSpPr>
          <p:cNvPr id="7" name="TextBox 6">
            <a:extLst>
              <a:ext uri="{FF2B5EF4-FFF2-40B4-BE49-F238E27FC236}">
                <a16:creationId xmlns:a16="http://schemas.microsoft.com/office/drawing/2014/main" id="{F03EF61E-2CC9-42B4-A235-E105A95A6972}"/>
              </a:ext>
            </a:extLst>
          </p:cNvPr>
          <p:cNvSpPr txBox="1"/>
          <p:nvPr/>
        </p:nvSpPr>
        <p:spPr>
          <a:xfrm>
            <a:off x="140593" y="80777"/>
            <a:ext cx="5457106"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Modeling Platform Data Request Form</a:t>
            </a:r>
          </a:p>
        </p:txBody>
      </p:sp>
      <p:sp>
        <p:nvSpPr>
          <p:cNvPr id="9" name="Speech Bubble: Rectangle with Corners Rounded 8">
            <a:extLst>
              <a:ext uri="{FF2B5EF4-FFF2-40B4-BE49-F238E27FC236}">
                <a16:creationId xmlns:a16="http://schemas.microsoft.com/office/drawing/2014/main" id="{6A5B91A5-BE20-4DD6-9A3F-CC0A7994D47E}"/>
              </a:ext>
            </a:extLst>
          </p:cNvPr>
          <p:cNvSpPr/>
          <p:nvPr/>
        </p:nvSpPr>
        <p:spPr>
          <a:xfrm>
            <a:off x="2869146" y="3630641"/>
            <a:ext cx="1919381" cy="228600"/>
          </a:xfrm>
          <a:prstGeom prst="wedgeRoundRectCallout">
            <a:avLst>
              <a:gd name="adj1" fmla="val 74012"/>
              <a:gd name="adj2" fmla="val -155834"/>
              <a:gd name="adj3" fmla="val 16667"/>
            </a:avLst>
          </a:prstGeom>
          <a:solidFill>
            <a:srgbClr val="FFFFCC"/>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rPr>
              <a:t>Shows the status of the component </a:t>
            </a:r>
          </a:p>
        </p:txBody>
      </p:sp>
      <p:sp>
        <p:nvSpPr>
          <p:cNvPr id="10" name="Speech Bubble: Rectangle with Corners Rounded 9">
            <a:extLst>
              <a:ext uri="{FF2B5EF4-FFF2-40B4-BE49-F238E27FC236}">
                <a16:creationId xmlns:a16="http://schemas.microsoft.com/office/drawing/2014/main" id="{86AAFF16-1CAB-40A6-98D4-1150D43B5A5A}"/>
              </a:ext>
            </a:extLst>
          </p:cNvPr>
          <p:cNvSpPr/>
          <p:nvPr/>
        </p:nvSpPr>
        <p:spPr>
          <a:xfrm>
            <a:off x="3416213" y="4579738"/>
            <a:ext cx="2311574" cy="228600"/>
          </a:xfrm>
          <a:prstGeom prst="wedgeRoundRectCallout">
            <a:avLst>
              <a:gd name="adj1" fmla="val 55350"/>
              <a:gd name="adj2" fmla="val -147755"/>
              <a:gd name="adj3" fmla="val 16667"/>
            </a:avLst>
          </a:prstGeom>
          <a:solidFill>
            <a:srgbClr val="FFFFCC"/>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rPr>
              <a:t>Shows the estimated size of the component</a:t>
            </a:r>
          </a:p>
        </p:txBody>
      </p:sp>
      <p:sp>
        <p:nvSpPr>
          <p:cNvPr id="11" name="Speech Bubble: Rectangle with Corners Rounded 10">
            <a:extLst>
              <a:ext uri="{FF2B5EF4-FFF2-40B4-BE49-F238E27FC236}">
                <a16:creationId xmlns:a16="http://schemas.microsoft.com/office/drawing/2014/main" id="{521E8E69-551E-4307-9F51-8E25ED0F5EC9}"/>
              </a:ext>
            </a:extLst>
          </p:cNvPr>
          <p:cNvSpPr/>
          <p:nvPr/>
        </p:nvSpPr>
        <p:spPr>
          <a:xfrm>
            <a:off x="4419600" y="5133357"/>
            <a:ext cx="1781679" cy="228600"/>
          </a:xfrm>
          <a:prstGeom prst="wedgeRoundRectCallout">
            <a:avLst>
              <a:gd name="adj1" fmla="val 55350"/>
              <a:gd name="adj2" fmla="val -147755"/>
              <a:gd name="adj3" fmla="val 16667"/>
            </a:avLst>
          </a:prstGeom>
          <a:solidFill>
            <a:srgbClr val="FFFFCC"/>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rPr>
              <a:t>Shows the total number of files</a:t>
            </a:r>
          </a:p>
        </p:txBody>
      </p:sp>
      <p:sp>
        <p:nvSpPr>
          <p:cNvPr id="12" name="Speech Bubble: Rectangle with Corners Rounded 11">
            <a:extLst>
              <a:ext uri="{FF2B5EF4-FFF2-40B4-BE49-F238E27FC236}">
                <a16:creationId xmlns:a16="http://schemas.microsoft.com/office/drawing/2014/main" id="{5E1219F9-5E1B-4AE5-A0A5-950F88771CA7}"/>
              </a:ext>
            </a:extLst>
          </p:cNvPr>
          <p:cNvSpPr/>
          <p:nvPr/>
        </p:nvSpPr>
        <p:spPr>
          <a:xfrm>
            <a:off x="4572000" y="5686976"/>
            <a:ext cx="1907013" cy="228600"/>
          </a:xfrm>
          <a:prstGeom prst="wedgeRoundRectCallout">
            <a:avLst>
              <a:gd name="adj1" fmla="val 55350"/>
              <a:gd name="adj2" fmla="val -147755"/>
              <a:gd name="adj3" fmla="val 16667"/>
            </a:avLst>
          </a:prstGeom>
          <a:solidFill>
            <a:srgbClr val="FFFFCC"/>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rPr>
              <a:t>Shows the expected availability date</a:t>
            </a:r>
          </a:p>
        </p:txBody>
      </p:sp>
      <p:pic>
        <p:nvPicPr>
          <p:cNvPr id="2" name="Picture 1">
            <a:hlinkClick r:id="rId3"/>
            <a:extLst>
              <a:ext uri="{FF2B5EF4-FFF2-40B4-BE49-F238E27FC236}">
                <a16:creationId xmlns:a16="http://schemas.microsoft.com/office/drawing/2014/main" id="{853FF4D1-DD17-44A9-BDF5-44B7925D4849}"/>
              </a:ext>
            </a:extLst>
          </p:cNvPr>
          <p:cNvPicPr>
            <a:picLocks noChangeAspect="1"/>
          </p:cNvPicPr>
          <p:nvPr/>
        </p:nvPicPr>
        <p:blipFill>
          <a:blip r:embed="rId4"/>
          <a:stretch>
            <a:fillRect/>
          </a:stretch>
        </p:blipFill>
        <p:spPr>
          <a:xfrm>
            <a:off x="5310439" y="3417683"/>
            <a:ext cx="171450" cy="133350"/>
          </a:xfrm>
          <a:prstGeom prst="rect">
            <a:avLst/>
          </a:prstGeom>
        </p:spPr>
      </p:pic>
      <p:sp>
        <p:nvSpPr>
          <p:cNvPr id="8" name="Line Callout 1 (Border and Accent Bar) 3">
            <a:extLst>
              <a:ext uri="{FF2B5EF4-FFF2-40B4-BE49-F238E27FC236}">
                <a16:creationId xmlns:a16="http://schemas.microsoft.com/office/drawing/2014/main" id="{A6CBA649-EC1B-49B8-B299-C4A00A6D9AE3}"/>
              </a:ext>
            </a:extLst>
          </p:cNvPr>
          <p:cNvSpPr/>
          <p:nvPr/>
        </p:nvSpPr>
        <p:spPr>
          <a:xfrm>
            <a:off x="5642519" y="1215289"/>
            <a:ext cx="3289126" cy="2874934"/>
          </a:xfrm>
          <a:prstGeom prst="accentBorderCallout1">
            <a:avLst>
              <a:gd name="adj1" fmla="val 18750"/>
              <a:gd name="adj2" fmla="val -7734"/>
              <a:gd name="adj3" fmla="val 18917"/>
              <a:gd name="adj4" fmla="val -32183"/>
            </a:avLst>
          </a:prstGeom>
          <a:solidFill>
            <a:schemeClr val="accent6">
              <a:lumMod val="20000"/>
              <a:lumOff val="8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182880" rtlCol="0" anchor="ctr"/>
          <a:lstStyle/>
          <a:p>
            <a:pPr lvl="0"/>
            <a:r>
              <a:rPr lang="en-US" sz="1600" dirty="0">
                <a:solidFill>
                  <a:prstClr val="black"/>
                </a:solidFill>
                <a:latin typeface="Arial" panose="020B0604020202020204" pitchFamily="34" charset="0"/>
                <a:cs typeface="Arial" panose="020B0604020202020204" pitchFamily="34" charset="0"/>
              </a:rPr>
              <a:t>Purpose:</a:t>
            </a:r>
          </a:p>
          <a:p>
            <a:pPr lvl="0"/>
            <a:r>
              <a:rPr lang="en-US" sz="1200" dirty="0">
                <a:solidFill>
                  <a:prstClr val="black"/>
                </a:solidFill>
                <a:latin typeface="Arial" panose="020B0604020202020204" pitchFamily="34" charset="0"/>
                <a:cs typeface="Arial" panose="020B0604020202020204" pitchFamily="34" charset="0"/>
              </a:rPr>
              <a:t>To facilitate the browsing, selection, and download of entire modeling platforms or individual modeling platform components, and to illustrate the expected roadmap for creating and distributing modeling platforms and individual platform scenarios. Platform components can be accessed and downloaded via SFTP, HTTP, and Globus, and extremely large-volume data requests can be delivered on physical hard drives via regular mail service.</a:t>
            </a:r>
          </a:p>
        </p:txBody>
      </p:sp>
    </p:spTree>
    <p:extLst>
      <p:ext uri="{BB962C8B-B14F-4D97-AF65-F5344CB8AC3E}">
        <p14:creationId xmlns:p14="http://schemas.microsoft.com/office/powerpoint/2010/main" val="382809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E22555C-E275-4FE3-A2A9-BEB31E1BD653}"/>
              </a:ext>
            </a:extLst>
          </p:cNvPr>
          <p:cNvSpPr txBox="1"/>
          <p:nvPr/>
        </p:nvSpPr>
        <p:spPr>
          <a:xfrm>
            <a:off x="112018" y="85692"/>
            <a:ext cx="6745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pitchFamily="34" charset="0"/>
                <a:cs typeface="Arial" panose="020B0604020202020204" pitchFamily="34" charset="0"/>
              </a:rPr>
              <a:t>Data Request Tracking and Servicing</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3" name="Picture 12">
            <a:extLst>
              <a:ext uri="{FF2B5EF4-FFF2-40B4-BE49-F238E27FC236}">
                <a16:creationId xmlns:a16="http://schemas.microsoft.com/office/drawing/2014/main" id="{9E786E27-9199-45DF-B548-01726CD88FFC}"/>
              </a:ext>
            </a:extLst>
          </p:cNvPr>
          <p:cNvPicPr>
            <a:picLocks noChangeAspect="1"/>
          </p:cNvPicPr>
          <p:nvPr/>
        </p:nvPicPr>
        <p:blipFill>
          <a:blip r:embed="rId2"/>
          <a:stretch>
            <a:fillRect/>
          </a:stretch>
        </p:blipFill>
        <p:spPr>
          <a:xfrm>
            <a:off x="0" y="557266"/>
            <a:ext cx="9144000" cy="6300734"/>
          </a:xfrm>
          <a:prstGeom prst="rect">
            <a:avLst/>
          </a:prstGeom>
        </p:spPr>
      </p:pic>
    </p:spTree>
    <p:extLst>
      <p:ext uri="{BB962C8B-B14F-4D97-AF65-F5344CB8AC3E}">
        <p14:creationId xmlns:p14="http://schemas.microsoft.com/office/powerpoint/2010/main" val="3405860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111E9F4-8243-409C-B6DD-679AC699A6E6}"/>
              </a:ext>
            </a:extLst>
          </p:cNvPr>
          <p:cNvPicPr>
            <a:picLocks noChangeAspect="1"/>
          </p:cNvPicPr>
          <p:nvPr/>
        </p:nvPicPr>
        <p:blipFill>
          <a:blip r:embed="rId2"/>
          <a:stretch>
            <a:fillRect/>
          </a:stretch>
        </p:blipFill>
        <p:spPr>
          <a:xfrm>
            <a:off x="20035" y="554855"/>
            <a:ext cx="9073240" cy="6343078"/>
          </a:xfrm>
          <a:prstGeom prst="rect">
            <a:avLst/>
          </a:prstGeom>
        </p:spPr>
      </p:pic>
      <p:sp>
        <p:nvSpPr>
          <p:cNvPr id="4" name="TextBox 3">
            <a:extLst>
              <a:ext uri="{FF2B5EF4-FFF2-40B4-BE49-F238E27FC236}">
                <a16:creationId xmlns:a16="http://schemas.microsoft.com/office/drawing/2014/main" id="{AD075A13-A867-4A33-9808-8803B58708A6}"/>
              </a:ext>
            </a:extLst>
          </p:cNvPr>
          <p:cNvSpPr txBox="1"/>
          <p:nvPr/>
        </p:nvSpPr>
        <p:spPr>
          <a:xfrm>
            <a:off x="112018" y="85692"/>
            <a:ext cx="74317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pitchFamily="34" charset="0"/>
                <a:cs typeface="Arial" panose="020B0604020202020204" pitchFamily="34" charset="0"/>
              </a:rPr>
              <a:t>IWDW Website Traffic Summary – Organizational Composition </a:t>
            </a:r>
            <a:r>
              <a:rPr lang="en-US" sz="1400" dirty="0">
                <a:solidFill>
                  <a:prstClr val="white"/>
                </a:solidFill>
                <a:latin typeface="Arial" panose="020B0604020202020204" pitchFamily="34" charset="0"/>
                <a:cs typeface="Arial" panose="020B0604020202020204" pitchFamily="34" charset="0"/>
              </a:rPr>
              <a:t>(all)</a:t>
            </a: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Speech Bubble: Rectangle with Corners Rounded 9">
            <a:extLst>
              <a:ext uri="{FF2B5EF4-FFF2-40B4-BE49-F238E27FC236}">
                <a16:creationId xmlns:a16="http://schemas.microsoft.com/office/drawing/2014/main" id="{12F390A7-D8AC-450C-AC85-931546BADC0A}"/>
              </a:ext>
            </a:extLst>
          </p:cNvPr>
          <p:cNvSpPr/>
          <p:nvPr/>
        </p:nvSpPr>
        <p:spPr>
          <a:xfrm>
            <a:off x="5532610" y="1209404"/>
            <a:ext cx="3268490" cy="457200"/>
          </a:xfrm>
          <a:prstGeom prst="wedgeRoundRectCallout">
            <a:avLst>
              <a:gd name="adj1" fmla="val -62824"/>
              <a:gd name="adj2" fmla="val 162822"/>
              <a:gd name="adj3" fmla="val 16667"/>
            </a:avLst>
          </a:prstGeom>
          <a:solidFill>
            <a:srgbClr val="FFFFCC"/>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Users who did not provide an organization name and also used a non-organizational email address (e.g. </a:t>
            </a:r>
            <a:r>
              <a:rPr kumimoji="0" lang="en-US" sz="900" b="0" i="0" u="none" strike="noStrike" kern="1200" cap="none" spc="0" normalizeH="0" baseline="0" noProof="0" dirty="0" err="1">
                <a:ln>
                  <a:noFill/>
                </a:ln>
                <a:solidFill>
                  <a:prstClr val="black">
                    <a:lumMod val="85000"/>
                    <a:lumOff val="15000"/>
                  </a:prstClr>
                </a:solidFill>
                <a:effectLst/>
                <a:uLnTx/>
                <a:uFillTx/>
                <a:latin typeface="Calibri"/>
                <a:ea typeface="+mn-ea"/>
                <a:cs typeface="+mn-cs"/>
              </a:rPr>
              <a:t>gmail</a:t>
            </a:r>
            <a:r>
              <a:rPr kumimoji="0" lang="en-US" sz="9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lumMod val="85000"/>
                    <a:lumOff val="15000"/>
                  </a:prstClr>
                </a:solidFill>
                <a:effectLst/>
                <a:uLnTx/>
                <a:uFillTx/>
                <a:latin typeface="Calibri"/>
                <a:ea typeface="+mn-ea"/>
                <a:cs typeface="+mn-cs"/>
              </a:rPr>
              <a:t>hotmail</a:t>
            </a:r>
            <a:r>
              <a:rPr lang="en-US" sz="900" dirty="0">
                <a:solidFill>
                  <a:prstClr val="black">
                    <a:lumMod val="85000"/>
                    <a:lumOff val="15000"/>
                  </a:prstClr>
                </a:solidFill>
                <a:latin typeface="Calibri"/>
              </a:rPr>
              <a:t>, </a:t>
            </a:r>
            <a:r>
              <a:rPr lang="en-US" sz="900" dirty="0" err="1">
                <a:solidFill>
                  <a:prstClr val="black">
                    <a:lumMod val="85000"/>
                    <a:lumOff val="15000"/>
                  </a:prstClr>
                </a:solidFill>
                <a:latin typeface="Calibri"/>
              </a:rPr>
              <a:t>aol</a:t>
            </a:r>
            <a:r>
              <a:rPr lang="en-US" sz="900" dirty="0">
                <a:solidFill>
                  <a:prstClr val="black">
                    <a:lumMod val="85000"/>
                    <a:lumOff val="15000"/>
                  </a:prstClr>
                </a:solidFill>
                <a:latin typeface="Calibri"/>
              </a:rPr>
              <a:t>, etc.)</a:t>
            </a:r>
            <a:endParaRPr kumimoji="0" lang="en-US" sz="9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
        <p:nvSpPr>
          <p:cNvPr id="11" name="Speech Bubble: Rectangle with Corners Rounded 10">
            <a:extLst>
              <a:ext uri="{FF2B5EF4-FFF2-40B4-BE49-F238E27FC236}">
                <a16:creationId xmlns:a16="http://schemas.microsoft.com/office/drawing/2014/main" id="{00C41BAB-6FEC-4918-A548-7200FDB0171D}"/>
              </a:ext>
            </a:extLst>
          </p:cNvPr>
          <p:cNvSpPr/>
          <p:nvPr/>
        </p:nvSpPr>
        <p:spPr>
          <a:xfrm>
            <a:off x="304800" y="3352800"/>
            <a:ext cx="2034645" cy="457200"/>
          </a:xfrm>
          <a:prstGeom prst="wedgeRoundRectCallout">
            <a:avLst>
              <a:gd name="adj1" fmla="val 90486"/>
              <a:gd name="adj2" fmla="val -100582"/>
              <a:gd name="adj3" fmla="val 16667"/>
            </a:avLst>
          </a:prstGeom>
          <a:solidFill>
            <a:srgbClr val="FFFFCC"/>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Users belonging to an organization not covered by any of the other categories</a:t>
            </a:r>
          </a:p>
        </p:txBody>
      </p:sp>
    </p:spTree>
    <p:extLst>
      <p:ext uri="{BB962C8B-B14F-4D97-AF65-F5344CB8AC3E}">
        <p14:creationId xmlns:p14="http://schemas.microsoft.com/office/powerpoint/2010/main" val="2985450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715B0B-5C43-4E64-807D-23665FEF6354}"/>
              </a:ext>
            </a:extLst>
          </p:cNvPr>
          <p:cNvSpPr txBox="1"/>
          <p:nvPr/>
        </p:nvSpPr>
        <p:spPr>
          <a:xfrm>
            <a:off x="112018" y="85692"/>
            <a:ext cx="74317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pitchFamily="34" charset="0"/>
                <a:cs typeface="Arial" panose="020B0604020202020204" pitchFamily="34" charset="0"/>
              </a:rPr>
              <a:t>IWDW Website Traffic Summary – Filtered to Cooperator Traffic</a:t>
            </a: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C5FB3E5D-AA98-4A04-A762-96522E89A6F2}"/>
              </a:ext>
            </a:extLst>
          </p:cNvPr>
          <p:cNvPicPr>
            <a:picLocks noChangeAspect="1"/>
          </p:cNvPicPr>
          <p:nvPr/>
        </p:nvPicPr>
        <p:blipFill>
          <a:blip r:embed="rId2"/>
          <a:stretch>
            <a:fillRect/>
          </a:stretch>
        </p:blipFill>
        <p:spPr>
          <a:xfrm>
            <a:off x="56009" y="556829"/>
            <a:ext cx="9013296" cy="6301172"/>
          </a:xfrm>
          <a:prstGeom prst="rect">
            <a:avLst/>
          </a:prstGeom>
        </p:spPr>
      </p:pic>
    </p:spTree>
    <p:extLst>
      <p:ext uri="{BB962C8B-B14F-4D97-AF65-F5344CB8AC3E}">
        <p14:creationId xmlns:p14="http://schemas.microsoft.com/office/powerpoint/2010/main" val="1799723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4643EB-C078-4C4F-B258-1DE44B2F7D5D}"/>
              </a:ext>
            </a:extLst>
          </p:cNvPr>
          <p:cNvSpPr txBox="1"/>
          <p:nvPr/>
        </p:nvSpPr>
        <p:spPr>
          <a:xfrm>
            <a:off x="112018" y="85692"/>
            <a:ext cx="6745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pitchFamily="34" charset="0"/>
                <a:cs typeface="Arial" panose="020B0604020202020204" pitchFamily="34" charset="0"/>
              </a:rPr>
              <a:t>Recent Activities</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7E49FF31-DB21-4C80-BB76-FC3887CB76FC}"/>
              </a:ext>
            </a:extLst>
          </p:cNvPr>
          <p:cNvSpPr txBox="1"/>
          <p:nvPr/>
        </p:nvSpPr>
        <p:spPr>
          <a:xfrm>
            <a:off x="342900" y="685800"/>
            <a:ext cx="8458200" cy="6001643"/>
          </a:xfrm>
          <a:prstGeom prst="rect">
            <a:avLst/>
          </a:prstGeom>
          <a:noFill/>
        </p:spPr>
        <p:txBody>
          <a:bodyPr wrap="square">
            <a:spAutoFit/>
          </a:bodyPr>
          <a:lstStyle/>
          <a:p>
            <a:pPr marL="171450" indent="-171450">
              <a:buFont typeface="Arial" panose="020B0604020202020204" pitchFamily="34" charset="0"/>
              <a:buChar char="•"/>
            </a:pPr>
            <a:r>
              <a:rPr lang="fr-FR" sz="1200" dirty="0"/>
              <a:t>157 data requests serviced and fulfilled (2020 – 2021)</a:t>
            </a:r>
          </a:p>
          <a:p>
            <a:pPr marL="628650" lvl="1" indent="-171450">
              <a:buFont typeface="Arial" panose="020B0604020202020204" pitchFamily="34" charset="0"/>
              <a:buChar char="•"/>
            </a:pPr>
            <a:r>
              <a:rPr lang="fr-FR" sz="1200" dirty="0"/>
              <a:t>2021 Q1: 20</a:t>
            </a:r>
          </a:p>
          <a:p>
            <a:pPr marL="628650" lvl="1" indent="-171450">
              <a:buFont typeface="Arial" panose="020B0604020202020204" pitchFamily="34" charset="0"/>
              <a:buChar char="•"/>
            </a:pPr>
            <a:r>
              <a:rPr lang="fr-FR" sz="1200" dirty="0"/>
              <a:t>2020 Q1: 44</a:t>
            </a:r>
          </a:p>
          <a:p>
            <a:pPr marL="628650" lvl="1" indent="-171450">
              <a:buFont typeface="Arial" panose="020B0604020202020204" pitchFamily="34" charset="0"/>
              <a:buChar char="•"/>
            </a:pPr>
            <a:r>
              <a:rPr lang="fr-FR" sz="1200" dirty="0"/>
              <a:t>2020 Q2: 37</a:t>
            </a:r>
          </a:p>
          <a:p>
            <a:pPr marL="628650" lvl="1" indent="-171450">
              <a:buFont typeface="Arial" panose="020B0604020202020204" pitchFamily="34" charset="0"/>
              <a:buChar char="•"/>
            </a:pPr>
            <a:r>
              <a:rPr lang="fr-FR" sz="1200" dirty="0"/>
              <a:t>2020 Q3: 22</a:t>
            </a:r>
          </a:p>
          <a:p>
            <a:pPr marL="628650" lvl="1" indent="-171450">
              <a:buFont typeface="Arial" panose="020B0604020202020204" pitchFamily="34" charset="0"/>
              <a:buChar char="•"/>
            </a:pPr>
            <a:r>
              <a:rPr lang="fr-FR" sz="1200" dirty="0"/>
              <a:t>2020 Q4: 34</a:t>
            </a:r>
          </a:p>
          <a:p>
            <a:endParaRPr lang="en-US" sz="1200" dirty="0"/>
          </a:p>
          <a:p>
            <a:pPr marL="171450" indent="-171450">
              <a:buFont typeface="Arial" panose="020B0604020202020204" pitchFamily="34" charset="0"/>
              <a:buChar char="•"/>
            </a:pPr>
            <a:r>
              <a:rPr lang="en-US" sz="1200" dirty="0"/>
              <a:t>Daily modeled reconstructed light extinctions, PM concentrations, and model-to-</a:t>
            </a:r>
            <a:r>
              <a:rPr lang="en-US" sz="1200" dirty="0" err="1"/>
              <a:t>obs</a:t>
            </a:r>
            <a:r>
              <a:rPr lang="en-US" sz="1200" dirty="0"/>
              <a:t> data for the WRAP 2014 modeling platform were delivered to the IWDW by Ramboll.</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Visibility projections, end point adjustments, and model source apportionment light extinctions data for the WRAP 2014 modeling platform and its component 2028OTBa2, PAC2, FFS1, FFS2, and 2028OTBb scenarios were delivered to the IWDW by Ramboll.</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County-level emissions summaries for the WRAP RepBase2 and 2028OTBa2 modeling scenarios were delivered by Ramboll.</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Corrected county-level windblown dust emissions summaries for the WRAP 2014v2 modeling scenario were delivered to the IWDW by Ramboll.</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A summary of Data Warehouse operations and the usage of the NEIC 2016 platform was given to the National Emissions Inventory Collaborative (NEIC) on their annual webinar.</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County-level fire emissions summaries and corrected fugitive dust data for the WRAP 2014v2 modeling scenario were delivered to the IWDW by Ramboll.</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Updated county-level emissions summaries for the </a:t>
            </a:r>
            <a:r>
              <a:rPr lang="en-US" sz="1200" dirty="0" err="1"/>
              <a:t>RepBase</a:t>
            </a:r>
            <a:r>
              <a:rPr lang="en-US" sz="1200" dirty="0"/>
              <a:t> modeling scenario and </a:t>
            </a:r>
            <a:r>
              <a:rPr lang="en-US" sz="1200" dirty="0" err="1"/>
              <a:t>intitial</a:t>
            </a:r>
            <a:r>
              <a:rPr lang="en-US" sz="1200" dirty="0"/>
              <a:t> county-level emissions summaries for the 2028OTB and Natural modeling scenarios were delivered to the IWDW by Ramboll.</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An initial collection of county-level emissions summaries and site-specific modeling results (concentrations and </a:t>
            </a:r>
            <a:r>
              <a:rPr lang="en-US" sz="1200" dirty="0" err="1"/>
              <a:t>Bext</a:t>
            </a:r>
            <a:r>
              <a:rPr lang="en-US" sz="1200" dirty="0"/>
              <a:t>) for the WRAP 2014v2 and the </a:t>
            </a:r>
            <a:r>
              <a:rPr lang="en-US" sz="1200" dirty="0" err="1"/>
              <a:t>RepBase</a:t>
            </a:r>
            <a:r>
              <a:rPr lang="en-US" sz="1200" dirty="0"/>
              <a:t> modeling scenarios were delivered to the IWDW by Ramboll.</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A summary of Data Warehouse operations and the usage of the NEIC 2016 platform was given to the National Emissions Inventory Collaborative (NEIC) on their annual webinar.</a:t>
            </a:r>
          </a:p>
        </p:txBody>
      </p:sp>
    </p:spTree>
    <p:extLst>
      <p:ext uri="{BB962C8B-B14F-4D97-AF65-F5344CB8AC3E}">
        <p14:creationId xmlns:p14="http://schemas.microsoft.com/office/powerpoint/2010/main" val="1837488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60750F-D1C7-4001-9DE2-911797B34E97}"/>
              </a:ext>
            </a:extLst>
          </p:cNvPr>
          <p:cNvSpPr txBox="1"/>
          <p:nvPr/>
        </p:nvSpPr>
        <p:spPr>
          <a:xfrm>
            <a:off x="1143000" y="3156973"/>
            <a:ext cx="6858000"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i="1" dirty="0">
                <a:solidFill>
                  <a:prstClr val="black"/>
                </a:solidFill>
                <a:latin typeface="French Script MT" panose="03020402040607040605" pitchFamily="66" charset="0"/>
              </a:rPr>
              <a:t>The End</a:t>
            </a:r>
            <a:endParaRPr kumimoji="0" lang="en-US" sz="9600" b="0" i="1" u="none" strike="noStrike" kern="1200" cap="none" spc="0" normalizeH="0" baseline="0" noProof="0" dirty="0">
              <a:ln>
                <a:noFill/>
              </a:ln>
              <a:solidFill>
                <a:prstClr val="black"/>
              </a:solidFill>
              <a:effectLst/>
              <a:uLnTx/>
              <a:uFillTx/>
              <a:latin typeface="French Script MT" panose="03020402040607040605"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a:solidFill>
                  <a:prstClr val="black"/>
                </a:solidFill>
                <a:latin typeface="Calibri"/>
              </a:rPr>
              <a:t>Thanks and Happy 2021!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hlinkClick r:id="rId3"/>
              </a:rPr>
              <a:t>https://views.cira.colostate.edu/iwdw</a:t>
            </a:r>
            <a:endParaRPr lang="en-US" dirty="0">
              <a:solidFill>
                <a:prstClr val="black"/>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8E14A25D-9762-4766-BCCC-D6F2DBC65EC6}"/>
              </a:ext>
            </a:extLst>
          </p:cNvPr>
          <p:cNvPicPr>
            <a:picLocks noChangeAspect="1"/>
          </p:cNvPicPr>
          <p:nvPr/>
        </p:nvPicPr>
        <p:blipFill>
          <a:blip r:embed="rId4"/>
          <a:stretch>
            <a:fillRect/>
          </a:stretch>
        </p:blipFill>
        <p:spPr>
          <a:xfrm>
            <a:off x="1828800" y="1232265"/>
            <a:ext cx="1621155" cy="1752600"/>
          </a:xfrm>
          <a:prstGeom prst="rect">
            <a:avLst/>
          </a:prstGeom>
        </p:spPr>
      </p:pic>
      <p:sp>
        <p:nvSpPr>
          <p:cNvPr id="6" name="TextBox 5">
            <a:extLst>
              <a:ext uri="{FF2B5EF4-FFF2-40B4-BE49-F238E27FC236}">
                <a16:creationId xmlns:a16="http://schemas.microsoft.com/office/drawing/2014/main" id="{A1903AE3-BFB5-402B-96F4-2AB459D25942}"/>
              </a:ext>
            </a:extLst>
          </p:cNvPr>
          <p:cNvSpPr txBox="1"/>
          <p:nvPr/>
        </p:nvSpPr>
        <p:spPr>
          <a:xfrm>
            <a:off x="3765487" y="2362200"/>
            <a:ext cx="3886200" cy="369332"/>
          </a:xfrm>
          <a:prstGeom prst="rect">
            <a:avLst/>
          </a:prstGeom>
          <a:noFill/>
        </p:spPr>
        <p:txBody>
          <a:bodyPr wrap="square" lIns="0" rIns="0" rtlCol="0">
            <a:spAutoFit/>
          </a:bodyPr>
          <a:lstStyle/>
          <a:p>
            <a:r>
              <a:rPr lang="en-US" dirty="0">
                <a:solidFill>
                  <a:schemeClr val="tx2">
                    <a:lumMod val="60000"/>
                    <a:lumOff val="40000"/>
                  </a:schemeClr>
                </a:solidFill>
              </a:rPr>
              <a:t>Intermountain West Data Warehouse </a:t>
            </a:r>
          </a:p>
        </p:txBody>
      </p:sp>
      <p:pic>
        <p:nvPicPr>
          <p:cNvPr id="8" name="Picture 7">
            <a:extLst>
              <a:ext uri="{FF2B5EF4-FFF2-40B4-BE49-F238E27FC236}">
                <a16:creationId xmlns:a16="http://schemas.microsoft.com/office/drawing/2014/main" id="{49C49302-B19D-4313-A30F-2BFCE88249AD}"/>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3733800" y="1524000"/>
            <a:ext cx="2743200" cy="838200"/>
          </a:xfrm>
          <a:prstGeom prst="rect">
            <a:avLst/>
          </a:prstGeom>
        </p:spPr>
      </p:pic>
    </p:spTree>
    <p:extLst>
      <p:ext uri="{BB962C8B-B14F-4D97-AF65-F5344CB8AC3E}">
        <p14:creationId xmlns:p14="http://schemas.microsoft.com/office/powerpoint/2010/main" val="14948609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1D3794-A101-4EF6-B302-8BF6AE6669A4}"/>
              </a:ext>
            </a:extLst>
          </p:cNvPr>
          <p:cNvSpPr/>
          <p:nvPr/>
        </p:nvSpPr>
        <p:spPr>
          <a:xfrm>
            <a:off x="2286000" y="1371600"/>
            <a:ext cx="5105400" cy="4632743"/>
          </a:xfrm>
          <a:prstGeom prst="rect">
            <a:avLst/>
          </a:prstGeom>
        </p:spPr>
        <p:txBody>
          <a:bodyPr wrap="square">
            <a:spAutoFit/>
          </a:bodyPr>
          <a:lstStyle/>
          <a:p>
            <a:pPr marL="285750" indent="-285750">
              <a:lnSpc>
                <a:spcPct val="115000"/>
              </a:lnSpc>
              <a:spcAft>
                <a:spcPts val="600"/>
              </a:spcAft>
              <a:buFont typeface="Arial" panose="020B0604020202020204" pitchFamily="34" charset="0"/>
              <a:buChar char="•"/>
            </a:pPr>
            <a:r>
              <a:rPr lang="en-US" sz="2000"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IWDW refresher – from the bottom up</a:t>
            </a:r>
          </a:p>
          <a:p>
            <a:pPr marL="742950" lvl="1" indent="-285750">
              <a:lnSpc>
                <a:spcPct val="115000"/>
              </a:lnSpc>
              <a:spcAft>
                <a:spcPts val="600"/>
              </a:spcAft>
              <a:buFont typeface="Arial" panose="020B0604020202020204" pitchFamily="34" charset="0"/>
              <a:buChar char="•"/>
            </a:pPr>
            <a:r>
              <a:rPr lang="en-US" sz="1200"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Hardware framework</a:t>
            </a:r>
          </a:p>
          <a:p>
            <a:pPr marL="742950" lvl="1" indent="-285750">
              <a:lnSpc>
                <a:spcPct val="115000"/>
              </a:lnSpc>
              <a:spcAft>
                <a:spcPts val="600"/>
              </a:spcAft>
              <a:buFont typeface="Arial" panose="020B0604020202020204" pitchFamily="34" charset="0"/>
              <a:buChar char="•"/>
            </a:pPr>
            <a:r>
              <a:rPr lang="en-US" sz="1200"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Networking framework</a:t>
            </a:r>
          </a:p>
          <a:p>
            <a:pPr marL="742950" lvl="1" indent="-285750">
              <a:lnSpc>
                <a:spcPct val="115000"/>
              </a:lnSpc>
              <a:spcAft>
                <a:spcPts val="600"/>
              </a:spcAft>
              <a:buFont typeface="Arial" panose="020B0604020202020204" pitchFamily="34" charset="0"/>
              <a:buChar char="•"/>
            </a:pPr>
            <a:r>
              <a:rPr lang="en-US" sz="1200"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Software framework</a:t>
            </a:r>
          </a:p>
          <a:p>
            <a:pPr marL="742950" lvl="1" indent="-285750">
              <a:lnSpc>
                <a:spcPct val="115000"/>
              </a:lnSpc>
              <a:spcAft>
                <a:spcPts val="2400"/>
              </a:spcAft>
              <a:buFont typeface="Arial" panose="020B0604020202020204" pitchFamily="34" charset="0"/>
              <a:buChar char="•"/>
            </a:pPr>
            <a:r>
              <a:rPr lang="en-US" sz="1200"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System ecosystem</a:t>
            </a:r>
          </a:p>
          <a:p>
            <a:pPr marL="285750" indent="-285750">
              <a:lnSpc>
                <a:spcPct val="115000"/>
              </a:lnSpc>
              <a:spcAft>
                <a:spcPts val="600"/>
              </a:spcAft>
              <a:buFont typeface="Arial" panose="020B0604020202020204" pitchFamily="34" charset="0"/>
              <a:buChar char="•"/>
            </a:pPr>
            <a:r>
              <a:rPr lang="en-US" sz="2000"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IWDW update</a:t>
            </a:r>
          </a:p>
          <a:p>
            <a:pPr marL="742950" lvl="1" indent="-285750">
              <a:lnSpc>
                <a:spcPct val="115000"/>
              </a:lnSpc>
              <a:spcAft>
                <a:spcPts val="600"/>
              </a:spcAft>
              <a:buFont typeface="Arial" panose="020B0604020202020204" pitchFamily="34" charset="0"/>
              <a:buChar char="•"/>
            </a:pPr>
            <a:r>
              <a:rPr lang="en-US" sz="1200"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Website overview</a:t>
            </a:r>
          </a:p>
          <a:p>
            <a:pPr marL="742950" lvl="1" indent="-285750">
              <a:lnSpc>
                <a:spcPct val="115000"/>
              </a:lnSpc>
              <a:spcAft>
                <a:spcPts val="600"/>
              </a:spcAft>
              <a:buFont typeface="Arial" panose="020B0604020202020204" pitchFamily="34" charset="0"/>
              <a:buChar char="•"/>
            </a:pPr>
            <a:r>
              <a:rPr lang="en-US" sz="1200"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Website traffic summary</a:t>
            </a:r>
          </a:p>
          <a:p>
            <a:pPr marL="742950" lvl="1" indent="-285750">
              <a:lnSpc>
                <a:spcPct val="115000"/>
              </a:lnSpc>
              <a:spcAft>
                <a:spcPts val="600"/>
              </a:spcAft>
              <a:buFont typeface="Arial" panose="020B0604020202020204" pitchFamily="34" charset="0"/>
              <a:buChar char="•"/>
            </a:pPr>
            <a:r>
              <a:rPr lang="en-US" sz="1200"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Data request process</a:t>
            </a:r>
          </a:p>
          <a:p>
            <a:pPr marL="742950" lvl="1" indent="-285750">
              <a:lnSpc>
                <a:spcPct val="115000"/>
              </a:lnSpc>
              <a:spcAft>
                <a:spcPts val="600"/>
              </a:spcAft>
              <a:buFont typeface="Arial" panose="020B0604020202020204" pitchFamily="34" charset="0"/>
              <a:buChar char="•"/>
            </a:pPr>
            <a:r>
              <a:rPr lang="en-US" sz="1200"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Modeling platform data requests</a:t>
            </a:r>
          </a:p>
          <a:p>
            <a:pPr marL="742950" lvl="1" indent="-285750">
              <a:lnSpc>
                <a:spcPct val="115000"/>
              </a:lnSpc>
              <a:spcAft>
                <a:spcPts val="600"/>
              </a:spcAft>
              <a:buFont typeface="Arial" panose="020B0604020202020204" pitchFamily="34" charset="0"/>
              <a:buChar char="•"/>
            </a:pPr>
            <a:r>
              <a:rPr lang="en-US" sz="1200"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Organizational composition of website traffic</a:t>
            </a:r>
          </a:p>
          <a:p>
            <a:pPr marL="742950" lvl="1" indent="-285750">
              <a:lnSpc>
                <a:spcPct val="115000"/>
              </a:lnSpc>
              <a:spcAft>
                <a:spcPts val="2400"/>
              </a:spcAft>
              <a:buFont typeface="Arial" panose="020B0604020202020204" pitchFamily="34" charset="0"/>
              <a:buChar char="•"/>
            </a:pPr>
            <a:r>
              <a:rPr lang="en-US" sz="1200"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Cooperator composition of website traffic</a:t>
            </a:r>
          </a:p>
          <a:p>
            <a:pPr marL="285750" indent="-285750">
              <a:lnSpc>
                <a:spcPct val="115000"/>
              </a:lnSpc>
              <a:spcAft>
                <a:spcPts val="600"/>
              </a:spcAft>
              <a:buFont typeface="Arial" panose="020B0604020202020204" pitchFamily="34" charset="0"/>
              <a:buChar char="•"/>
            </a:pPr>
            <a:r>
              <a:rPr lang="en-US" sz="2000"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Summary of recent activities</a:t>
            </a:r>
          </a:p>
        </p:txBody>
      </p:sp>
      <p:sp>
        <p:nvSpPr>
          <p:cNvPr id="3" name="TextBox 2">
            <a:extLst>
              <a:ext uri="{FF2B5EF4-FFF2-40B4-BE49-F238E27FC236}">
                <a16:creationId xmlns:a16="http://schemas.microsoft.com/office/drawing/2014/main" id="{BB7D5206-9DA4-4D77-81AD-F6C28FDC8458}"/>
              </a:ext>
            </a:extLst>
          </p:cNvPr>
          <p:cNvSpPr txBox="1"/>
          <p:nvPr/>
        </p:nvSpPr>
        <p:spPr>
          <a:xfrm>
            <a:off x="112018" y="85692"/>
            <a:ext cx="6745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pitchFamily="34" charset="0"/>
                <a:cs typeface="Arial" panose="020B0604020202020204" pitchFamily="34" charset="0"/>
              </a:rPr>
              <a:t>Presentation Outline</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39417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FDA2EE-F65E-4EA2-A30B-042C240AEB21}"/>
              </a:ext>
            </a:extLst>
          </p:cNvPr>
          <p:cNvPicPr>
            <a:picLocks noChangeAspect="1"/>
          </p:cNvPicPr>
          <p:nvPr/>
        </p:nvPicPr>
        <p:blipFill>
          <a:blip r:embed="rId2"/>
          <a:stretch>
            <a:fillRect/>
          </a:stretch>
        </p:blipFill>
        <p:spPr>
          <a:xfrm>
            <a:off x="4724400" y="2000250"/>
            <a:ext cx="3086100" cy="1428750"/>
          </a:xfrm>
          <a:prstGeom prst="rect">
            <a:avLst/>
          </a:prstGeom>
        </p:spPr>
      </p:pic>
      <p:pic>
        <p:nvPicPr>
          <p:cNvPr id="6" name="Picture 5">
            <a:extLst>
              <a:ext uri="{FF2B5EF4-FFF2-40B4-BE49-F238E27FC236}">
                <a16:creationId xmlns:a16="http://schemas.microsoft.com/office/drawing/2014/main" id="{5CEBD3C9-9E26-4E26-83D2-7285FAD8E7A7}"/>
              </a:ext>
            </a:extLst>
          </p:cNvPr>
          <p:cNvPicPr>
            <a:picLocks noChangeAspect="1"/>
          </p:cNvPicPr>
          <p:nvPr/>
        </p:nvPicPr>
        <p:blipFill>
          <a:blip r:embed="rId3"/>
          <a:stretch>
            <a:fillRect/>
          </a:stretch>
        </p:blipFill>
        <p:spPr>
          <a:xfrm>
            <a:off x="1023938" y="2000250"/>
            <a:ext cx="3209925" cy="1428750"/>
          </a:xfrm>
          <a:prstGeom prst="rect">
            <a:avLst/>
          </a:prstGeom>
        </p:spPr>
      </p:pic>
      <p:sp>
        <p:nvSpPr>
          <p:cNvPr id="8" name="TextBox 7">
            <a:extLst>
              <a:ext uri="{FF2B5EF4-FFF2-40B4-BE49-F238E27FC236}">
                <a16:creationId xmlns:a16="http://schemas.microsoft.com/office/drawing/2014/main" id="{468C45BB-2F58-4652-B6A6-C77BD7D63A82}"/>
              </a:ext>
            </a:extLst>
          </p:cNvPr>
          <p:cNvSpPr txBox="1"/>
          <p:nvPr/>
        </p:nvSpPr>
        <p:spPr>
          <a:xfrm>
            <a:off x="2152650" y="1655644"/>
            <a:ext cx="952500" cy="307777"/>
          </a:xfrm>
          <a:prstGeom prst="rect">
            <a:avLst/>
          </a:prstGeom>
          <a:noFill/>
        </p:spPr>
        <p:txBody>
          <a:bodyPr wrap="square" rtlCol="0">
            <a:spAutoFit/>
          </a:bodyPr>
          <a:lstStyle/>
          <a:p>
            <a:r>
              <a:rPr lang="en-US" sz="1400" dirty="0"/>
              <a:t>Front view </a:t>
            </a:r>
          </a:p>
        </p:txBody>
      </p:sp>
      <p:sp>
        <p:nvSpPr>
          <p:cNvPr id="9" name="TextBox 8">
            <a:extLst>
              <a:ext uri="{FF2B5EF4-FFF2-40B4-BE49-F238E27FC236}">
                <a16:creationId xmlns:a16="http://schemas.microsoft.com/office/drawing/2014/main" id="{4FD56917-4943-4A06-82AA-A38D0BEFC746}"/>
              </a:ext>
            </a:extLst>
          </p:cNvPr>
          <p:cNvSpPr txBox="1"/>
          <p:nvPr/>
        </p:nvSpPr>
        <p:spPr>
          <a:xfrm>
            <a:off x="5791200" y="1655643"/>
            <a:ext cx="952500" cy="307777"/>
          </a:xfrm>
          <a:prstGeom prst="rect">
            <a:avLst/>
          </a:prstGeom>
          <a:noFill/>
        </p:spPr>
        <p:txBody>
          <a:bodyPr wrap="square" rtlCol="0">
            <a:spAutoFit/>
          </a:bodyPr>
          <a:lstStyle/>
          <a:p>
            <a:r>
              <a:rPr lang="en-US" sz="1400" dirty="0"/>
              <a:t>Back view </a:t>
            </a:r>
          </a:p>
        </p:txBody>
      </p:sp>
      <p:sp>
        <p:nvSpPr>
          <p:cNvPr id="10" name="Rounded Rectangle 9">
            <a:extLst>
              <a:ext uri="{FF2B5EF4-FFF2-40B4-BE49-F238E27FC236}">
                <a16:creationId xmlns:a16="http://schemas.microsoft.com/office/drawing/2014/main" id="{FDB36E20-DB4F-46DD-91B2-12C5F21C3C89}"/>
              </a:ext>
            </a:extLst>
          </p:cNvPr>
          <p:cNvSpPr/>
          <p:nvPr/>
        </p:nvSpPr>
        <p:spPr>
          <a:xfrm>
            <a:off x="990600" y="4343400"/>
            <a:ext cx="3276600" cy="1828800"/>
          </a:xfrm>
          <a:prstGeom prst="roundRect">
            <a:avLst>
              <a:gd name="adj" fmla="val 3148"/>
            </a:avLst>
          </a:prstGeom>
          <a:solidFill>
            <a:schemeClr val="accent1">
              <a:lumMod val="20000"/>
              <a:lumOff val="80000"/>
            </a:schemeClr>
          </a:solidFill>
          <a:ln w="12700">
            <a:solidFill>
              <a:schemeClr val="accent1">
                <a:lumMod val="60000"/>
                <a:lumOff val="4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lvl="0"/>
            <a:r>
              <a:rPr lang="en-US" sz="1600" dirty="0">
                <a:solidFill>
                  <a:schemeClr val="tx1">
                    <a:lumMod val="75000"/>
                    <a:lumOff val="25000"/>
                  </a:schemeClr>
                </a:solidFill>
                <a:latin typeface="Arial" panose="020B0604020202020204" pitchFamily="34" charset="0"/>
                <a:cs typeface="Arial" panose="020B0604020202020204" pitchFamily="34" charset="0"/>
              </a:rPr>
              <a:t>Hardware features:</a:t>
            </a:r>
          </a:p>
          <a:p>
            <a:pPr lvl="0"/>
            <a:endParaRPr lang="en-US" sz="1600" dirty="0">
              <a:solidFill>
                <a:schemeClr val="tx1">
                  <a:lumMod val="75000"/>
                  <a:lumOff val="25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36 drive bays</a:t>
            </a:r>
          </a:p>
          <a:p>
            <a:pPr marL="285750" lvl="0" indent="-285750">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Dual power supplies</a:t>
            </a:r>
          </a:p>
          <a:p>
            <a:pPr marL="285750" lvl="0" indent="-285750">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Dual Ethernet ports</a:t>
            </a:r>
          </a:p>
          <a:p>
            <a:pPr marL="285750" lvl="0" indent="-285750">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Rack-mounted</a:t>
            </a:r>
          </a:p>
        </p:txBody>
      </p:sp>
      <p:sp>
        <p:nvSpPr>
          <p:cNvPr id="11" name="Rounded Rectangle 9">
            <a:extLst>
              <a:ext uri="{FF2B5EF4-FFF2-40B4-BE49-F238E27FC236}">
                <a16:creationId xmlns:a16="http://schemas.microsoft.com/office/drawing/2014/main" id="{0F7CC1B2-58DB-48C6-90C8-F2D215BC290A}"/>
              </a:ext>
            </a:extLst>
          </p:cNvPr>
          <p:cNvSpPr/>
          <p:nvPr/>
        </p:nvSpPr>
        <p:spPr>
          <a:xfrm>
            <a:off x="4724400" y="4343400"/>
            <a:ext cx="3276600" cy="1828800"/>
          </a:xfrm>
          <a:prstGeom prst="roundRect">
            <a:avLst>
              <a:gd name="adj" fmla="val 3148"/>
            </a:avLst>
          </a:prstGeom>
          <a:solidFill>
            <a:schemeClr val="accent1">
              <a:lumMod val="20000"/>
              <a:lumOff val="80000"/>
            </a:schemeClr>
          </a:solidFill>
          <a:ln w="12700">
            <a:solidFill>
              <a:schemeClr val="accent1">
                <a:lumMod val="60000"/>
                <a:lumOff val="4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lvl="0"/>
            <a:r>
              <a:rPr lang="en-US" sz="1600" dirty="0">
                <a:solidFill>
                  <a:schemeClr val="tx1">
                    <a:lumMod val="75000"/>
                    <a:lumOff val="25000"/>
                  </a:schemeClr>
                </a:solidFill>
                <a:latin typeface="Arial" panose="020B0604020202020204" pitchFamily="34" charset="0"/>
                <a:cs typeface="Arial" panose="020B0604020202020204" pitchFamily="34" charset="0"/>
              </a:rPr>
              <a:t>Storage Capacity:</a:t>
            </a:r>
          </a:p>
          <a:p>
            <a:pPr lvl="0"/>
            <a:endParaRPr lang="en-US" sz="1600" dirty="0">
              <a:solidFill>
                <a:schemeClr val="tx1">
                  <a:lumMod val="75000"/>
                  <a:lumOff val="25000"/>
                </a:schemeClr>
              </a:solidFill>
              <a:latin typeface="Arial" panose="020B0604020202020204" pitchFamily="34" charset="0"/>
              <a:cs typeface="Arial" panose="020B0604020202020204" pitchFamily="34" charset="0"/>
            </a:endParaRPr>
          </a:p>
          <a:p>
            <a:pPr lvl="0"/>
            <a:endParaRPr lang="en-US" sz="1600" dirty="0">
              <a:solidFill>
                <a:schemeClr val="tx1">
                  <a:lumMod val="75000"/>
                  <a:lumOff val="25000"/>
                </a:schemeClr>
              </a:solidFill>
              <a:latin typeface="Arial" panose="020B0604020202020204" pitchFamily="34" charset="0"/>
              <a:cs typeface="Arial" panose="020B0604020202020204" pitchFamily="34" charset="0"/>
            </a:endParaRPr>
          </a:p>
          <a:p>
            <a:pPr lvl="0"/>
            <a:endParaRPr lang="en-US" sz="1600" dirty="0">
              <a:solidFill>
                <a:schemeClr val="tx1">
                  <a:lumMod val="75000"/>
                  <a:lumOff val="25000"/>
                </a:schemeClr>
              </a:solidFill>
              <a:latin typeface="Arial" panose="020B0604020202020204" pitchFamily="34" charset="0"/>
              <a:cs typeface="Arial" panose="020B0604020202020204" pitchFamily="34" charset="0"/>
            </a:endParaRPr>
          </a:p>
          <a:p>
            <a:pPr lvl="0"/>
            <a:endParaRPr lang="en-US" sz="1600" dirty="0">
              <a:solidFill>
                <a:schemeClr val="tx1">
                  <a:lumMod val="75000"/>
                  <a:lumOff val="25000"/>
                </a:schemeClr>
              </a:solidFill>
              <a:latin typeface="Arial" panose="020B0604020202020204" pitchFamily="34" charset="0"/>
              <a:cs typeface="Arial" panose="020B0604020202020204" pitchFamily="34" charset="0"/>
            </a:endParaRPr>
          </a:p>
          <a:p>
            <a:pPr lvl="0"/>
            <a:endParaRPr lang="en-US" sz="1600"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15" name="Table 14">
            <a:extLst>
              <a:ext uri="{FF2B5EF4-FFF2-40B4-BE49-F238E27FC236}">
                <a16:creationId xmlns:a16="http://schemas.microsoft.com/office/drawing/2014/main" id="{7D81E0BF-85F1-4096-B059-A3A4E7D67D5F}"/>
              </a:ext>
            </a:extLst>
          </p:cNvPr>
          <p:cNvGraphicFramePr>
            <a:graphicFrameLocks noGrp="1"/>
          </p:cNvGraphicFramePr>
          <p:nvPr>
            <p:extLst>
              <p:ext uri="{D42A27DB-BD31-4B8C-83A1-F6EECF244321}">
                <p14:modId xmlns:p14="http://schemas.microsoft.com/office/powerpoint/2010/main" val="850924592"/>
              </p:ext>
            </p:extLst>
          </p:nvPr>
        </p:nvGraphicFramePr>
        <p:xfrm>
          <a:off x="4851400" y="4884309"/>
          <a:ext cx="2832100" cy="1028700"/>
        </p:xfrm>
        <a:graphic>
          <a:graphicData uri="http://schemas.openxmlformats.org/drawingml/2006/table">
            <a:tbl>
              <a:tblPr/>
              <a:tblGrid>
                <a:gridCol w="1154406">
                  <a:extLst>
                    <a:ext uri="{9D8B030D-6E8A-4147-A177-3AD203B41FA5}">
                      <a16:colId xmlns:a16="http://schemas.microsoft.com/office/drawing/2014/main" val="2964335852"/>
                    </a:ext>
                  </a:extLst>
                </a:gridCol>
                <a:gridCol w="659660">
                  <a:extLst>
                    <a:ext uri="{9D8B030D-6E8A-4147-A177-3AD203B41FA5}">
                      <a16:colId xmlns:a16="http://schemas.microsoft.com/office/drawing/2014/main" val="1774855774"/>
                    </a:ext>
                  </a:extLst>
                </a:gridCol>
                <a:gridCol w="1018034">
                  <a:extLst>
                    <a:ext uri="{9D8B030D-6E8A-4147-A177-3AD203B41FA5}">
                      <a16:colId xmlns:a16="http://schemas.microsoft.com/office/drawing/2014/main" val="4135169015"/>
                    </a:ext>
                  </a:extLst>
                </a:gridCol>
              </a:tblGrid>
              <a:tr h="257175">
                <a:tc>
                  <a:txBody>
                    <a:bodyPr/>
                    <a:lstStyle/>
                    <a:p>
                      <a:pPr algn="r" fontAlgn="b"/>
                      <a:r>
                        <a:rPr lang="en-US" sz="1600" b="0" i="0" u="none" strike="noStrike" dirty="0">
                          <a:solidFill>
                            <a:srgbClr val="000000"/>
                          </a:solidFill>
                          <a:effectLst/>
                          <a:latin typeface="Arial" panose="020B0604020202020204" pitchFamily="34" charset="0"/>
                        </a:rPr>
                        <a:t>VIKING:</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Arial" panose="020B0604020202020204" pitchFamily="34" charset="0"/>
                        </a:rPr>
                        <a:t>250</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Arial" panose="020B0604020202020204" pitchFamily="34" charset="0"/>
                        </a:rPr>
                        <a:t>Terabytes</a:t>
                      </a:r>
                    </a:p>
                  </a:txBody>
                  <a:tcPr marL="9525" marR="9525" marT="9525" marB="0" anchor="b">
                    <a:lnL>
                      <a:noFill/>
                    </a:lnL>
                    <a:lnR>
                      <a:noFill/>
                    </a:lnR>
                    <a:lnT>
                      <a:noFill/>
                    </a:lnT>
                    <a:lnB>
                      <a:noFill/>
                    </a:lnB>
                  </a:tcPr>
                </a:tc>
                <a:extLst>
                  <a:ext uri="{0D108BD9-81ED-4DB2-BD59-A6C34878D82A}">
                    <a16:rowId xmlns:a16="http://schemas.microsoft.com/office/drawing/2014/main" val="483194413"/>
                  </a:ext>
                </a:extLst>
              </a:tr>
              <a:tr h="257175">
                <a:tc>
                  <a:txBody>
                    <a:bodyPr/>
                    <a:lstStyle/>
                    <a:p>
                      <a:pPr algn="r" fontAlgn="b"/>
                      <a:r>
                        <a:rPr lang="en-US" sz="1600" b="0" i="0" u="none" strike="noStrike">
                          <a:solidFill>
                            <a:srgbClr val="000000"/>
                          </a:solidFill>
                          <a:effectLst/>
                          <a:latin typeface="Arial" panose="020B0604020202020204" pitchFamily="34" charset="0"/>
                        </a:rPr>
                        <a:t>VALKYR:</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Arial" panose="020B0604020202020204" pitchFamily="34" charset="0"/>
                        </a:rPr>
                        <a:t>400</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Arial" panose="020B0604020202020204" pitchFamily="34" charset="0"/>
                        </a:rPr>
                        <a:t>Terabytes</a:t>
                      </a:r>
                    </a:p>
                  </a:txBody>
                  <a:tcPr marL="9525" marR="9525" marT="9525" marB="0" anchor="b">
                    <a:lnL>
                      <a:noFill/>
                    </a:lnL>
                    <a:lnR>
                      <a:noFill/>
                    </a:lnR>
                    <a:lnT>
                      <a:noFill/>
                    </a:lnT>
                    <a:lnB>
                      <a:noFill/>
                    </a:lnB>
                  </a:tcPr>
                </a:tc>
                <a:extLst>
                  <a:ext uri="{0D108BD9-81ED-4DB2-BD59-A6C34878D82A}">
                    <a16:rowId xmlns:a16="http://schemas.microsoft.com/office/drawing/2014/main" val="3265187574"/>
                  </a:ext>
                </a:extLst>
              </a:tr>
              <a:tr h="257175">
                <a:tc>
                  <a:txBody>
                    <a:bodyPr/>
                    <a:lstStyle/>
                    <a:p>
                      <a:pPr algn="r" fontAlgn="b"/>
                      <a:r>
                        <a:rPr lang="en-US" sz="1600" b="0" i="0" u="none" strike="noStrike">
                          <a:solidFill>
                            <a:srgbClr val="000000"/>
                          </a:solidFill>
                          <a:effectLst/>
                          <a:latin typeface="Arial" panose="020B0604020202020204" pitchFamily="34" charset="0"/>
                        </a:rPr>
                        <a:t>VISIGOTH:</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Arial" panose="020B0604020202020204" pitchFamily="34" charset="0"/>
                        </a:rPr>
                        <a:t>400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Arial" panose="020B0604020202020204" pitchFamily="34" charset="0"/>
                        </a:rPr>
                        <a:t>Terabytes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5074670"/>
                  </a:ext>
                </a:extLst>
              </a:tr>
              <a:tr h="257175">
                <a:tc>
                  <a:txBody>
                    <a:bodyPr/>
                    <a:lstStyle/>
                    <a:p>
                      <a:pPr algn="r" fontAlgn="b"/>
                      <a:endParaRPr lang="en-US" sz="16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Arial" panose="020B0604020202020204" pitchFamily="34" charset="0"/>
                        </a:rPr>
                        <a:t>1.05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effectLst/>
                          <a:latin typeface="Arial" panose="020B0604020202020204" pitchFamily="34" charset="0"/>
                        </a:rPr>
                        <a:t>Petabytes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71717495"/>
                  </a:ext>
                </a:extLst>
              </a:tr>
            </a:tbl>
          </a:graphicData>
        </a:graphic>
      </p:graphicFrame>
      <p:sp>
        <p:nvSpPr>
          <p:cNvPr id="17" name="Speech Bubble: Rectangle with Corners Rounded 16">
            <a:extLst>
              <a:ext uri="{FF2B5EF4-FFF2-40B4-BE49-F238E27FC236}">
                <a16:creationId xmlns:a16="http://schemas.microsoft.com/office/drawing/2014/main" id="{E61B59A6-DC9D-4F56-91C8-14A237D56624}"/>
              </a:ext>
            </a:extLst>
          </p:cNvPr>
          <p:cNvSpPr/>
          <p:nvPr/>
        </p:nvSpPr>
        <p:spPr>
          <a:xfrm>
            <a:off x="1023938" y="3637462"/>
            <a:ext cx="2514600" cy="228600"/>
          </a:xfrm>
          <a:prstGeom prst="wedgeRoundRectCallout">
            <a:avLst>
              <a:gd name="adj1" fmla="val 57187"/>
              <a:gd name="adj2" fmla="val -239643"/>
              <a:gd name="adj3" fmla="val 16667"/>
            </a:avLst>
          </a:prstGeom>
          <a:solidFill>
            <a:srgbClr val="FFFFCC"/>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rPr>
              <a:t>1 or 2 bays reserved for in-chassis data transfers </a:t>
            </a:r>
          </a:p>
        </p:txBody>
      </p:sp>
      <p:sp>
        <p:nvSpPr>
          <p:cNvPr id="18" name="Speech Bubble: Rectangle with Corners Rounded 17">
            <a:extLst>
              <a:ext uri="{FF2B5EF4-FFF2-40B4-BE49-F238E27FC236}">
                <a16:creationId xmlns:a16="http://schemas.microsoft.com/office/drawing/2014/main" id="{C39E2BC4-BF17-424C-8194-57E3CB8B20E1}"/>
              </a:ext>
            </a:extLst>
          </p:cNvPr>
          <p:cNvSpPr/>
          <p:nvPr/>
        </p:nvSpPr>
        <p:spPr>
          <a:xfrm>
            <a:off x="4796790" y="3643450"/>
            <a:ext cx="1475014" cy="228600"/>
          </a:xfrm>
          <a:prstGeom prst="wedgeRoundRectCallout">
            <a:avLst>
              <a:gd name="adj1" fmla="val -47090"/>
              <a:gd name="adj2" fmla="val -418692"/>
              <a:gd name="adj3" fmla="val 16667"/>
            </a:avLst>
          </a:prstGeom>
          <a:solidFill>
            <a:srgbClr val="FFFFCC"/>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rPr>
              <a:t>Redundant power supplies</a:t>
            </a:r>
          </a:p>
        </p:txBody>
      </p:sp>
      <p:sp>
        <p:nvSpPr>
          <p:cNvPr id="19" name="Speech Bubble: Rectangle with Corners Rounded 18">
            <a:extLst>
              <a:ext uri="{FF2B5EF4-FFF2-40B4-BE49-F238E27FC236}">
                <a16:creationId xmlns:a16="http://schemas.microsoft.com/office/drawing/2014/main" id="{A633D0D7-487E-4FD4-9820-AA1C1572E1D1}"/>
              </a:ext>
            </a:extLst>
          </p:cNvPr>
          <p:cNvSpPr/>
          <p:nvPr/>
        </p:nvSpPr>
        <p:spPr>
          <a:xfrm>
            <a:off x="6355080" y="3637462"/>
            <a:ext cx="1475014" cy="228600"/>
          </a:xfrm>
          <a:prstGeom prst="wedgeRoundRectCallout">
            <a:avLst>
              <a:gd name="adj1" fmla="val -57127"/>
              <a:gd name="adj2" fmla="val -445358"/>
              <a:gd name="adj3" fmla="val 16667"/>
            </a:avLst>
          </a:prstGeom>
          <a:solidFill>
            <a:srgbClr val="FFFFCC"/>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rPr>
              <a:t>Redundant network ports</a:t>
            </a:r>
          </a:p>
        </p:txBody>
      </p:sp>
      <p:sp>
        <p:nvSpPr>
          <p:cNvPr id="20" name="TextBox 19">
            <a:extLst>
              <a:ext uri="{FF2B5EF4-FFF2-40B4-BE49-F238E27FC236}">
                <a16:creationId xmlns:a16="http://schemas.microsoft.com/office/drawing/2014/main" id="{1E9CE0AB-435F-4309-AC97-71FBC502EF57}"/>
              </a:ext>
            </a:extLst>
          </p:cNvPr>
          <p:cNvSpPr txBox="1"/>
          <p:nvPr/>
        </p:nvSpPr>
        <p:spPr>
          <a:xfrm>
            <a:off x="990600" y="951247"/>
            <a:ext cx="7008019" cy="400110"/>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SuperMicro</a:t>
            </a:r>
            <a:r>
              <a:rPr lang="en-US" sz="2000" dirty="0">
                <a:latin typeface="Arial" panose="020B0604020202020204" pitchFamily="34" charset="0"/>
                <a:cs typeface="Arial" panose="020B0604020202020204" pitchFamily="34" charset="0"/>
              </a:rPr>
              <a:t> dual 6-core CPU file servers (current quantity: 3)</a:t>
            </a:r>
          </a:p>
        </p:txBody>
      </p:sp>
      <p:sp>
        <p:nvSpPr>
          <p:cNvPr id="21" name="TextBox 20">
            <a:extLst>
              <a:ext uri="{FF2B5EF4-FFF2-40B4-BE49-F238E27FC236}">
                <a16:creationId xmlns:a16="http://schemas.microsoft.com/office/drawing/2014/main" id="{F7142C1F-CBFD-4DF2-B2BC-DF2E85E5C307}"/>
              </a:ext>
            </a:extLst>
          </p:cNvPr>
          <p:cNvSpPr txBox="1"/>
          <p:nvPr/>
        </p:nvSpPr>
        <p:spPr>
          <a:xfrm>
            <a:off x="112018" y="85692"/>
            <a:ext cx="6745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pitchFamily="34" charset="0"/>
                <a:cs typeface="Arial" panose="020B0604020202020204" pitchFamily="34" charset="0"/>
              </a:rPr>
              <a:t>IWDW Hardware Update – Data Distribution Servers</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63718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BFFD09-5D95-4FF4-A3DE-3E5E22CE70CE}"/>
              </a:ext>
            </a:extLst>
          </p:cNvPr>
          <p:cNvPicPr>
            <a:picLocks noChangeAspect="1"/>
          </p:cNvPicPr>
          <p:nvPr/>
        </p:nvPicPr>
        <p:blipFill>
          <a:blip r:embed="rId2"/>
          <a:stretch>
            <a:fillRect/>
          </a:stretch>
        </p:blipFill>
        <p:spPr>
          <a:xfrm>
            <a:off x="364122" y="2198914"/>
            <a:ext cx="880647" cy="2009775"/>
          </a:xfrm>
          <a:prstGeom prst="rect">
            <a:avLst/>
          </a:prstGeom>
        </p:spPr>
      </p:pic>
      <p:pic>
        <p:nvPicPr>
          <p:cNvPr id="5" name="Picture 4">
            <a:extLst>
              <a:ext uri="{FF2B5EF4-FFF2-40B4-BE49-F238E27FC236}">
                <a16:creationId xmlns:a16="http://schemas.microsoft.com/office/drawing/2014/main" id="{8E6A1CDE-80F4-43A4-A247-0427519A70E3}"/>
              </a:ext>
            </a:extLst>
          </p:cNvPr>
          <p:cNvPicPr>
            <a:picLocks noChangeAspect="1"/>
          </p:cNvPicPr>
          <p:nvPr/>
        </p:nvPicPr>
        <p:blipFill>
          <a:blip r:embed="rId2"/>
          <a:stretch>
            <a:fillRect/>
          </a:stretch>
        </p:blipFill>
        <p:spPr>
          <a:xfrm>
            <a:off x="1583322" y="2198914"/>
            <a:ext cx="880647" cy="2009775"/>
          </a:xfrm>
          <a:prstGeom prst="rect">
            <a:avLst/>
          </a:prstGeom>
        </p:spPr>
      </p:pic>
      <p:pic>
        <p:nvPicPr>
          <p:cNvPr id="6" name="Picture 5">
            <a:extLst>
              <a:ext uri="{FF2B5EF4-FFF2-40B4-BE49-F238E27FC236}">
                <a16:creationId xmlns:a16="http://schemas.microsoft.com/office/drawing/2014/main" id="{7D376481-5B40-48C6-B0DD-04494DBBF883}"/>
              </a:ext>
            </a:extLst>
          </p:cNvPr>
          <p:cNvPicPr>
            <a:picLocks noChangeAspect="1"/>
          </p:cNvPicPr>
          <p:nvPr/>
        </p:nvPicPr>
        <p:blipFill>
          <a:blip r:embed="rId2"/>
          <a:stretch>
            <a:fillRect/>
          </a:stretch>
        </p:blipFill>
        <p:spPr>
          <a:xfrm>
            <a:off x="2819399" y="2201091"/>
            <a:ext cx="880647" cy="2009775"/>
          </a:xfrm>
          <a:prstGeom prst="rect">
            <a:avLst/>
          </a:prstGeom>
        </p:spPr>
      </p:pic>
      <p:pic>
        <p:nvPicPr>
          <p:cNvPr id="7" name="Picture 6">
            <a:extLst>
              <a:ext uri="{FF2B5EF4-FFF2-40B4-BE49-F238E27FC236}">
                <a16:creationId xmlns:a16="http://schemas.microsoft.com/office/drawing/2014/main" id="{24CA3CD3-0862-4E38-977D-7B2F7E629E40}"/>
              </a:ext>
            </a:extLst>
          </p:cNvPr>
          <p:cNvPicPr>
            <a:picLocks noChangeAspect="1"/>
          </p:cNvPicPr>
          <p:nvPr/>
        </p:nvPicPr>
        <p:blipFill>
          <a:blip r:embed="rId2"/>
          <a:stretch>
            <a:fillRect/>
          </a:stretch>
        </p:blipFill>
        <p:spPr>
          <a:xfrm>
            <a:off x="4055477" y="2198912"/>
            <a:ext cx="880647" cy="2009775"/>
          </a:xfrm>
          <a:prstGeom prst="rect">
            <a:avLst/>
          </a:prstGeom>
        </p:spPr>
      </p:pic>
      <p:sp>
        <p:nvSpPr>
          <p:cNvPr id="8" name="TextBox 7">
            <a:extLst>
              <a:ext uri="{FF2B5EF4-FFF2-40B4-BE49-F238E27FC236}">
                <a16:creationId xmlns:a16="http://schemas.microsoft.com/office/drawing/2014/main" id="{B66064ED-B7D7-48C6-AF06-98AC38D0653D}"/>
              </a:ext>
            </a:extLst>
          </p:cNvPr>
          <p:cNvSpPr txBox="1"/>
          <p:nvPr/>
        </p:nvSpPr>
        <p:spPr>
          <a:xfrm>
            <a:off x="499512" y="1752600"/>
            <a:ext cx="609865"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Web</a:t>
            </a:r>
          </a:p>
        </p:txBody>
      </p:sp>
      <p:sp>
        <p:nvSpPr>
          <p:cNvPr id="9" name="TextBox 8">
            <a:extLst>
              <a:ext uri="{FF2B5EF4-FFF2-40B4-BE49-F238E27FC236}">
                <a16:creationId xmlns:a16="http://schemas.microsoft.com/office/drawing/2014/main" id="{9D441A8F-B78D-4EE5-9B36-BA406DA6BF10}"/>
              </a:ext>
            </a:extLst>
          </p:cNvPr>
          <p:cNvSpPr txBox="1"/>
          <p:nvPr/>
        </p:nvSpPr>
        <p:spPr>
          <a:xfrm>
            <a:off x="1718712" y="1752600"/>
            <a:ext cx="60986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Web</a:t>
            </a:r>
          </a:p>
        </p:txBody>
      </p:sp>
      <p:sp>
        <p:nvSpPr>
          <p:cNvPr id="10" name="TextBox 9">
            <a:extLst>
              <a:ext uri="{FF2B5EF4-FFF2-40B4-BE49-F238E27FC236}">
                <a16:creationId xmlns:a16="http://schemas.microsoft.com/office/drawing/2014/main" id="{23EA8ECD-4488-46A1-930E-132F32E88896}"/>
              </a:ext>
            </a:extLst>
          </p:cNvPr>
          <p:cNvSpPr txBox="1"/>
          <p:nvPr/>
        </p:nvSpPr>
        <p:spPr>
          <a:xfrm>
            <a:off x="2726322" y="1752600"/>
            <a:ext cx="106680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Database</a:t>
            </a:r>
          </a:p>
        </p:txBody>
      </p:sp>
      <p:sp>
        <p:nvSpPr>
          <p:cNvPr id="11" name="TextBox 10">
            <a:extLst>
              <a:ext uri="{FF2B5EF4-FFF2-40B4-BE49-F238E27FC236}">
                <a16:creationId xmlns:a16="http://schemas.microsoft.com/office/drawing/2014/main" id="{28195F7C-BC07-46B0-A93C-7EF6DEA74BD5}"/>
              </a:ext>
            </a:extLst>
          </p:cNvPr>
          <p:cNvSpPr txBox="1"/>
          <p:nvPr/>
        </p:nvSpPr>
        <p:spPr>
          <a:xfrm>
            <a:off x="3962400" y="1752600"/>
            <a:ext cx="106680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Database</a:t>
            </a:r>
          </a:p>
        </p:txBody>
      </p:sp>
      <p:pic>
        <p:nvPicPr>
          <p:cNvPr id="12" name="Picture 11">
            <a:extLst>
              <a:ext uri="{FF2B5EF4-FFF2-40B4-BE49-F238E27FC236}">
                <a16:creationId xmlns:a16="http://schemas.microsoft.com/office/drawing/2014/main" id="{A04A04F2-D030-4A99-92E3-DFB9DE80A453}"/>
              </a:ext>
            </a:extLst>
          </p:cNvPr>
          <p:cNvPicPr>
            <a:picLocks noChangeAspect="1"/>
          </p:cNvPicPr>
          <p:nvPr/>
        </p:nvPicPr>
        <p:blipFill>
          <a:blip r:embed="rId2"/>
          <a:stretch>
            <a:fillRect/>
          </a:stretch>
        </p:blipFill>
        <p:spPr>
          <a:xfrm>
            <a:off x="5291554" y="2205445"/>
            <a:ext cx="880647" cy="2009775"/>
          </a:xfrm>
          <a:prstGeom prst="rect">
            <a:avLst/>
          </a:prstGeom>
        </p:spPr>
      </p:pic>
      <p:pic>
        <p:nvPicPr>
          <p:cNvPr id="13" name="Picture 12">
            <a:extLst>
              <a:ext uri="{FF2B5EF4-FFF2-40B4-BE49-F238E27FC236}">
                <a16:creationId xmlns:a16="http://schemas.microsoft.com/office/drawing/2014/main" id="{D5A09995-CA31-4A71-8462-33A5F997CEC7}"/>
              </a:ext>
            </a:extLst>
          </p:cNvPr>
          <p:cNvPicPr>
            <a:picLocks noChangeAspect="1"/>
          </p:cNvPicPr>
          <p:nvPr/>
        </p:nvPicPr>
        <p:blipFill>
          <a:blip r:embed="rId2"/>
          <a:stretch>
            <a:fillRect/>
          </a:stretch>
        </p:blipFill>
        <p:spPr>
          <a:xfrm>
            <a:off x="6527632" y="2203266"/>
            <a:ext cx="880647" cy="2009775"/>
          </a:xfrm>
          <a:prstGeom prst="rect">
            <a:avLst/>
          </a:prstGeom>
        </p:spPr>
      </p:pic>
      <p:sp>
        <p:nvSpPr>
          <p:cNvPr id="14" name="TextBox 13">
            <a:extLst>
              <a:ext uri="{FF2B5EF4-FFF2-40B4-BE49-F238E27FC236}">
                <a16:creationId xmlns:a16="http://schemas.microsoft.com/office/drawing/2014/main" id="{A54981B9-3C1F-46E9-9CEB-90331FF87311}"/>
              </a:ext>
            </a:extLst>
          </p:cNvPr>
          <p:cNvSpPr txBox="1"/>
          <p:nvPr/>
        </p:nvSpPr>
        <p:spPr>
          <a:xfrm>
            <a:off x="5291553" y="1737360"/>
            <a:ext cx="880648"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Backup</a:t>
            </a:r>
          </a:p>
        </p:txBody>
      </p:sp>
      <p:sp>
        <p:nvSpPr>
          <p:cNvPr id="15" name="TextBox 14">
            <a:extLst>
              <a:ext uri="{FF2B5EF4-FFF2-40B4-BE49-F238E27FC236}">
                <a16:creationId xmlns:a16="http://schemas.microsoft.com/office/drawing/2014/main" id="{6FC7B6BB-BA76-4589-989F-327FDF1DB9B2}"/>
              </a:ext>
            </a:extLst>
          </p:cNvPr>
          <p:cNvSpPr txBox="1"/>
          <p:nvPr/>
        </p:nvSpPr>
        <p:spPr>
          <a:xfrm>
            <a:off x="6527632" y="1737360"/>
            <a:ext cx="88064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Backup</a:t>
            </a:r>
          </a:p>
        </p:txBody>
      </p:sp>
      <p:pic>
        <p:nvPicPr>
          <p:cNvPr id="16" name="Picture 15">
            <a:extLst>
              <a:ext uri="{FF2B5EF4-FFF2-40B4-BE49-F238E27FC236}">
                <a16:creationId xmlns:a16="http://schemas.microsoft.com/office/drawing/2014/main" id="{BE453792-EB5F-49F2-91EB-046E0B7B8518}"/>
              </a:ext>
            </a:extLst>
          </p:cNvPr>
          <p:cNvPicPr>
            <a:picLocks noChangeAspect="1"/>
          </p:cNvPicPr>
          <p:nvPr/>
        </p:nvPicPr>
        <p:blipFill>
          <a:blip r:embed="rId2"/>
          <a:stretch>
            <a:fillRect/>
          </a:stretch>
        </p:blipFill>
        <p:spPr>
          <a:xfrm>
            <a:off x="7757717" y="2198912"/>
            <a:ext cx="880647" cy="2009775"/>
          </a:xfrm>
          <a:prstGeom prst="rect">
            <a:avLst/>
          </a:prstGeom>
        </p:spPr>
      </p:pic>
      <p:sp>
        <p:nvSpPr>
          <p:cNvPr id="17" name="TextBox 16">
            <a:extLst>
              <a:ext uri="{FF2B5EF4-FFF2-40B4-BE49-F238E27FC236}">
                <a16:creationId xmlns:a16="http://schemas.microsoft.com/office/drawing/2014/main" id="{E27D2E5D-C2A6-4479-8D99-CB5F7534BE92}"/>
              </a:ext>
            </a:extLst>
          </p:cNvPr>
          <p:cNvSpPr txBox="1"/>
          <p:nvPr/>
        </p:nvSpPr>
        <p:spPr>
          <a:xfrm>
            <a:off x="7757717" y="1733006"/>
            <a:ext cx="88064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Backup</a:t>
            </a:r>
          </a:p>
        </p:txBody>
      </p:sp>
      <p:sp>
        <p:nvSpPr>
          <p:cNvPr id="18" name="Rounded Rectangle 9">
            <a:extLst>
              <a:ext uri="{FF2B5EF4-FFF2-40B4-BE49-F238E27FC236}">
                <a16:creationId xmlns:a16="http://schemas.microsoft.com/office/drawing/2014/main" id="{7F34A1A5-0A02-4DDE-A1CB-BC95ED6A9ECB}"/>
              </a:ext>
            </a:extLst>
          </p:cNvPr>
          <p:cNvSpPr/>
          <p:nvPr/>
        </p:nvSpPr>
        <p:spPr>
          <a:xfrm>
            <a:off x="364122" y="4561112"/>
            <a:ext cx="2668921" cy="1600200"/>
          </a:xfrm>
          <a:prstGeom prst="roundRect">
            <a:avLst>
              <a:gd name="adj" fmla="val 3148"/>
            </a:avLst>
          </a:prstGeom>
          <a:solidFill>
            <a:schemeClr val="accent1">
              <a:lumMod val="20000"/>
              <a:lumOff val="80000"/>
            </a:schemeClr>
          </a:solidFill>
          <a:ln w="12700">
            <a:solidFill>
              <a:schemeClr val="accent1">
                <a:lumMod val="60000"/>
                <a:lumOff val="4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lvl="0"/>
            <a:r>
              <a:rPr lang="en-US" sz="1600" dirty="0">
                <a:solidFill>
                  <a:schemeClr val="tx1">
                    <a:lumMod val="75000"/>
                    <a:lumOff val="25000"/>
                  </a:schemeClr>
                </a:solidFill>
                <a:latin typeface="Arial" panose="020B0604020202020204" pitchFamily="34" charset="0"/>
                <a:cs typeface="Arial" panose="020B0604020202020204" pitchFamily="34" charset="0"/>
              </a:rPr>
              <a:t>Web servers:</a:t>
            </a:r>
          </a:p>
          <a:p>
            <a:pPr lvl="0"/>
            <a:endParaRPr lang="en-US" sz="1200" dirty="0">
              <a:solidFill>
                <a:schemeClr val="tx1">
                  <a:lumMod val="75000"/>
                  <a:lumOff val="25000"/>
                </a:schemeClr>
              </a:solidFill>
              <a:latin typeface="Arial" panose="020B0604020202020204" pitchFamily="34" charset="0"/>
              <a:cs typeface="Arial" panose="020B0604020202020204" pitchFamily="34" charset="0"/>
            </a:endParaRPr>
          </a:p>
          <a:p>
            <a:pPr marL="111125" lvl="0" indent="-111125">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Production IWDW website</a:t>
            </a:r>
          </a:p>
          <a:p>
            <a:pPr marL="111125" lvl="0" indent="-111125">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Local web services</a:t>
            </a:r>
          </a:p>
          <a:p>
            <a:pPr marL="111125" lvl="0" indent="-111125">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FTP/SFTP data distribution</a:t>
            </a:r>
          </a:p>
          <a:p>
            <a:pPr marL="111125" lvl="0" indent="-111125">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Support websites (GIS, images)</a:t>
            </a:r>
          </a:p>
        </p:txBody>
      </p:sp>
      <p:sp>
        <p:nvSpPr>
          <p:cNvPr id="19" name="Rounded Rectangle 9">
            <a:extLst>
              <a:ext uri="{FF2B5EF4-FFF2-40B4-BE49-F238E27FC236}">
                <a16:creationId xmlns:a16="http://schemas.microsoft.com/office/drawing/2014/main" id="{62E2F03D-6F8A-42FC-ABAC-C79E952B9DCB}"/>
              </a:ext>
            </a:extLst>
          </p:cNvPr>
          <p:cNvSpPr/>
          <p:nvPr/>
        </p:nvSpPr>
        <p:spPr>
          <a:xfrm>
            <a:off x="3236441" y="4561112"/>
            <a:ext cx="2668921" cy="1600200"/>
          </a:xfrm>
          <a:prstGeom prst="roundRect">
            <a:avLst>
              <a:gd name="adj" fmla="val 3148"/>
            </a:avLst>
          </a:prstGeom>
          <a:solidFill>
            <a:schemeClr val="accent1">
              <a:lumMod val="20000"/>
              <a:lumOff val="80000"/>
            </a:schemeClr>
          </a:solidFill>
          <a:ln w="12700">
            <a:solidFill>
              <a:schemeClr val="accent1">
                <a:lumMod val="60000"/>
                <a:lumOff val="4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lvl="0"/>
            <a:r>
              <a:rPr lang="en-US" sz="1600" dirty="0">
                <a:solidFill>
                  <a:schemeClr val="tx1">
                    <a:lumMod val="75000"/>
                    <a:lumOff val="25000"/>
                  </a:schemeClr>
                </a:solidFill>
                <a:latin typeface="Arial" panose="020B0604020202020204" pitchFamily="34" charset="0"/>
                <a:cs typeface="Arial" panose="020B0604020202020204" pitchFamily="34" charset="0"/>
              </a:rPr>
              <a:t>Database servers:</a:t>
            </a:r>
          </a:p>
          <a:p>
            <a:pPr lvl="0"/>
            <a:endParaRPr lang="en-US" sz="1200" dirty="0">
              <a:solidFill>
                <a:schemeClr val="tx1">
                  <a:lumMod val="75000"/>
                  <a:lumOff val="25000"/>
                </a:schemeClr>
              </a:solidFill>
              <a:latin typeface="Arial" panose="020B0604020202020204" pitchFamily="34" charset="0"/>
              <a:cs typeface="Arial" panose="020B0604020202020204" pitchFamily="34" charset="0"/>
            </a:endParaRPr>
          </a:p>
          <a:p>
            <a:pPr marL="111125" lvl="0" indent="-111125">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Monitoring, modeled, emissions</a:t>
            </a:r>
          </a:p>
          <a:p>
            <a:pPr marL="111125" lvl="0" indent="-111125">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Import and staging databases</a:t>
            </a:r>
          </a:p>
          <a:p>
            <a:pPr marL="111125" lvl="0" indent="-111125">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User membership and auth.</a:t>
            </a:r>
          </a:p>
          <a:p>
            <a:pPr marL="111125" lvl="0" indent="-111125">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Spatial databases</a:t>
            </a:r>
          </a:p>
        </p:txBody>
      </p:sp>
      <p:sp>
        <p:nvSpPr>
          <p:cNvPr id="20" name="Rounded Rectangle 9">
            <a:extLst>
              <a:ext uri="{FF2B5EF4-FFF2-40B4-BE49-F238E27FC236}">
                <a16:creationId xmlns:a16="http://schemas.microsoft.com/office/drawing/2014/main" id="{A314D1E2-EBB7-4528-913B-7AF4AAF2002E}"/>
              </a:ext>
            </a:extLst>
          </p:cNvPr>
          <p:cNvSpPr/>
          <p:nvPr/>
        </p:nvSpPr>
        <p:spPr>
          <a:xfrm>
            <a:off x="6108760" y="4543183"/>
            <a:ext cx="2668921" cy="1600200"/>
          </a:xfrm>
          <a:prstGeom prst="roundRect">
            <a:avLst>
              <a:gd name="adj" fmla="val 3148"/>
            </a:avLst>
          </a:prstGeom>
          <a:solidFill>
            <a:schemeClr val="accent1">
              <a:lumMod val="20000"/>
              <a:lumOff val="80000"/>
            </a:schemeClr>
          </a:solidFill>
          <a:ln w="12700">
            <a:solidFill>
              <a:schemeClr val="accent1">
                <a:lumMod val="60000"/>
                <a:lumOff val="4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lvl="0"/>
            <a:r>
              <a:rPr lang="en-US" sz="1600" dirty="0">
                <a:solidFill>
                  <a:schemeClr val="tx1">
                    <a:lumMod val="75000"/>
                    <a:lumOff val="25000"/>
                  </a:schemeClr>
                </a:solidFill>
                <a:latin typeface="Arial" panose="020B0604020202020204" pitchFamily="34" charset="0"/>
                <a:cs typeface="Arial" panose="020B0604020202020204" pitchFamily="34" charset="0"/>
              </a:rPr>
              <a:t>Backup servers:</a:t>
            </a:r>
          </a:p>
          <a:p>
            <a:pPr lvl="0"/>
            <a:endParaRPr lang="en-US" sz="1200" dirty="0">
              <a:solidFill>
                <a:schemeClr val="tx1">
                  <a:lumMod val="75000"/>
                  <a:lumOff val="25000"/>
                </a:schemeClr>
              </a:solidFill>
              <a:latin typeface="Arial" panose="020B0604020202020204" pitchFamily="34" charset="0"/>
              <a:cs typeface="Arial" panose="020B0604020202020204" pitchFamily="34" charset="0"/>
            </a:endParaRPr>
          </a:p>
          <a:p>
            <a:pPr marL="111125" lvl="0" indent="-111125">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Automatic backups</a:t>
            </a:r>
          </a:p>
          <a:p>
            <a:pPr marL="111125" lvl="0" indent="-111125">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Development and testing</a:t>
            </a:r>
          </a:p>
          <a:p>
            <a:pPr marL="111125" lvl="0" indent="-111125">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Auxiliary data storage</a:t>
            </a:r>
          </a:p>
          <a:p>
            <a:pPr marL="111125" lvl="0" indent="-111125">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Data copy and transfer</a:t>
            </a:r>
          </a:p>
        </p:txBody>
      </p:sp>
      <p:sp>
        <p:nvSpPr>
          <p:cNvPr id="22" name="TextBox 21">
            <a:extLst>
              <a:ext uri="{FF2B5EF4-FFF2-40B4-BE49-F238E27FC236}">
                <a16:creationId xmlns:a16="http://schemas.microsoft.com/office/drawing/2014/main" id="{D6F9F5A2-9150-485C-A5E3-1D684F44653E}"/>
              </a:ext>
            </a:extLst>
          </p:cNvPr>
          <p:cNvSpPr txBox="1"/>
          <p:nvPr/>
        </p:nvSpPr>
        <p:spPr>
          <a:xfrm>
            <a:off x="112018" y="85692"/>
            <a:ext cx="6745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pitchFamily="34" charset="0"/>
                <a:cs typeface="Arial" panose="020B0604020202020204" pitchFamily="34" charset="0"/>
              </a:rPr>
              <a:t>IWDW Hardware Update – Web, Database, and Support Servers</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72EB17E7-60F3-4EAC-A733-CF59B40C1B4B}"/>
              </a:ext>
            </a:extLst>
          </p:cNvPr>
          <p:cNvSpPr txBox="1"/>
          <p:nvPr/>
        </p:nvSpPr>
        <p:spPr>
          <a:xfrm>
            <a:off x="1195783" y="934403"/>
            <a:ext cx="662940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Tower chassis production servers (current quantity: 8-10)</a:t>
            </a:r>
          </a:p>
        </p:txBody>
      </p:sp>
    </p:spTree>
    <p:extLst>
      <p:ext uri="{BB962C8B-B14F-4D97-AF65-F5344CB8AC3E}">
        <p14:creationId xmlns:p14="http://schemas.microsoft.com/office/powerpoint/2010/main" val="421204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1" name="Straight Arrow Connector 140">
            <a:extLst>
              <a:ext uri="{FF2B5EF4-FFF2-40B4-BE49-F238E27FC236}">
                <a16:creationId xmlns:a16="http://schemas.microsoft.com/office/drawing/2014/main" id="{D066EA45-81DA-4EBF-A2A9-C49068085468}"/>
              </a:ext>
            </a:extLst>
          </p:cNvPr>
          <p:cNvCxnSpPr>
            <a:cxnSpLocks/>
          </p:cNvCxnSpPr>
          <p:nvPr/>
        </p:nvCxnSpPr>
        <p:spPr>
          <a:xfrm>
            <a:off x="5311250" y="4979255"/>
            <a:ext cx="0" cy="428738"/>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D9CFD684-2D60-46D2-9649-49909A790922}"/>
              </a:ext>
            </a:extLst>
          </p:cNvPr>
          <p:cNvCxnSpPr>
            <a:cxnSpLocks/>
          </p:cNvCxnSpPr>
          <p:nvPr/>
        </p:nvCxnSpPr>
        <p:spPr>
          <a:xfrm>
            <a:off x="3429661" y="4950689"/>
            <a:ext cx="0" cy="428738"/>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58" name="Rounded Rectangle 9">
            <a:extLst>
              <a:ext uri="{FF2B5EF4-FFF2-40B4-BE49-F238E27FC236}">
                <a16:creationId xmlns:a16="http://schemas.microsoft.com/office/drawing/2014/main" id="{B7722C37-02B1-4624-B74C-4E0DEDE9DB2A}"/>
              </a:ext>
            </a:extLst>
          </p:cNvPr>
          <p:cNvSpPr/>
          <p:nvPr/>
        </p:nvSpPr>
        <p:spPr>
          <a:xfrm>
            <a:off x="2862465" y="1489680"/>
            <a:ext cx="3460654" cy="513508"/>
          </a:xfrm>
          <a:prstGeom prst="roundRect">
            <a:avLst>
              <a:gd name="adj" fmla="val 3148"/>
            </a:avLst>
          </a:prstGeom>
          <a:solidFill>
            <a:schemeClr val="accent3">
              <a:lumMod val="20000"/>
              <a:lumOff val="80000"/>
            </a:schemeClr>
          </a:solidFill>
          <a:ln w="12700">
            <a:solidFill>
              <a:schemeClr val="bg1">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lvl="0"/>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3D723B0-5665-4DCC-A7C7-0E2CE9C97DCF}"/>
              </a:ext>
            </a:extLst>
          </p:cNvPr>
          <p:cNvPicPr>
            <a:picLocks noChangeAspect="1"/>
          </p:cNvPicPr>
          <p:nvPr/>
        </p:nvPicPr>
        <p:blipFill>
          <a:blip r:embed="rId2"/>
          <a:stretch>
            <a:fillRect/>
          </a:stretch>
        </p:blipFill>
        <p:spPr>
          <a:xfrm>
            <a:off x="1914838" y="2788627"/>
            <a:ext cx="740759" cy="1690528"/>
          </a:xfrm>
          <a:prstGeom prst="rect">
            <a:avLst/>
          </a:prstGeom>
        </p:spPr>
      </p:pic>
      <p:pic>
        <p:nvPicPr>
          <p:cNvPr id="5" name="Picture 4">
            <a:extLst>
              <a:ext uri="{FF2B5EF4-FFF2-40B4-BE49-F238E27FC236}">
                <a16:creationId xmlns:a16="http://schemas.microsoft.com/office/drawing/2014/main" id="{F929B817-9033-4CE9-86B8-B132FC899F6E}"/>
              </a:ext>
            </a:extLst>
          </p:cNvPr>
          <p:cNvPicPr>
            <a:picLocks noChangeAspect="1"/>
          </p:cNvPicPr>
          <p:nvPr/>
        </p:nvPicPr>
        <p:blipFill>
          <a:blip r:embed="rId3"/>
          <a:stretch>
            <a:fillRect/>
          </a:stretch>
        </p:blipFill>
        <p:spPr>
          <a:xfrm>
            <a:off x="393753" y="2788627"/>
            <a:ext cx="1262062" cy="561749"/>
          </a:xfrm>
          <a:prstGeom prst="rect">
            <a:avLst/>
          </a:prstGeom>
        </p:spPr>
      </p:pic>
      <p:pic>
        <p:nvPicPr>
          <p:cNvPr id="6" name="Picture 5">
            <a:extLst>
              <a:ext uri="{FF2B5EF4-FFF2-40B4-BE49-F238E27FC236}">
                <a16:creationId xmlns:a16="http://schemas.microsoft.com/office/drawing/2014/main" id="{891BD718-3EC6-46F8-B8BD-DD6068B6901B}"/>
              </a:ext>
            </a:extLst>
          </p:cNvPr>
          <p:cNvPicPr>
            <a:picLocks noChangeAspect="1"/>
          </p:cNvPicPr>
          <p:nvPr/>
        </p:nvPicPr>
        <p:blipFill>
          <a:blip r:embed="rId3"/>
          <a:stretch>
            <a:fillRect/>
          </a:stretch>
        </p:blipFill>
        <p:spPr>
          <a:xfrm>
            <a:off x="393753" y="3355657"/>
            <a:ext cx="1262062" cy="561749"/>
          </a:xfrm>
          <a:prstGeom prst="rect">
            <a:avLst/>
          </a:prstGeom>
        </p:spPr>
      </p:pic>
      <p:pic>
        <p:nvPicPr>
          <p:cNvPr id="7" name="Picture 6">
            <a:extLst>
              <a:ext uri="{FF2B5EF4-FFF2-40B4-BE49-F238E27FC236}">
                <a16:creationId xmlns:a16="http://schemas.microsoft.com/office/drawing/2014/main" id="{70B45DDB-5434-42CE-8AB5-C0D56A061EFE}"/>
              </a:ext>
            </a:extLst>
          </p:cNvPr>
          <p:cNvPicPr>
            <a:picLocks noChangeAspect="1"/>
          </p:cNvPicPr>
          <p:nvPr/>
        </p:nvPicPr>
        <p:blipFill>
          <a:blip r:embed="rId3"/>
          <a:stretch>
            <a:fillRect/>
          </a:stretch>
        </p:blipFill>
        <p:spPr>
          <a:xfrm>
            <a:off x="393753" y="3917406"/>
            <a:ext cx="1262062" cy="561749"/>
          </a:xfrm>
          <a:prstGeom prst="rect">
            <a:avLst/>
          </a:prstGeom>
        </p:spPr>
      </p:pic>
      <p:pic>
        <p:nvPicPr>
          <p:cNvPr id="8" name="Picture 7">
            <a:extLst>
              <a:ext uri="{FF2B5EF4-FFF2-40B4-BE49-F238E27FC236}">
                <a16:creationId xmlns:a16="http://schemas.microsoft.com/office/drawing/2014/main" id="{4260343D-2ADB-4334-AC75-E65927CF42FC}"/>
              </a:ext>
            </a:extLst>
          </p:cNvPr>
          <p:cNvPicPr>
            <a:picLocks noChangeAspect="1"/>
          </p:cNvPicPr>
          <p:nvPr/>
        </p:nvPicPr>
        <p:blipFill>
          <a:blip r:embed="rId2"/>
          <a:stretch>
            <a:fillRect/>
          </a:stretch>
        </p:blipFill>
        <p:spPr>
          <a:xfrm>
            <a:off x="2916883" y="2788627"/>
            <a:ext cx="740759" cy="1690528"/>
          </a:xfrm>
          <a:prstGeom prst="rect">
            <a:avLst/>
          </a:prstGeom>
        </p:spPr>
      </p:pic>
      <p:pic>
        <p:nvPicPr>
          <p:cNvPr id="10" name="Picture 9">
            <a:extLst>
              <a:ext uri="{FF2B5EF4-FFF2-40B4-BE49-F238E27FC236}">
                <a16:creationId xmlns:a16="http://schemas.microsoft.com/office/drawing/2014/main" id="{C377B77F-A2E7-4644-B8CA-1290AF070052}"/>
              </a:ext>
            </a:extLst>
          </p:cNvPr>
          <p:cNvPicPr>
            <a:picLocks noChangeAspect="1"/>
          </p:cNvPicPr>
          <p:nvPr/>
        </p:nvPicPr>
        <p:blipFill>
          <a:blip r:embed="rId2"/>
          <a:stretch>
            <a:fillRect/>
          </a:stretch>
        </p:blipFill>
        <p:spPr>
          <a:xfrm>
            <a:off x="3918928" y="2788627"/>
            <a:ext cx="740759" cy="1690528"/>
          </a:xfrm>
          <a:prstGeom prst="rect">
            <a:avLst/>
          </a:prstGeom>
        </p:spPr>
      </p:pic>
      <p:pic>
        <p:nvPicPr>
          <p:cNvPr id="11" name="Picture 10">
            <a:extLst>
              <a:ext uri="{FF2B5EF4-FFF2-40B4-BE49-F238E27FC236}">
                <a16:creationId xmlns:a16="http://schemas.microsoft.com/office/drawing/2014/main" id="{D7371898-9D9E-4986-B05F-309F284FE9F8}"/>
              </a:ext>
            </a:extLst>
          </p:cNvPr>
          <p:cNvPicPr>
            <a:picLocks noChangeAspect="1"/>
          </p:cNvPicPr>
          <p:nvPr/>
        </p:nvPicPr>
        <p:blipFill>
          <a:blip r:embed="rId2"/>
          <a:stretch>
            <a:fillRect/>
          </a:stretch>
        </p:blipFill>
        <p:spPr>
          <a:xfrm>
            <a:off x="4945778" y="2789381"/>
            <a:ext cx="740759" cy="1690528"/>
          </a:xfrm>
          <a:prstGeom prst="rect">
            <a:avLst/>
          </a:prstGeom>
        </p:spPr>
      </p:pic>
      <p:pic>
        <p:nvPicPr>
          <p:cNvPr id="12" name="Picture 11">
            <a:extLst>
              <a:ext uri="{FF2B5EF4-FFF2-40B4-BE49-F238E27FC236}">
                <a16:creationId xmlns:a16="http://schemas.microsoft.com/office/drawing/2014/main" id="{55F3BFD5-1B6F-489E-8AA0-3A55124797EE}"/>
              </a:ext>
            </a:extLst>
          </p:cNvPr>
          <p:cNvPicPr>
            <a:picLocks noChangeAspect="1"/>
          </p:cNvPicPr>
          <p:nvPr/>
        </p:nvPicPr>
        <p:blipFill>
          <a:blip r:embed="rId2"/>
          <a:stretch>
            <a:fillRect/>
          </a:stretch>
        </p:blipFill>
        <p:spPr>
          <a:xfrm>
            <a:off x="5947823" y="2789381"/>
            <a:ext cx="740759" cy="1690528"/>
          </a:xfrm>
          <a:prstGeom prst="rect">
            <a:avLst/>
          </a:prstGeom>
        </p:spPr>
      </p:pic>
      <p:pic>
        <p:nvPicPr>
          <p:cNvPr id="13" name="Picture 12">
            <a:extLst>
              <a:ext uri="{FF2B5EF4-FFF2-40B4-BE49-F238E27FC236}">
                <a16:creationId xmlns:a16="http://schemas.microsoft.com/office/drawing/2014/main" id="{A9A5EE12-34AA-4F17-9537-2E1757766A83}"/>
              </a:ext>
            </a:extLst>
          </p:cNvPr>
          <p:cNvPicPr>
            <a:picLocks noChangeAspect="1"/>
          </p:cNvPicPr>
          <p:nvPr/>
        </p:nvPicPr>
        <p:blipFill>
          <a:blip r:embed="rId2"/>
          <a:stretch>
            <a:fillRect/>
          </a:stretch>
        </p:blipFill>
        <p:spPr>
          <a:xfrm>
            <a:off x="6949868" y="2789381"/>
            <a:ext cx="740759" cy="1690528"/>
          </a:xfrm>
          <a:prstGeom prst="rect">
            <a:avLst/>
          </a:prstGeom>
        </p:spPr>
      </p:pic>
      <p:pic>
        <p:nvPicPr>
          <p:cNvPr id="14" name="Picture 13">
            <a:extLst>
              <a:ext uri="{FF2B5EF4-FFF2-40B4-BE49-F238E27FC236}">
                <a16:creationId xmlns:a16="http://schemas.microsoft.com/office/drawing/2014/main" id="{438CCABF-41FE-4E42-A047-89CD11CFDA4A}"/>
              </a:ext>
            </a:extLst>
          </p:cNvPr>
          <p:cNvPicPr>
            <a:picLocks noChangeAspect="1"/>
          </p:cNvPicPr>
          <p:nvPr/>
        </p:nvPicPr>
        <p:blipFill>
          <a:blip r:embed="rId2"/>
          <a:stretch>
            <a:fillRect/>
          </a:stretch>
        </p:blipFill>
        <p:spPr>
          <a:xfrm>
            <a:off x="7948049" y="2789381"/>
            <a:ext cx="740759" cy="1690528"/>
          </a:xfrm>
          <a:prstGeom prst="rect">
            <a:avLst/>
          </a:prstGeom>
        </p:spPr>
      </p:pic>
      <p:pic>
        <p:nvPicPr>
          <p:cNvPr id="15" name="Picture 14">
            <a:extLst>
              <a:ext uri="{FF2B5EF4-FFF2-40B4-BE49-F238E27FC236}">
                <a16:creationId xmlns:a16="http://schemas.microsoft.com/office/drawing/2014/main" id="{A14A3B37-CB6A-4E02-83CA-F8D5682169E0}"/>
              </a:ext>
            </a:extLst>
          </p:cNvPr>
          <p:cNvPicPr>
            <a:picLocks noChangeAspect="1"/>
          </p:cNvPicPr>
          <p:nvPr/>
        </p:nvPicPr>
        <p:blipFill>
          <a:blip r:embed="rId4"/>
          <a:stretch>
            <a:fillRect/>
          </a:stretch>
        </p:blipFill>
        <p:spPr>
          <a:xfrm>
            <a:off x="2951588" y="5379427"/>
            <a:ext cx="1245292" cy="914400"/>
          </a:xfrm>
          <a:prstGeom prst="rect">
            <a:avLst/>
          </a:prstGeom>
        </p:spPr>
      </p:pic>
      <p:pic>
        <p:nvPicPr>
          <p:cNvPr id="16" name="Picture 15">
            <a:extLst>
              <a:ext uri="{FF2B5EF4-FFF2-40B4-BE49-F238E27FC236}">
                <a16:creationId xmlns:a16="http://schemas.microsoft.com/office/drawing/2014/main" id="{EE846D25-47F9-4A37-AFCA-4281CBF09FE4}"/>
              </a:ext>
            </a:extLst>
          </p:cNvPr>
          <p:cNvPicPr>
            <a:picLocks noChangeAspect="1"/>
          </p:cNvPicPr>
          <p:nvPr/>
        </p:nvPicPr>
        <p:blipFill>
          <a:blip r:embed="rId4"/>
          <a:stretch>
            <a:fillRect/>
          </a:stretch>
        </p:blipFill>
        <p:spPr>
          <a:xfrm>
            <a:off x="4858551" y="5379427"/>
            <a:ext cx="1245292" cy="914400"/>
          </a:xfrm>
          <a:prstGeom prst="rect">
            <a:avLst/>
          </a:prstGeom>
        </p:spPr>
      </p:pic>
      <p:cxnSp>
        <p:nvCxnSpPr>
          <p:cNvPr id="18" name="Connector: Elbow 17">
            <a:extLst>
              <a:ext uri="{FF2B5EF4-FFF2-40B4-BE49-F238E27FC236}">
                <a16:creationId xmlns:a16="http://schemas.microsoft.com/office/drawing/2014/main" id="{B8EB60E8-4A67-4BDD-9865-780D08E1BF4B}"/>
              </a:ext>
            </a:extLst>
          </p:cNvPr>
          <p:cNvCxnSpPr>
            <a:cxnSpLocks/>
            <a:stCxn id="15" idx="0"/>
            <a:endCxn id="7" idx="2"/>
          </p:cNvCxnSpPr>
          <p:nvPr/>
        </p:nvCxnSpPr>
        <p:spPr>
          <a:xfrm rot="16200000" flipV="1">
            <a:off x="1849373" y="3654566"/>
            <a:ext cx="900272" cy="254945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EDAAEAC0-50E3-4037-B9AD-5FE2F60F1134}"/>
              </a:ext>
            </a:extLst>
          </p:cNvPr>
          <p:cNvCxnSpPr>
            <a:cxnSpLocks/>
            <a:stCxn id="16" idx="0"/>
            <a:endCxn id="14" idx="2"/>
          </p:cNvCxnSpPr>
          <p:nvPr/>
        </p:nvCxnSpPr>
        <p:spPr>
          <a:xfrm rot="5400000" flipH="1" flipV="1">
            <a:off x="6450054" y="3511052"/>
            <a:ext cx="899518" cy="283723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225D7F2D-92CD-4B5E-94DD-548A79FE9777}"/>
              </a:ext>
            </a:extLst>
          </p:cNvPr>
          <p:cNvCxnSpPr>
            <a:cxnSpLocks/>
            <a:stCxn id="15" idx="0"/>
            <a:endCxn id="4" idx="2"/>
          </p:cNvCxnSpPr>
          <p:nvPr/>
        </p:nvCxnSpPr>
        <p:spPr>
          <a:xfrm rot="16200000" flipV="1">
            <a:off x="2479590" y="4284783"/>
            <a:ext cx="900272" cy="128901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AE6CF52F-8E74-4A80-9DF7-7659FF8739D1}"/>
              </a:ext>
            </a:extLst>
          </p:cNvPr>
          <p:cNvCxnSpPr>
            <a:cxnSpLocks/>
            <a:stCxn id="15" idx="0"/>
          </p:cNvCxnSpPr>
          <p:nvPr/>
        </p:nvCxnSpPr>
        <p:spPr>
          <a:xfrm rot="16200000" flipV="1">
            <a:off x="3001002" y="4806195"/>
            <a:ext cx="900272" cy="24619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AE2C303F-4092-49F4-835D-C96E2132F9DE}"/>
              </a:ext>
            </a:extLst>
          </p:cNvPr>
          <p:cNvCxnSpPr>
            <a:cxnSpLocks/>
            <a:stCxn id="15" idx="0"/>
            <a:endCxn id="10" idx="2"/>
          </p:cNvCxnSpPr>
          <p:nvPr/>
        </p:nvCxnSpPr>
        <p:spPr>
          <a:xfrm rot="5400000" flipH="1" flipV="1">
            <a:off x="3481635" y="4571754"/>
            <a:ext cx="900272" cy="71507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D4BB6983-20F2-42F4-B967-A0A206037B6A}"/>
              </a:ext>
            </a:extLst>
          </p:cNvPr>
          <p:cNvCxnSpPr>
            <a:cxnSpLocks/>
            <a:stCxn id="16" idx="0"/>
            <a:endCxn id="11" idx="2"/>
          </p:cNvCxnSpPr>
          <p:nvPr/>
        </p:nvCxnSpPr>
        <p:spPr>
          <a:xfrm rot="16200000" flipV="1">
            <a:off x="4948919" y="4847148"/>
            <a:ext cx="899518" cy="16503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E4DF4A0B-C59D-438F-BC6B-2C22A04D6503}"/>
              </a:ext>
            </a:extLst>
          </p:cNvPr>
          <p:cNvCxnSpPr>
            <a:cxnSpLocks/>
            <a:endCxn id="10" idx="2"/>
          </p:cNvCxnSpPr>
          <p:nvPr/>
        </p:nvCxnSpPr>
        <p:spPr>
          <a:xfrm rot="10800000">
            <a:off x="4289309" y="4479156"/>
            <a:ext cx="1218263" cy="4501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C7B2EE08-CB1F-4557-B7AB-9D6566A92C6D}"/>
              </a:ext>
            </a:extLst>
          </p:cNvPr>
          <p:cNvCxnSpPr>
            <a:cxnSpLocks/>
            <a:stCxn id="16" idx="0"/>
            <a:endCxn id="12" idx="2"/>
          </p:cNvCxnSpPr>
          <p:nvPr/>
        </p:nvCxnSpPr>
        <p:spPr>
          <a:xfrm rot="5400000" flipH="1" flipV="1">
            <a:off x="5449941" y="4511165"/>
            <a:ext cx="899518" cy="83700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28202F09-5BB4-475B-B319-D23433E172DE}"/>
              </a:ext>
            </a:extLst>
          </p:cNvPr>
          <p:cNvCxnSpPr>
            <a:cxnSpLocks/>
            <a:endCxn id="13" idx="2"/>
          </p:cNvCxnSpPr>
          <p:nvPr/>
        </p:nvCxnSpPr>
        <p:spPr>
          <a:xfrm flipV="1">
            <a:off x="5507572" y="4479909"/>
            <a:ext cx="1812676" cy="44938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2F7DCC5B-51C8-488C-B1B5-D039B9BC82E1}"/>
              </a:ext>
            </a:extLst>
          </p:cNvPr>
          <p:cNvSpPr txBox="1"/>
          <p:nvPr/>
        </p:nvSpPr>
        <p:spPr>
          <a:xfrm>
            <a:off x="2862465" y="4790791"/>
            <a:ext cx="1334415" cy="276999"/>
          </a:xfrm>
          <a:prstGeom prst="rect">
            <a:avLst/>
          </a:prstGeom>
          <a:solidFill>
            <a:srgbClr val="FFFFCC"/>
          </a:solidFill>
          <a:ln>
            <a:solidFill>
              <a:schemeClr val="bg1">
                <a:lumMod val="85000"/>
              </a:schemeClr>
            </a:solidFill>
          </a:ln>
        </p:spPr>
        <p:txBody>
          <a:bodyPr wrap="square" rtlCol="0">
            <a:spAutoFit/>
          </a:bodyPr>
          <a:lstStyle/>
          <a:p>
            <a:r>
              <a:rPr lang="en-US" sz="1200" dirty="0">
                <a:latin typeface="Arial" panose="020B0604020202020204" pitchFamily="34" charset="0"/>
                <a:cs typeface="Arial" panose="020B0604020202020204" pitchFamily="34" charset="0"/>
              </a:rPr>
              <a:t>Remote Desktop</a:t>
            </a:r>
          </a:p>
        </p:txBody>
      </p:sp>
      <p:sp>
        <p:nvSpPr>
          <p:cNvPr id="54" name="TextBox 53">
            <a:extLst>
              <a:ext uri="{FF2B5EF4-FFF2-40B4-BE49-F238E27FC236}">
                <a16:creationId xmlns:a16="http://schemas.microsoft.com/office/drawing/2014/main" id="{5E2F0724-17E6-44AB-8E6A-724FFCED429E}"/>
              </a:ext>
            </a:extLst>
          </p:cNvPr>
          <p:cNvSpPr txBox="1"/>
          <p:nvPr/>
        </p:nvSpPr>
        <p:spPr>
          <a:xfrm>
            <a:off x="4767750" y="4790790"/>
            <a:ext cx="1334415" cy="276999"/>
          </a:xfrm>
          <a:prstGeom prst="rect">
            <a:avLst/>
          </a:prstGeom>
          <a:solidFill>
            <a:srgbClr val="FFFFCC"/>
          </a:solidFill>
          <a:ln>
            <a:solidFill>
              <a:schemeClr val="bg1">
                <a:lumMod val="85000"/>
              </a:schemeClr>
            </a:solidFill>
          </a:ln>
        </p:spPr>
        <p:txBody>
          <a:bodyPr wrap="square" rtlCol="0">
            <a:spAutoFit/>
          </a:bodyPr>
          <a:lstStyle/>
          <a:p>
            <a:r>
              <a:rPr lang="en-US" sz="1200" dirty="0">
                <a:latin typeface="Arial" panose="020B0604020202020204" pitchFamily="34" charset="0"/>
                <a:cs typeface="Arial" panose="020B0604020202020204" pitchFamily="34" charset="0"/>
              </a:rPr>
              <a:t>Remote Desktop</a:t>
            </a:r>
          </a:p>
        </p:txBody>
      </p:sp>
      <p:sp>
        <p:nvSpPr>
          <p:cNvPr id="55" name="TextBox 54">
            <a:extLst>
              <a:ext uri="{FF2B5EF4-FFF2-40B4-BE49-F238E27FC236}">
                <a16:creationId xmlns:a16="http://schemas.microsoft.com/office/drawing/2014/main" id="{61E299C6-06DB-405B-BBC3-B0202F1A5095}"/>
              </a:ext>
            </a:extLst>
          </p:cNvPr>
          <p:cNvSpPr txBox="1"/>
          <p:nvPr/>
        </p:nvSpPr>
        <p:spPr>
          <a:xfrm>
            <a:off x="4548036" y="6342068"/>
            <a:ext cx="1773841" cy="276999"/>
          </a:xfrm>
          <a:prstGeom prst="rect">
            <a:avLst/>
          </a:prstGeom>
          <a:solidFill>
            <a:srgbClr val="FFFFCC"/>
          </a:solidFill>
          <a:ln>
            <a:solidFill>
              <a:schemeClr val="bg1">
                <a:lumMod val="85000"/>
              </a:schemeClr>
            </a:solidFill>
          </a:ln>
        </p:spPr>
        <p:txBody>
          <a:bodyPr wrap="square" rtlCol="0">
            <a:spAutoFit/>
          </a:bodyPr>
          <a:lstStyle/>
          <a:p>
            <a:r>
              <a:rPr lang="en-US" sz="1200" dirty="0">
                <a:latin typeface="Arial" panose="020B0604020202020204" pitchFamily="34" charset="0"/>
                <a:cs typeface="Arial" panose="020B0604020202020204" pitchFamily="34" charset="0"/>
              </a:rPr>
              <a:t>Developer Workstation</a:t>
            </a:r>
          </a:p>
        </p:txBody>
      </p:sp>
      <p:sp>
        <p:nvSpPr>
          <p:cNvPr id="56" name="TextBox 55">
            <a:extLst>
              <a:ext uri="{FF2B5EF4-FFF2-40B4-BE49-F238E27FC236}">
                <a16:creationId xmlns:a16="http://schemas.microsoft.com/office/drawing/2014/main" id="{BBBF5D99-3AFB-41D5-9BB2-C376766602E9}"/>
              </a:ext>
            </a:extLst>
          </p:cNvPr>
          <p:cNvSpPr txBox="1"/>
          <p:nvPr/>
        </p:nvSpPr>
        <p:spPr>
          <a:xfrm>
            <a:off x="2620138" y="6342068"/>
            <a:ext cx="1773841" cy="276999"/>
          </a:xfrm>
          <a:prstGeom prst="rect">
            <a:avLst/>
          </a:prstGeom>
          <a:solidFill>
            <a:srgbClr val="FFFFCC"/>
          </a:solidFill>
          <a:ln>
            <a:solidFill>
              <a:schemeClr val="bg1">
                <a:lumMod val="85000"/>
              </a:schemeClr>
            </a:solidFill>
          </a:ln>
        </p:spPr>
        <p:txBody>
          <a:bodyPr wrap="square" rtlCol="0">
            <a:spAutoFit/>
          </a:bodyPr>
          <a:lstStyle/>
          <a:p>
            <a:r>
              <a:rPr lang="en-US" sz="1200" dirty="0">
                <a:latin typeface="Arial" panose="020B0604020202020204" pitchFamily="34" charset="0"/>
                <a:cs typeface="Arial" panose="020B0604020202020204" pitchFamily="34" charset="0"/>
              </a:rPr>
              <a:t>Developer Workstation</a:t>
            </a:r>
          </a:p>
        </p:txBody>
      </p:sp>
      <p:pic>
        <p:nvPicPr>
          <p:cNvPr id="5122" name="Picture 2" descr="Image result for colorado state university">
            <a:extLst>
              <a:ext uri="{FF2B5EF4-FFF2-40B4-BE49-F238E27FC236}">
                <a16:creationId xmlns:a16="http://schemas.microsoft.com/office/drawing/2014/main" id="{380C2980-D677-462B-B1E4-37A91BF262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03014" y="1432440"/>
            <a:ext cx="2905937" cy="618989"/>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Connector: Elbow 58">
            <a:extLst>
              <a:ext uri="{FF2B5EF4-FFF2-40B4-BE49-F238E27FC236}">
                <a16:creationId xmlns:a16="http://schemas.microsoft.com/office/drawing/2014/main" id="{2CADE830-A69E-4469-8F2A-CD624B538069}"/>
              </a:ext>
            </a:extLst>
          </p:cNvPr>
          <p:cNvCxnSpPr>
            <a:cxnSpLocks/>
            <a:stCxn id="5" idx="0"/>
            <a:endCxn id="58" idx="2"/>
          </p:cNvCxnSpPr>
          <p:nvPr/>
        </p:nvCxnSpPr>
        <p:spPr>
          <a:xfrm rot="5400000" flipH="1" flipV="1">
            <a:off x="2416069" y="611904"/>
            <a:ext cx="785439" cy="356800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D77D2350-4879-4159-BEEF-6CC4EBD4C848}"/>
              </a:ext>
            </a:extLst>
          </p:cNvPr>
          <p:cNvCxnSpPr>
            <a:cxnSpLocks/>
            <a:stCxn id="4" idx="0"/>
            <a:endCxn id="58" idx="2"/>
          </p:cNvCxnSpPr>
          <p:nvPr/>
        </p:nvCxnSpPr>
        <p:spPr>
          <a:xfrm rot="5400000" flipH="1" flipV="1">
            <a:off x="3046286" y="1242121"/>
            <a:ext cx="785439" cy="230757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5DF39269-75F2-4678-9598-0E2E2521D76D}"/>
              </a:ext>
            </a:extLst>
          </p:cNvPr>
          <p:cNvCxnSpPr>
            <a:cxnSpLocks/>
            <a:stCxn id="8" idx="0"/>
            <a:endCxn id="58" idx="2"/>
          </p:cNvCxnSpPr>
          <p:nvPr/>
        </p:nvCxnSpPr>
        <p:spPr>
          <a:xfrm rot="5400000" flipH="1" flipV="1">
            <a:off x="3547308" y="1743144"/>
            <a:ext cx="785439" cy="130552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id="{77B2D83F-7559-4427-81AE-0A3E8668FFFB}"/>
              </a:ext>
            </a:extLst>
          </p:cNvPr>
          <p:cNvCxnSpPr>
            <a:cxnSpLocks/>
            <a:stCxn id="10" idx="0"/>
            <a:endCxn id="58" idx="2"/>
          </p:cNvCxnSpPr>
          <p:nvPr/>
        </p:nvCxnSpPr>
        <p:spPr>
          <a:xfrm rot="5400000" flipH="1" flipV="1">
            <a:off x="4048331" y="2244166"/>
            <a:ext cx="785439" cy="30348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a:extLst>
              <a:ext uri="{FF2B5EF4-FFF2-40B4-BE49-F238E27FC236}">
                <a16:creationId xmlns:a16="http://schemas.microsoft.com/office/drawing/2014/main" id="{7EAC7734-5C26-4C41-822F-E38D71DF71A6}"/>
              </a:ext>
            </a:extLst>
          </p:cNvPr>
          <p:cNvCxnSpPr>
            <a:cxnSpLocks/>
            <a:stCxn id="11" idx="0"/>
            <a:endCxn id="58" idx="2"/>
          </p:cNvCxnSpPr>
          <p:nvPr/>
        </p:nvCxnSpPr>
        <p:spPr>
          <a:xfrm rot="16200000" flipV="1">
            <a:off x="4561379" y="2034602"/>
            <a:ext cx="786193" cy="72336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a:extLst>
              <a:ext uri="{FF2B5EF4-FFF2-40B4-BE49-F238E27FC236}">
                <a16:creationId xmlns:a16="http://schemas.microsoft.com/office/drawing/2014/main" id="{2CE5408B-ACD0-4D60-98A7-3B79B1914499}"/>
              </a:ext>
            </a:extLst>
          </p:cNvPr>
          <p:cNvCxnSpPr>
            <a:cxnSpLocks/>
            <a:stCxn id="12" idx="0"/>
            <a:endCxn id="58" idx="2"/>
          </p:cNvCxnSpPr>
          <p:nvPr/>
        </p:nvCxnSpPr>
        <p:spPr>
          <a:xfrm rot="16200000" flipV="1">
            <a:off x="5062402" y="1533579"/>
            <a:ext cx="786193" cy="172541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Connector: Elbow 80">
            <a:extLst>
              <a:ext uri="{FF2B5EF4-FFF2-40B4-BE49-F238E27FC236}">
                <a16:creationId xmlns:a16="http://schemas.microsoft.com/office/drawing/2014/main" id="{CAB744A6-FDE7-46B6-9C7C-508B481C740F}"/>
              </a:ext>
            </a:extLst>
          </p:cNvPr>
          <p:cNvCxnSpPr>
            <a:cxnSpLocks/>
            <a:stCxn id="13" idx="0"/>
            <a:endCxn id="58" idx="2"/>
          </p:cNvCxnSpPr>
          <p:nvPr/>
        </p:nvCxnSpPr>
        <p:spPr>
          <a:xfrm rot="16200000" flipV="1">
            <a:off x="5563424" y="1032557"/>
            <a:ext cx="786193" cy="272745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Connector: Elbow 83">
            <a:extLst>
              <a:ext uri="{FF2B5EF4-FFF2-40B4-BE49-F238E27FC236}">
                <a16:creationId xmlns:a16="http://schemas.microsoft.com/office/drawing/2014/main" id="{3F75E37E-9B9F-442D-A46C-3095AB1E9EDD}"/>
              </a:ext>
            </a:extLst>
          </p:cNvPr>
          <p:cNvCxnSpPr>
            <a:cxnSpLocks/>
            <a:stCxn id="14" idx="0"/>
            <a:endCxn id="58" idx="2"/>
          </p:cNvCxnSpPr>
          <p:nvPr/>
        </p:nvCxnSpPr>
        <p:spPr>
          <a:xfrm rot="16200000" flipV="1">
            <a:off x="6062515" y="533466"/>
            <a:ext cx="786193" cy="372563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09" name="Rounded Rectangle 9">
            <a:extLst>
              <a:ext uri="{FF2B5EF4-FFF2-40B4-BE49-F238E27FC236}">
                <a16:creationId xmlns:a16="http://schemas.microsoft.com/office/drawing/2014/main" id="{069D4C15-F53D-43FA-9D21-A646AF34524C}"/>
              </a:ext>
            </a:extLst>
          </p:cNvPr>
          <p:cNvSpPr/>
          <p:nvPr/>
        </p:nvSpPr>
        <p:spPr>
          <a:xfrm>
            <a:off x="381000" y="762000"/>
            <a:ext cx="8295055" cy="278408"/>
          </a:xfrm>
          <a:prstGeom prst="roundRect">
            <a:avLst>
              <a:gd name="adj" fmla="val 3148"/>
            </a:avLst>
          </a:prstGeom>
          <a:solidFill>
            <a:schemeClr val="accent1">
              <a:lumMod val="20000"/>
              <a:lumOff val="80000"/>
            </a:schemeClr>
          </a:solidFill>
          <a:ln w="12700">
            <a:solidFill>
              <a:schemeClr val="bg1">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lvl="0" algn="ctr"/>
            <a:r>
              <a:rPr lang="en-US" sz="1600" dirty="0">
                <a:solidFill>
                  <a:schemeClr val="tx1">
                    <a:lumMod val="75000"/>
                    <a:lumOff val="25000"/>
                  </a:schemeClr>
                </a:solidFill>
                <a:latin typeface="Arial" panose="020B0604020202020204" pitchFamily="34" charset="0"/>
                <a:cs typeface="Arial" panose="020B0604020202020204" pitchFamily="34" charset="0"/>
              </a:rPr>
              <a:t>The Internet </a:t>
            </a:r>
          </a:p>
        </p:txBody>
      </p:sp>
      <p:cxnSp>
        <p:nvCxnSpPr>
          <p:cNvPr id="110" name="Straight Arrow Connector 109">
            <a:extLst>
              <a:ext uri="{FF2B5EF4-FFF2-40B4-BE49-F238E27FC236}">
                <a16:creationId xmlns:a16="http://schemas.microsoft.com/office/drawing/2014/main" id="{18543297-8509-4912-A034-FB6D7B78FFD7}"/>
              </a:ext>
            </a:extLst>
          </p:cNvPr>
          <p:cNvCxnSpPr>
            <a:cxnSpLocks/>
          </p:cNvCxnSpPr>
          <p:nvPr/>
        </p:nvCxnSpPr>
        <p:spPr>
          <a:xfrm flipH="1" flipV="1">
            <a:off x="4592791" y="1066213"/>
            <a:ext cx="1" cy="428738"/>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B9B9DBA2-4517-425D-A1DC-772701721437}"/>
              </a:ext>
            </a:extLst>
          </p:cNvPr>
          <p:cNvCxnSpPr>
            <a:cxnSpLocks/>
          </p:cNvCxnSpPr>
          <p:nvPr/>
        </p:nvCxnSpPr>
        <p:spPr>
          <a:xfrm>
            <a:off x="4734897" y="1056611"/>
            <a:ext cx="0" cy="428738"/>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EDC040D3-562B-4DF3-BA8E-921CF0792478}"/>
              </a:ext>
            </a:extLst>
          </p:cNvPr>
          <p:cNvCxnSpPr>
            <a:cxnSpLocks/>
          </p:cNvCxnSpPr>
          <p:nvPr/>
        </p:nvCxnSpPr>
        <p:spPr>
          <a:xfrm flipH="1">
            <a:off x="4744571" y="2003049"/>
            <a:ext cx="620" cy="392859"/>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7F535EAC-DC00-40F8-9BC6-1F98A1F50A81}"/>
              </a:ext>
            </a:extLst>
          </p:cNvPr>
          <p:cNvSpPr txBox="1"/>
          <p:nvPr/>
        </p:nvSpPr>
        <p:spPr>
          <a:xfrm>
            <a:off x="112018" y="85692"/>
            <a:ext cx="6745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pitchFamily="34" charset="0"/>
                <a:cs typeface="Arial" panose="020B0604020202020204" pitchFamily="34" charset="0"/>
              </a:rPr>
              <a:t>IWDW Network Ecosystem</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3" name="Rounded Rectangle 9">
            <a:extLst>
              <a:ext uri="{FF2B5EF4-FFF2-40B4-BE49-F238E27FC236}">
                <a16:creationId xmlns:a16="http://schemas.microsoft.com/office/drawing/2014/main" id="{A3E81B8A-25A0-4412-9AA2-F93A661A77D2}"/>
              </a:ext>
            </a:extLst>
          </p:cNvPr>
          <p:cNvSpPr/>
          <p:nvPr/>
        </p:nvSpPr>
        <p:spPr>
          <a:xfrm>
            <a:off x="2285218" y="3436595"/>
            <a:ext cx="4943943" cy="278408"/>
          </a:xfrm>
          <a:prstGeom prst="roundRect">
            <a:avLst>
              <a:gd name="adj" fmla="val 3148"/>
            </a:avLst>
          </a:prstGeom>
          <a:solidFill>
            <a:schemeClr val="accent1">
              <a:lumMod val="20000"/>
              <a:lumOff val="80000"/>
            </a:schemeClr>
          </a:solidFill>
          <a:ln w="12700">
            <a:solidFill>
              <a:schemeClr val="bg1">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lvl="0" algn="ctr"/>
            <a:r>
              <a:rPr lang="en-US" sz="1600" dirty="0">
                <a:solidFill>
                  <a:schemeClr val="tx1">
                    <a:lumMod val="75000"/>
                    <a:lumOff val="25000"/>
                  </a:schemeClr>
                </a:solidFill>
                <a:latin typeface="Arial" panose="020B0604020202020204" pitchFamily="34" charset="0"/>
                <a:cs typeface="Arial" panose="020B0604020202020204" pitchFamily="34" charset="0"/>
              </a:rPr>
              <a:t>IWDW Servers </a:t>
            </a:r>
          </a:p>
        </p:txBody>
      </p:sp>
      <p:sp>
        <p:nvSpPr>
          <p:cNvPr id="144" name="TextBox 143">
            <a:extLst>
              <a:ext uri="{FF2B5EF4-FFF2-40B4-BE49-F238E27FC236}">
                <a16:creationId xmlns:a16="http://schemas.microsoft.com/office/drawing/2014/main" id="{0342E42D-44FE-4592-A316-23BD9500BAE0}"/>
              </a:ext>
            </a:extLst>
          </p:cNvPr>
          <p:cNvSpPr txBox="1"/>
          <p:nvPr/>
        </p:nvSpPr>
        <p:spPr>
          <a:xfrm>
            <a:off x="4033935" y="2114511"/>
            <a:ext cx="1184611" cy="153888"/>
          </a:xfrm>
          <a:prstGeom prst="rect">
            <a:avLst/>
          </a:prstGeom>
          <a:solidFill>
            <a:schemeClr val="accent6">
              <a:lumMod val="20000"/>
              <a:lumOff val="80000"/>
              <a:alpha val="40000"/>
            </a:schemeClr>
          </a:solidFill>
          <a:ln>
            <a:solidFill>
              <a:schemeClr val="tx1">
                <a:alpha val="40000"/>
              </a:schemeClr>
            </a:solidFill>
            <a:prstDash val="sysDot"/>
          </a:ln>
        </p:spPr>
        <p:txBody>
          <a:bodyPr wrap="square" tIns="0" bIns="0" rtlCol="0">
            <a:spAutoFit/>
          </a:bodyPr>
          <a:lstStyle/>
          <a:p>
            <a:r>
              <a:rPr lang="en-US" sz="1000" i="1" dirty="0">
                <a:solidFill>
                  <a:schemeClr val="tx1">
                    <a:alpha val="34000"/>
                  </a:schemeClr>
                </a:solidFill>
                <a:latin typeface="Arial" panose="020B0604020202020204" pitchFamily="34" charset="0"/>
                <a:cs typeface="Arial" panose="020B0604020202020204" pitchFamily="34" charset="0"/>
              </a:rPr>
              <a:t>CIRA subnetwork</a:t>
            </a:r>
          </a:p>
        </p:txBody>
      </p:sp>
      <p:sp>
        <p:nvSpPr>
          <p:cNvPr id="145" name="Line Callout 1 (Border and Accent Bar) 3">
            <a:extLst>
              <a:ext uri="{FF2B5EF4-FFF2-40B4-BE49-F238E27FC236}">
                <a16:creationId xmlns:a16="http://schemas.microsoft.com/office/drawing/2014/main" id="{3CC91169-A3B3-46E2-B246-195F9D2026DE}"/>
              </a:ext>
            </a:extLst>
          </p:cNvPr>
          <p:cNvSpPr/>
          <p:nvPr/>
        </p:nvSpPr>
        <p:spPr>
          <a:xfrm>
            <a:off x="6455611" y="2051430"/>
            <a:ext cx="2509459" cy="252392"/>
          </a:xfrm>
          <a:prstGeom prst="accentBorderCallout1">
            <a:avLst>
              <a:gd name="adj1" fmla="val 47633"/>
              <a:gd name="adj2" fmla="val -7734"/>
              <a:gd name="adj3" fmla="val 47101"/>
              <a:gd name="adj4" fmla="val -50696"/>
            </a:avLst>
          </a:prstGeom>
          <a:solidFill>
            <a:schemeClr val="accent6">
              <a:lumMod val="20000"/>
              <a:lumOff val="8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lvl="0"/>
            <a:r>
              <a:rPr lang="en-US" sz="900" dirty="0">
                <a:solidFill>
                  <a:prstClr val="black"/>
                </a:solidFill>
                <a:latin typeface="Arial" panose="020B0604020202020204" pitchFamily="34" charset="0"/>
                <a:cs typeface="Arial" panose="020B0604020202020204" pitchFamily="34" charset="0"/>
              </a:rPr>
              <a:t>The CIRA subnetwork was phased out in 2017</a:t>
            </a:r>
          </a:p>
        </p:txBody>
      </p:sp>
      <p:sp>
        <p:nvSpPr>
          <p:cNvPr id="5130" name="Callout: Line 5129">
            <a:extLst>
              <a:ext uri="{FF2B5EF4-FFF2-40B4-BE49-F238E27FC236}">
                <a16:creationId xmlns:a16="http://schemas.microsoft.com/office/drawing/2014/main" id="{5C65E9ED-FB1D-48C9-9C40-588837CA9E38}"/>
              </a:ext>
            </a:extLst>
          </p:cNvPr>
          <p:cNvSpPr/>
          <p:nvPr/>
        </p:nvSpPr>
        <p:spPr>
          <a:xfrm>
            <a:off x="381000" y="5126285"/>
            <a:ext cx="2280973" cy="234044"/>
          </a:xfrm>
          <a:prstGeom prst="borderCallout1">
            <a:avLst>
              <a:gd name="adj1" fmla="val -11843"/>
              <a:gd name="adj2" fmla="val 48049"/>
              <a:gd name="adj3" fmla="val -366142"/>
              <a:gd name="adj4" fmla="val 47919"/>
            </a:avLst>
          </a:prstGeom>
          <a:solidFill>
            <a:schemeClr val="accent6">
              <a:lumMod val="20000"/>
              <a:lumOff val="8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1000" dirty="0">
                <a:solidFill>
                  <a:schemeClr val="tx1">
                    <a:lumMod val="75000"/>
                    <a:lumOff val="25000"/>
                  </a:schemeClr>
                </a:solidFill>
                <a:latin typeface="Arial" panose="020B0604020202020204" pitchFamily="34" charset="0"/>
                <a:cs typeface="Arial" panose="020B0604020202020204" pitchFamily="34" charset="0"/>
              </a:rPr>
              <a:t>Some servers have static public IPs</a:t>
            </a:r>
          </a:p>
        </p:txBody>
      </p:sp>
      <p:sp>
        <p:nvSpPr>
          <p:cNvPr id="148" name="Callout: Line 147">
            <a:extLst>
              <a:ext uri="{FF2B5EF4-FFF2-40B4-BE49-F238E27FC236}">
                <a16:creationId xmlns:a16="http://schemas.microsoft.com/office/drawing/2014/main" id="{0C7D910D-EE5E-42C9-80AC-2DBE2D7BB12E}"/>
              </a:ext>
            </a:extLst>
          </p:cNvPr>
          <p:cNvSpPr/>
          <p:nvPr/>
        </p:nvSpPr>
        <p:spPr>
          <a:xfrm>
            <a:off x="6395435" y="5126285"/>
            <a:ext cx="2280973" cy="234044"/>
          </a:xfrm>
          <a:prstGeom prst="borderCallout1">
            <a:avLst>
              <a:gd name="adj1" fmla="val -11843"/>
              <a:gd name="adj2" fmla="val 48049"/>
              <a:gd name="adj3" fmla="val -366142"/>
              <a:gd name="adj4" fmla="val 47919"/>
            </a:avLst>
          </a:prstGeom>
          <a:solidFill>
            <a:schemeClr val="accent6">
              <a:lumMod val="20000"/>
              <a:lumOff val="8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1000" dirty="0">
                <a:solidFill>
                  <a:schemeClr val="tx1">
                    <a:lumMod val="75000"/>
                    <a:lumOff val="25000"/>
                  </a:schemeClr>
                </a:solidFill>
                <a:latin typeface="Arial" panose="020B0604020202020204" pitchFamily="34" charset="0"/>
                <a:cs typeface="Arial" panose="020B0604020202020204" pitchFamily="34" charset="0"/>
              </a:rPr>
              <a:t>Some servers have static private IPs</a:t>
            </a:r>
          </a:p>
        </p:txBody>
      </p:sp>
      <p:sp>
        <p:nvSpPr>
          <p:cNvPr id="149" name="Line Callout 1 (Border and Accent Bar) 3">
            <a:extLst>
              <a:ext uri="{FF2B5EF4-FFF2-40B4-BE49-F238E27FC236}">
                <a16:creationId xmlns:a16="http://schemas.microsoft.com/office/drawing/2014/main" id="{C60CF465-5961-4E09-B71F-53CE4A634637}"/>
              </a:ext>
            </a:extLst>
          </p:cNvPr>
          <p:cNvSpPr/>
          <p:nvPr/>
        </p:nvSpPr>
        <p:spPr>
          <a:xfrm>
            <a:off x="479010" y="1154386"/>
            <a:ext cx="2151849" cy="252392"/>
          </a:xfrm>
          <a:prstGeom prst="accentBorderCallout1">
            <a:avLst>
              <a:gd name="adj1" fmla="val 47633"/>
              <a:gd name="adj2" fmla="val 102844"/>
              <a:gd name="adj3" fmla="val 43513"/>
              <a:gd name="adj4" fmla="val 189095"/>
            </a:avLst>
          </a:prstGeom>
          <a:solidFill>
            <a:schemeClr val="accent6">
              <a:lumMod val="20000"/>
              <a:lumOff val="8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lvl="0"/>
            <a:r>
              <a:rPr lang="en-US" sz="900" dirty="0">
                <a:solidFill>
                  <a:prstClr val="black"/>
                </a:solidFill>
                <a:latin typeface="Arial" panose="020B0604020202020204" pitchFamily="34" charset="0"/>
                <a:cs typeface="Arial" panose="020B0604020202020204" pitchFamily="34" charset="0"/>
              </a:rPr>
              <a:t>Front Range Gigapop and the Internet2</a:t>
            </a:r>
          </a:p>
        </p:txBody>
      </p:sp>
      <p:sp>
        <p:nvSpPr>
          <p:cNvPr id="150" name="Line Callout 1 (Border and Accent Bar) 3">
            <a:extLst>
              <a:ext uri="{FF2B5EF4-FFF2-40B4-BE49-F238E27FC236}">
                <a16:creationId xmlns:a16="http://schemas.microsoft.com/office/drawing/2014/main" id="{E6C4E78C-11F0-465B-BC54-5E0288C06118}"/>
              </a:ext>
            </a:extLst>
          </p:cNvPr>
          <p:cNvSpPr/>
          <p:nvPr/>
        </p:nvSpPr>
        <p:spPr>
          <a:xfrm>
            <a:off x="479009" y="1968527"/>
            <a:ext cx="2151849" cy="252392"/>
          </a:xfrm>
          <a:prstGeom prst="accentBorderCallout1">
            <a:avLst>
              <a:gd name="adj1" fmla="val 40459"/>
              <a:gd name="adj2" fmla="val 102844"/>
              <a:gd name="adj3" fmla="val 43513"/>
              <a:gd name="adj4" fmla="val 190778"/>
            </a:avLst>
          </a:prstGeom>
          <a:solidFill>
            <a:schemeClr val="accent6">
              <a:lumMod val="20000"/>
              <a:lumOff val="8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lvl="0"/>
            <a:r>
              <a:rPr lang="en-US" sz="900" dirty="0">
                <a:solidFill>
                  <a:prstClr val="black"/>
                </a:solidFill>
                <a:latin typeface="Arial" panose="020B0604020202020204" pitchFamily="34" charset="0"/>
                <a:cs typeface="Arial" panose="020B0604020202020204" pitchFamily="34" charset="0"/>
              </a:rPr>
              <a:t>Fiber optic networking to Atmos Hill</a:t>
            </a:r>
          </a:p>
        </p:txBody>
      </p:sp>
      <p:sp>
        <p:nvSpPr>
          <p:cNvPr id="151" name="Line Callout 1 (Border and Accent Bar) 3">
            <a:extLst>
              <a:ext uri="{FF2B5EF4-FFF2-40B4-BE49-F238E27FC236}">
                <a16:creationId xmlns:a16="http://schemas.microsoft.com/office/drawing/2014/main" id="{B77AE915-B23C-44B8-AFA3-E0F770DD54C3}"/>
              </a:ext>
            </a:extLst>
          </p:cNvPr>
          <p:cNvSpPr/>
          <p:nvPr/>
        </p:nvSpPr>
        <p:spPr>
          <a:xfrm>
            <a:off x="750770" y="2473954"/>
            <a:ext cx="1880088" cy="252392"/>
          </a:xfrm>
          <a:prstGeom prst="accentBorderCallout1">
            <a:avLst>
              <a:gd name="adj1" fmla="val 40459"/>
              <a:gd name="adj2" fmla="val 102844"/>
              <a:gd name="adj3" fmla="val 39926"/>
              <a:gd name="adj4" fmla="val 185481"/>
            </a:avLst>
          </a:prstGeom>
          <a:solidFill>
            <a:schemeClr val="accent6">
              <a:lumMod val="20000"/>
              <a:lumOff val="8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lvl="0"/>
            <a:r>
              <a:rPr lang="en-US" sz="900" dirty="0">
                <a:solidFill>
                  <a:prstClr val="black"/>
                </a:solidFill>
                <a:latin typeface="Arial" panose="020B0604020202020204" pitchFamily="34" charset="0"/>
                <a:cs typeface="Arial" panose="020B0604020202020204" pitchFamily="34" charset="0"/>
              </a:rPr>
              <a:t>100 Gigabit Ethernet within CIRA</a:t>
            </a:r>
          </a:p>
        </p:txBody>
      </p:sp>
    </p:spTree>
    <p:extLst>
      <p:ext uri="{BB962C8B-B14F-4D97-AF65-F5344CB8AC3E}">
        <p14:creationId xmlns:p14="http://schemas.microsoft.com/office/powerpoint/2010/main" val="3098404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6FCD46-826C-4B8F-A8EF-752D3DB29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47968"/>
            <a:ext cx="8991600" cy="6362064"/>
          </a:xfrm>
          <a:prstGeom prst="rect">
            <a:avLst/>
          </a:prstGeom>
        </p:spPr>
      </p:pic>
      <p:sp>
        <p:nvSpPr>
          <p:cNvPr id="4" name="Slide Number Placeholder 3">
            <a:extLst>
              <a:ext uri="{FF2B5EF4-FFF2-40B4-BE49-F238E27FC236}">
                <a16:creationId xmlns:a16="http://schemas.microsoft.com/office/drawing/2014/main" id="{CF4BF4F8-02BE-48E4-8FD4-385B9A0E8FD2}"/>
              </a:ext>
            </a:extLst>
          </p:cNvPr>
          <p:cNvSpPr>
            <a:spLocks noGrp="1"/>
          </p:cNvSpPr>
          <p:nvPr>
            <p:ph type="sldNum" sz="quarter" idx="12"/>
          </p:nvPr>
        </p:nvSpPr>
        <p:spPr>
          <a:xfrm>
            <a:off x="6574532" y="610022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43E677-3BEE-4081-B3F1-3D00D0C160F5}" type="slidenum">
              <a:rPr lang="en-US" smtClean="0"/>
              <a:pPr/>
              <a:t>6</a:t>
            </a:fld>
            <a:endParaRPr lang="en-US" dirty="0"/>
          </a:p>
        </p:txBody>
      </p:sp>
      <p:sp>
        <p:nvSpPr>
          <p:cNvPr id="8" name="Rounded Rectangle 9">
            <a:extLst>
              <a:ext uri="{FF2B5EF4-FFF2-40B4-BE49-F238E27FC236}">
                <a16:creationId xmlns:a16="http://schemas.microsoft.com/office/drawing/2014/main" id="{21CB9EA6-F0F9-4084-BCC3-7811FFFA1B61}"/>
              </a:ext>
            </a:extLst>
          </p:cNvPr>
          <p:cNvSpPr/>
          <p:nvPr/>
        </p:nvSpPr>
        <p:spPr>
          <a:xfrm>
            <a:off x="6726932" y="2677575"/>
            <a:ext cx="2263140" cy="706625"/>
          </a:xfrm>
          <a:prstGeom prst="roundRect">
            <a:avLst>
              <a:gd name="adj" fmla="val 3148"/>
            </a:avLst>
          </a:prstGeom>
          <a:solidFill>
            <a:srgbClr val="FFFFCC"/>
          </a:solidFill>
          <a:ln w="12700">
            <a:solidFill>
              <a:schemeClr val="accent1">
                <a:lumMod val="60000"/>
                <a:lumOff val="4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lvl="0" algn="ctr"/>
            <a:r>
              <a:rPr lang="en-US" sz="1100" dirty="0">
                <a:solidFill>
                  <a:prstClr val="black"/>
                </a:solidFill>
                <a:latin typeface="Arial" panose="020B0604020202020204" pitchFamily="34" charset="0"/>
                <a:cs typeface="Arial" panose="020B0604020202020204" pitchFamily="34" charset="0"/>
              </a:rPr>
              <a:t>CIRA</a:t>
            </a:r>
          </a:p>
          <a:p>
            <a:pPr lvl="0" algn="ctr"/>
            <a:r>
              <a:rPr lang="en-US" sz="1100" dirty="0">
                <a:solidFill>
                  <a:prstClr val="black"/>
                </a:solidFill>
                <a:latin typeface="Arial" panose="020B0604020202020204" pitchFamily="34" charset="0"/>
                <a:cs typeface="Arial" panose="020B0604020202020204" pitchFamily="34" charset="0"/>
              </a:rPr>
              <a:t>Air Data Management System</a:t>
            </a:r>
          </a:p>
          <a:p>
            <a:pPr lvl="0" algn="ctr"/>
            <a:r>
              <a:rPr lang="en-US" sz="1100" dirty="0">
                <a:solidFill>
                  <a:prstClr val="black"/>
                </a:solidFill>
                <a:latin typeface="Arial" panose="020B0604020202020204" pitchFamily="34" charset="0"/>
                <a:cs typeface="Arial" panose="020B0604020202020204" pitchFamily="34" charset="0"/>
              </a:rPr>
              <a:t>Architecture</a:t>
            </a:r>
          </a:p>
        </p:txBody>
      </p:sp>
    </p:spTree>
    <p:extLst>
      <p:ext uri="{BB962C8B-B14F-4D97-AF65-F5344CB8AC3E}">
        <p14:creationId xmlns:p14="http://schemas.microsoft.com/office/powerpoint/2010/main" val="25746782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6">
            <a:extLst>
              <a:ext uri="{FF2B5EF4-FFF2-40B4-BE49-F238E27FC236}">
                <a16:creationId xmlns:a16="http://schemas.microsoft.com/office/drawing/2014/main" id="{624240CB-100B-4941-8B7C-A1D73484F520}"/>
              </a:ext>
            </a:extLst>
          </p:cNvPr>
          <p:cNvSpPr/>
          <p:nvPr/>
        </p:nvSpPr>
        <p:spPr>
          <a:xfrm>
            <a:off x="6040916" y="4052902"/>
            <a:ext cx="2808707" cy="740552"/>
          </a:xfrm>
          <a:prstGeom prst="roundRect">
            <a:avLst>
              <a:gd name="adj" fmla="val 9629"/>
            </a:avLst>
          </a:prstGeom>
          <a:solidFill>
            <a:schemeClr val="bg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a:solidFill>
                  <a:schemeClr val="tx1">
                    <a:lumMod val="85000"/>
                    <a:lumOff val="15000"/>
                  </a:schemeClr>
                </a:solidFill>
                <a:latin typeface="Arial" panose="020B0604020202020204" pitchFamily="34" charset="0"/>
                <a:cs typeface="Arial" panose="020B0604020202020204" pitchFamily="34" charset="0"/>
              </a:rPr>
              <a:t>NASA NAAPS</a:t>
            </a:r>
            <a:endParaRPr lang="en-US" dirty="0"/>
          </a:p>
          <a:p>
            <a:pPr algn="r"/>
            <a:r>
              <a:rPr lang="en-US" sz="1400" dirty="0">
                <a:solidFill>
                  <a:schemeClr val="tx1">
                    <a:lumMod val="65000"/>
                    <a:lumOff val="35000"/>
                  </a:schemeClr>
                </a:solidFill>
                <a:latin typeface="Arial" panose="020B0604020202020204" pitchFamily="34" charset="0"/>
                <a:cs typeface="Arial" panose="020B0604020202020204" pitchFamily="34" charset="0"/>
              </a:rPr>
              <a:t>Partners: </a:t>
            </a:r>
            <a:r>
              <a:rPr lang="en-US" sz="1400" dirty="0">
                <a:solidFill>
                  <a:schemeClr val="accent2">
                    <a:lumMod val="75000"/>
                  </a:schemeClr>
                </a:solidFill>
                <a:latin typeface="Arial" panose="020B0604020202020204" pitchFamily="34" charset="0"/>
                <a:cs typeface="Arial" panose="020B0604020202020204" pitchFamily="34" charset="0"/>
              </a:rPr>
              <a:t>NASA / NPS</a:t>
            </a:r>
          </a:p>
        </p:txBody>
      </p:sp>
      <p:sp>
        <p:nvSpPr>
          <p:cNvPr id="3" name="Rounded Rectangle 15">
            <a:extLst>
              <a:ext uri="{FF2B5EF4-FFF2-40B4-BE49-F238E27FC236}">
                <a16:creationId xmlns:a16="http://schemas.microsoft.com/office/drawing/2014/main" id="{5B537430-AF0D-4F33-B715-2EC841DDB38C}"/>
              </a:ext>
            </a:extLst>
          </p:cNvPr>
          <p:cNvSpPr/>
          <p:nvPr/>
        </p:nvSpPr>
        <p:spPr>
          <a:xfrm>
            <a:off x="6040915" y="2893374"/>
            <a:ext cx="2808707" cy="762000"/>
          </a:xfrm>
          <a:prstGeom prst="roundRect">
            <a:avLst>
              <a:gd name="adj" fmla="val 9629"/>
            </a:avLst>
          </a:prstGeom>
          <a:solidFill>
            <a:schemeClr val="bg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a:solidFill>
                  <a:schemeClr val="tx1">
                    <a:lumMod val="85000"/>
                    <a:lumOff val="15000"/>
                  </a:schemeClr>
                </a:solidFill>
                <a:latin typeface="Arial" panose="020B0604020202020204" pitchFamily="34" charset="0"/>
                <a:cs typeface="Arial" panose="020B0604020202020204" pitchFamily="34" charset="0"/>
              </a:rPr>
              <a:t>NASA ROSES</a:t>
            </a:r>
            <a:endParaRPr lang="en-US" dirty="0"/>
          </a:p>
          <a:p>
            <a:pPr algn="r"/>
            <a:r>
              <a:rPr lang="en-US" sz="1400" dirty="0">
                <a:solidFill>
                  <a:schemeClr val="tx1">
                    <a:lumMod val="65000"/>
                    <a:lumOff val="35000"/>
                  </a:schemeClr>
                </a:solidFill>
                <a:latin typeface="Arial" panose="020B0604020202020204" pitchFamily="34" charset="0"/>
                <a:cs typeface="Arial" panose="020B0604020202020204" pitchFamily="34" charset="0"/>
              </a:rPr>
              <a:t>Partners: </a:t>
            </a:r>
            <a:r>
              <a:rPr lang="en-US" sz="1400" dirty="0">
                <a:solidFill>
                  <a:schemeClr val="accent2">
                    <a:lumMod val="75000"/>
                  </a:schemeClr>
                </a:solidFill>
                <a:latin typeface="Arial" panose="020B0604020202020204" pitchFamily="34" charset="0"/>
                <a:cs typeface="Arial" panose="020B0604020202020204" pitchFamily="34" charset="0"/>
              </a:rPr>
              <a:t>NASA / NPS</a:t>
            </a:r>
          </a:p>
        </p:txBody>
      </p:sp>
      <p:sp>
        <p:nvSpPr>
          <p:cNvPr id="4" name="Rounded Rectangle 17">
            <a:extLst>
              <a:ext uri="{FF2B5EF4-FFF2-40B4-BE49-F238E27FC236}">
                <a16:creationId xmlns:a16="http://schemas.microsoft.com/office/drawing/2014/main" id="{7CE3ECA4-DF02-4BE8-B314-8B909F9C8FAF}"/>
              </a:ext>
            </a:extLst>
          </p:cNvPr>
          <p:cNvSpPr/>
          <p:nvPr/>
        </p:nvSpPr>
        <p:spPr>
          <a:xfrm>
            <a:off x="228600" y="4052902"/>
            <a:ext cx="2952904" cy="740552"/>
          </a:xfrm>
          <a:prstGeom prst="roundRect">
            <a:avLst>
              <a:gd name="adj" fmla="val 9629"/>
            </a:avLst>
          </a:prstGeom>
          <a:solidFill>
            <a:schemeClr val="bg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85000"/>
                    <a:lumOff val="15000"/>
                  </a:schemeClr>
                </a:solidFill>
                <a:latin typeface="Arial" panose="020B0604020202020204" pitchFamily="34" charset="0"/>
                <a:cs typeface="Arial" panose="020B0604020202020204" pitchFamily="34" charset="0"/>
              </a:rPr>
              <a:t>VIEWS</a:t>
            </a:r>
            <a:endParaRPr lang="en-US" dirty="0"/>
          </a:p>
          <a:p>
            <a:r>
              <a:rPr lang="en-US" sz="1400" dirty="0">
                <a:solidFill>
                  <a:schemeClr val="tx1">
                    <a:lumMod val="65000"/>
                    <a:lumOff val="35000"/>
                  </a:schemeClr>
                </a:solidFill>
                <a:latin typeface="Arial" panose="020B0604020202020204" pitchFamily="34" charset="0"/>
                <a:cs typeface="Arial" panose="020B0604020202020204" pitchFamily="34" charset="0"/>
              </a:rPr>
              <a:t>Partners: </a:t>
            </a:r>
            <a:r>
              <a:rPr lang="en-US" sz="1400" dirty="0">
                <a:solidFill>
                  <a:schemeClr val="accent2">
                    <a:lumMod val="75000"/>
                  </a:schemeClr>
                </a:solidFill>
                <a:latin typeface="Arial" panose="020B0604020202020204" pitchFamily="34" charset="0"/>
                <a:cs typeface="Arial" panose="020B0604020202020204" pitchFamily="34" charset="0"/>
              </a:rPr>
              <a:t>EPA / States</a:t>
            </a:r>
          </a:p>
        </p:txBody>
      </p:sp>
      <p:sp>
        <p:nvSpPr>
          <p:cNvPr id="5" name="Rounded Rectangle 14">
            <a:extLst>
              <a:ext uri="{FF2B5EF4-FFF2-40B4-BE49-F238E27FC236}">
                <a16:creationId xmlns:a16="http://schemas.microsoft.com/office/drawing/2014/main" id="{1DED58F5-9951-4267-A545-8D9AA2C01336}"/>
              </a:ext>
            </a:extLst>
          </p:cNvPr>
          <p:cNvSpPr/>
          <p:nvPr/>
        </p:nvSpPr>
        <p:spPr>
          <a:xfrm>
            <a:off x="277654" y="2917606"/>
            <a:ext cx="2920464" cy="740552"/>
          </a:xfrm>
          <a:prstGeom prst="roundRect">
            <a:avLst>
              <a:gd name="adj" fmla="val 9629"/>
            </a:avLst>
          </a:prstGeom>
          <a:solidFill>
            <a:schemeClr val="bg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85000"/>
                    <a:lumOff val="15000"/>
                  </a:schemeClr>
                </a:solidFill>
                <a:latin typeface="Arial" panose="020B0604020202020204" pitchFamily="34" charset="0"/>
                <a:cs typeface="Arial" panose="020B0604020202020204" pitchFamily="34" charset="0"/>
              </a:rPr>
              <a:t>OGEC Repository</a:t>
            </a:r>
            <a:endParaRPr lang="en-US" dirty="0"/>
          </a:p>
          <a:p>
            <a:r>
              <a:rPr lang="en-US" sz="1400" dirty="0">
                <a:solidFill>
                  <a:schemeClr val="tx1">
                    <a:lumMod val="65000"/>
                    <a:lumOff val="35000"/>
                  </a:schemeClr>
                </a:solidFill>
                <a:latin typeface="Arial" panose="020B0604020202020204" pitchFamily="34" charset="0"/>
                <a:cs typeface="Arial" panose="020B0604020202020204" pitchFamily="34" charset="0"/>
              </a:rPr>
              <a:t>Partners: </a:t>
            </a:r>
            <a:r>
              <a:rPr lang="en-US" sz="1400" dirty="0">
                <a:solidFill>
                  <a:schemeClr val="accent2">
                    <a:lumMod val="75000"/>
                  </a:schemeClr>
                </a:solidFill>
                <a:latin typeface="Arial" panose="020B0604020202020204" pitchFamily="34" charset="0"/>
                <a:cs typeface="Arial" panose="020B0604020202020204" pitchFamily="34" charset="0"/>
              </a:rPr>
              <a:t>EPA, States</a:t>
            </a:r>
          </a:p>
        </p:txBody>
      </p:sp>
      <p:sp>
        <p:nvSpPr>
          <p:cNvPr id="6" name="Rounded Rectangle 4">
            <a:extLst>
              <a:ext uri="{FF2B5EF4-FFF2-40B4-BE49-F238E27FC236}">
                <a16:creationId xmlns:a16="http://schemas.microsoft.com/office/drawing/2014/main" id="{50506739-A990-4890-A92E-1C2AF5866D2E}"/>
              </a:ext>
            </a:extLst>
          </p:cNvPr>
          <p:cNvSpPr/>
          <p:nvPr/>
        </p:nvSpPr>
        <p:spPr>
          <a:xfrm>
            <a:off x="4800600" y="928444"/>
            <a:ext cx="4073710" cy="1586331"/>
          </a:xfrm>
          <a:prstGeom prst="roundRect">
            <a:avLst>
              <a:gd name="adj" fmla="val 9629"/>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a:solidFill>
                  <a:schemeClr val="tx1">
                    <a:lumMod val="85000"/>
                    <a:lumOff val="15000"/>
                  </a:schemeClr>
                </a:solidFill>
                <a:latin typeface="Arial" panose="020B0604020202020204" pitchFamily="34" charset="0"/>
                <a:cs typeface="Arial" panose="020B0604020202020204" pitchFamily="34" charset="0"/>
              </a:rPr>
              <a:t>WRAP Technical Support System</a:t>
            </a:r>
          </a:p>
          <a:p>
            <a:pPr algn="r"/>
            <a:r>
              <a:rPr lang="en-US" sz="1600" dirty="0">
                <a:solidFill>
                  <a:schemeClr val="tx1">
                    <a:lumMod val="85000"/>
                    <a:lumOff val="15000"/>
                  </a:schemeClr>
                </a:solidFill>
                <a:latin typeface="Arial" panose="020B0604020202020204" pitchFamily="34" charset="0"/>
                <a:cs typeface="Arial" panose="020B0604020202020204" pitchFamily="34" charset="0"/>
              </a:rPr>
              <a:t>(</a:t>
            </a:r>
            <a:r>
              <a:rPr lang="en-US" sz="1600" dirty="0">
                <a:solidFill>
                  <a:schemeClr val="accent1">
                    <a:lumMod val="75000"/>
                  </a:schemeClr>
                </a:solidFill>
                <a:latin typeface="Arial" panose="020B0604020202020204" pitchFamily="34" charset="0"/>
                <a:cs typeface="Arial" panose="020B0604020202020204" pitchFamily="34" charset="0"/>
              </a:rPr>
              <a:t>TSS</a:t>
            </a:r>
            <a:r>
              <a:rPr lang="en-US" sz="1600" dirty="0">
                <a:solidFill>
                  <a:schemeClr val="tx1">
                    <a:lumMod val="85000"/>
                    <a:lumOff val="15000"/>
                  </a:schemeClr>
                </a:solidFill>
                <a:latin typeface="Arial" panose="020B0604020202020204" pitchFamily="34" charset="0"/>
                <a:cs typeface="Arial" panose="020B0604020202020204" pitchFamily="34" charset="0"/>
              </a:rPr>
              <a:t>)</a:t>
            </a:r>
          </a:p>
          <a:p>
            <a:pPr algn="r"/>
            <a:endParaRPr lang="en-US" dirty="0"/>
          </a:p>
          <a:p>
            <a:pPr algn="r"/>
            <a:endParaRPr lang="en-US" dirty="0"/>
          </a:p>
          <a:p>
            <a:pPr algn="r"/>
            <a:r>
              <a:rPr lang="en-US" sz="1400" dirty="0">
                <a:solidFill>
                  <a:schemeClr val="tx1">
                    <a:lumMod val="65000"/>
                    <a:lumOff val="35000"/>
                  </a:schemeClr>
                </a:solidFill>
                <a:latin typeface="Arial" panose="020B0604020202020204" pitchFamily="34" charset="0"/>
                <a:cs typeface="Arial" panose="020B0604020202020204" pitchFamily="34" charset="0"/>
              </a:rPr>
              <a:t>Partners: </a:t>
            </a:r>
            <a:r>
              <a:rPr lang="en-US" sz="1400" dirty="0">
                <a:solidFill>
                  <a:schemeClr val="accent1">
                    <a:lumMod val="75000"/>
                  </a:schemeClr>
                </a:solidFill>
                <a:latin typeface="Arial" panose="020B0604020202020204" pitchFamily="34" charset="0"/>
                <a:cs typeface="Arial" panose="020B0604020202020204" pitchFamily="34" charset="0"/>
              </a:rPr>
              <a:t>NPS, USFS</a:t>
            </a:r>
          </a:p>
        </p:txBody>
      </p:sp>
      <p:sp>
        <p:nvSpPr>
          <p:cNvPr id="7" name="Rounded Rectangle 6">
            <a:extLst>
              <a:ext uri="{FF2B5EF4-FFF2-40B4-BE49-F238E27FC236}">
                <a16:creationId xmlns:a16="http://schemas.microsoft.com/office/drawing/2014/main" id="{C81EEFD3-EC02-48AB-AC15-7F27E712125D}"/>
              </a:ext>
            </a:extLst>
          </p:cNvPr>
          <p:cNvSpPr/>
          <p:nvPr/>
        </p:nvSpPr>
        <p:spPr>
          <a:xfrm>
            <a:off x="257317" y="924304"/>
            <a:ext cx="4086084" cy="1598559"/>
          </a:xfrm>
          <a:prstGeom prst="roundRect">
            <a:avLst>
              <a:gd name="adj" fmla="val 9629"/>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85000"/>
                    <a:lumOff val="15000"/>
                  </a:schemeClr>
                </a:solidFill>
                <a:latin typeface="Arial" panose="020B0604020202020204" pitchFamily="34" charset="0"/>
                <a:cs typeface="Arial" panose="020B0604020202020204" pitchFamily="34" charset="0"/>
              </a:rPr>
              <a:t>Intermountain West Data Warehouse</a:t>
            </a:r>
          </a:p>
          <a:p>
            <a:r>
              <a:rPr lang="en-US" sz="1600" dirty="0">
                <a:solidFill>
                  <a:schemeClr val="tx1">
                    <a:lumMod val="85000"/>
                    <a:lumOff val="15000"/>
                  </a:schemeClr>
                </a:solidFill>
                <a:latin typeface="Arial" panose="020B0604020202020204" pitchFamily="34" charset="0"/>
                <a:cs typeface="Arial" panose="020B0604020202020204" pitchFamily="34" charset="0"/>
              </a:rPr>
              <a:t>(</a:t>
            </a:r>
            <a:r>
              <a:rPr lang="en-US" sz="1600" dirty="0">
                <a:solidFill>
                  <a:schemeClr val="tx2">
                    <a:lumMod val="60000"/>
                    <a:lumOff val="40000"/>
                  </a:schemeClr>
                </a:solidFill>
                <a:latin typeface="Arial" panose="020B0604020202020204" pitchFamily="34" charset="0"/>
                <a:cs typeface="Arial" panose="020B0604020202020204" pitchFamily="34" charset="0"/>
              </a:rPr>
              <a:t>IWDW</a:t>
            </a:r>
            <a:r>
              <a:rPr lang="en-US" sz="1600" dirty="0">
                <a:solidFill>
                  <a:schemeClr val="tx1">
                    <a:lumMod val="85000"/>
                    <a:lumOff val="15000"/>
                  </a:schemeClr>
                </a:solidFill>
                <a:latin typeface="Arial" panose="020B0604020202020204" pitchFamily="34" charset="0"/>
                <a:cs typeface="Arial" panose="020B0604020202020204" pitchFamily="34" charset="0"/>
              </a:rPr>
              <a:t>)</a:t>
            </a:r>
          </a:p>
          <a:p>
            <a:endParaRPr lang="en-US" dirty="0"/>
          </a:p>
          <a:p>
            <a:r>
              <a:rPr lang="en-US" sz="1400" dirty="0">
                <a:solidFill>
                  <a:schemeClr val="tx1">
                    <a:lumMod val="65000"/>
                    <a:lumOff val="35000"/>
                  </a:schemeClr>
                </a:solidFill>
                <a:latin typeface="Arial" panose="020B0604020202020204" pitchFamily="34" charset="0"/>
                <a:cs typeface="Arial" panose="020B0604020202020204" pitchFamily="34" charset="0"/>
              </a:rPr>
              <a:t>Partners: </a:t>
            </a:r>
            <a:r>
              <a:rPr lang="en-US" sz="1400" dirty="0">
                <a:solidFill>
                  <a:schemeClr val="accent1">
                    <a:lumMod val="75000"/>
                  </a:schemeClr>
                </a:solidFill>
                <a:latin typeface="Arial" panose="020B0604020202020204" pitchFamily="34" charset="0"/>
                <a:cs typeface="Arial" panose="020B0604020202020204" pitchFamily="34" charset="0"/>
              </a:rPr>
              <a:t>NPS, BLM, USFS, EPA, States</a:t>
            </a:r>
          </a:p>
        </p:txBody>
      </p:sp>
      <p:sp>
        <p:nvSpPr>
          <p:cNvPr id="8" name="Rounded Rectangle 7">
            <a:extLst>
              <a:ext uri="{FF2B5EF4-FFF2-40B4-BE49-F238E27FC236}">
                <a16:creationId xmlns:a16="http://schemas.microsoft.com/office/drawing/2014/main" id="{593F9002-BCC9-45E1-AC00-BBBB75EB7F28}"/>
              </a:ext>
            </a:extLst>
          </p:cNvPr>
          <p:cNvSpPr/>
          <p:nvPr/>
        </p:nvSpPr>
        <p:spPr>
          <a:xfrm>
            <a:off x="228600" y="5041502"/>
            <a:ext cx="4086083" cy="1583933"/>
          </a:xfrm>
          <a:prstGeom prst="roundRect">
            <a:avLst>
              <a:gd name="adj" fmla="val 9629"/>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85000"/>
                    <a:lumOff val="15000"/>
                  </a:schemeClr>
                </a:solidFill>
                <a:latin typeface="Arial" panose="020B0604020202020204" pitchFamily="34" charset="0"/>
                <a:cs typeface="Arial" panose="020B0604020202020204" pitchFamily="34" charset="0"/>
              </a:rPr>
              <a:t>FLM Environmental</a:t>
            </a:r>
          </a:p>
          <a:p>
            <a:r>
              <a:rPr lang="en-US" sz="2000" dirty="0">
                <a:solidFill>
                  <a:schemeClr val="tx1">
                    <a:lumMod val="85000"/>
                    <a:lumOff val="15000"/>
                  </a:schemeClr>
                </a:solidFill>
                <a:latin typeface="Arial" panose="020B0604020202020204" pitchFamily="34" charset="0"/>
                <a:cs typeface="Arial" panose="020B0604020202020204" pitchFamily="34" charset="0"/>
              </a:rPr>
              <a:t>Database</a:t>
            </a:r>
          </a:p>
          <a:p>
            <a:r>
              <a:rPr lang="en-US" sz="1600" dirty="0">
                <a:solidFill>
                  <a:schemeClr val="tx1">
                    <a:lumMod val="85000"/>
                    <a:lumOff val="15000"/>
                  </a:schemeClr>
                </a:solidFill>
                <a:latin typeface="Arial" panose="020B0604020202020204" pitchFamily="34" charset="0"/>
                <a:cs typeface="Arial" panose="020B0604020202020204" pitchFamily="34" charset="0"/>
              </a:rPr>
              <a:t>(</a:t>
            </a:r>
            <a:r>
              <a:rPr lang="en-US" sz="1600" dirty="0">
                <a:solidFill>
                  <a:schemeClr val="accent2">
                    <a:lumMod val="75000"/>
                  </a:schemeClr>
                </a:solidFill>
                <a:latin typeface="Arial" panose="020B0604020202020204" pitchFamily="34" charset="0"/>
                <a:cs typeface="Arial" panose="020B0604020202020204" pitchFamily="34" charset="0"/>
              </a:rPr>
              <a:t>FED</a:t>
            </a:r>
            <a:r>
              <a:rPr lang="en-US" sz="1600" dirty="0">
                <a:solidFill>
                  <a:schemeClr val="tx1">
                    <a:lumMod val="85000"/>
                    <a:lumOff val="15000"/>
                  </a:schemeClr>
                </a:solidFill>
                <a:latin typeface="Arial" panose="020B0604020202020204" pitchFamily="34" charset="0"/>
                <a:cs typeface="Arial" panose="020B0604020202020204" pitchFamily="34" charset="0"/>
              </a:rPr>
              <a:t>)</a:t>
            </a:r>
          </a:p>
          <a:p>
            <a:endParaRPr lang="en-US" dirty="0"/>
          </a:p>
          <a:p>
            <a:r>
              <a:rPr lang="en-US" sz="1400" dirty="0">
                <a:solidFill>
                  <a:schemeClr val="tx1">
                    <a:lumMod val="65000"/>
                    <a:lumOff val="35000"/>
                  </a:schemeClr>
                </a:solidFill>
                <a:latin typeface="Arial" panose="020B0604020202020204" pitchFamily="34" charset="0"/>
                <a:cs typeface="Arial" panose="020B0604020202020204" pitchFamily="34" charset="0"/>
              </a:rPr>
              <a:t>Partners: </a:t>
            </a:r>
            <a:r>
              <a:rPr lang="en-US" sz="1400" dirty="0">
                <a:solidFill>
                  <a:schemeClr val="accent2">
                    <a:lumMod val="75000"/>
                  </a:schemeClr>
                </a:solidFill>
                <a:latin typeface="Arial" panose="020B0604020202020204" pitchFamily="34" charset="0"/>
                <a:cs typeface="Arial" panose="020B0604020202020204" pitchFamily="34" charset="0"/>
              </a:rPr>
              <a:t>NPS, USFS</a:t>
            </a:r>
          </a:p>
        </p:txBody>
      </p:sp>
      <p:sp>
        <p:nvSpPr>
          <p:cNvPr id="9" name="Rounded Rectangle 8">
            <a:extLst>
              <a:ext uri="{FF2B5EF4-FFF2-40B4-BE49-F238E27FC236}">
                <a16:creationId xmlns:a16="http://schemas.microsoft.com/office/drawing/2014/main" id="{48BE63B0-4E45-4924-BBA9-8ABC353FF0D7}"/>
              </a:ext>
            </a:extLst>
          </p:cNvPr>
          <p:cNvSpPr/>
          <p:nvPr/>
        </p:nvSpPr>
        <p:spPr>
          <a:xfrm>
            <a:off x="4800600" y="5041501"/>
            <a:ext cx="4073710" cy="1583933"/>
          </a:xfrm>
          <a:prstGeom prst="roundRect">
            <a:avLst>
              <a:gd name="adj" fmla="val 9629"/>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a:solidFill>
                  <a:schemeClr val="tx1">
                    <a:lumMod val="85000"/>
                    <a:lumOff val="15000"/>
                  </a:schemeClr>
                </a:solidFill>
                <a:latin typeface="Arial" panose="020B0604020202020204" pitchFamily="34" charset="0"/>
                <a:cs typeface="Arial" panose="020B0604020202020204" pitchFamily="34" charset="0"/>
              </a:rPr>
              <a:t>Southeastern </a:t>
            </a:r>
          </a:p>
          <a:p>
            <a:pPr algn="r"/>
            <a:r>
              <a:rPr lang="en-US" sz="2000" dirty="0">
                <a:solidFill>
                  <a:schemeClr val="tx1">
                    <a:lumMod val="85000"/>
                    <a:lumOff val="15000"/>
                  </a:schemeClr>
                </a:solidFill>
                <a:latin typeface="Arial" panose="020B0604020202020204" pitchFamily="34" charset="0"/>
                <a:cs typeface="Arial" panose="020B0604020202020204" pitchFamily="34" charset="0"/>
              </a:rPr>
              <a:t>Modeling, Analysis, and Planning </a:t>
            </a:r>
            <a:endParaRPr lang="en-US" sz="1600" dirty="0">
              <a:solidFill>
                <a:schemeClr val="tx1">
                  <a:lumMod val="85000"/>
                  <a:lumOff val="15000"/>
                </a:schemeClr>
              </a:solidFill>
              <a:latin typeface="Arial" panose="020B0604020202020204" pitchFamily="34" charset="0"/>
              <a:cs typeface="Arial" panose="020B0604020202020204" pitchFamily="34" charset="0"/>
            </a:endParaRPr>
          </a:p>
          <a:p>
            <a:pPr algn="r"/>
            <a:r>
              <a:rPr lang="en-US" sz="1600" dirty="0">
                <a:solidFill>
                  <a:schemeClr val="tx1">
                    <a:lumMod val="85000"/>
                    <a:lumOff val="15000"/>
                  </a:schemeClr>
                </a:solidFill>
                <a:latin typeface="Arial" panose="020B0604020202020204" pitchFamily="34" charset="0"/>
                <a:cs typeface="Arial" panose="020B0604020202020204" pitchFamily="34" charset="0"/>
              </a:rPr>
              <a:t>(</a:t>
            </a:r>
            <a:r>
              <a:rPr lang="en-US" sz="1600" dirty="0">
                <a:solidFill>
                  <a:srgbClr val="7030A0"/>
                </a:solidFill>
                <a:latin typeface="Arial" panose="020B0604020202020204" pitchFamily="34" charset="0"/>
                <a:cs typeface="Arial" panose="020B0604020202020204" pitchFamily="34" charset="0"/>
              </a:rPr>
              <a:t>SEMAP</a:t>
            </a:r>
            <a:r>
              <a:rPr lang="en-US" sz="1600" dirty="0">
                <a:solidFill>
                  <a:schemeClr val="tx1">
                    <a:lumMod val="85000"/>
                    <a:lumOff val="15000"/>
                  </a:schemeClr>
                </a:solidFill>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r"/>
            <a:r>
              <a:rPr lang="en-US" sz="1400" dirty="0">
                <a:solidFill>
                  <a:schemeClr val="tx1">
                    <a:lumMod val="65000"/>
                    <a:lumOff val="35000"/>
                  </a:schemeClr>
                </a:solidFill>
                <a:latin typeface="Arial" panose="020B0604020202020204" pitchFamily="34" charset="0"/>
                <a:cs typeface="Arial" panose="020B0604020202020204" pitchFamily="34" charset="0"/>
              </a:rPr>
              <a:t>Partners: EPA, </a:t>
            </a:r>
            <a:r>
              <a:rPr lang="en-US" sz="1400" dirty="0">
                <a:solidFill>
                  <a:schemeClr val="accent4">
                    <a:lumMod val="75000"/>
                  </a:schemeClr>
                </a:solidFill>
                <a:latin typeface="Arial" panose="020B0604020202020204" pitchFamily="34" charset="0"/>
                <a:cs typeface="Arial" panose="020B0604020202020204" pitchFamily="34" charset="0"/>
              </a:rPr>
              <a:t>Southeastern States</a:t>
            </a:r>
          </a:p>
        </p:txBody>
      </p:sp>
      <p:graphicFrame>
        <p:nvGraphicFramePr>
          <p:cNvPr id="10" name="Diagram 9">
            <a:extLst>
              <a:ext uri="{FF2B5EF4-FFF2-40B4-BE49-F238E27FC236}">
                <a16:creationId xmlns:a16="http://schemas.microsoft.com/office/drawing/2014/main" id="{9E7632E3-906D-400B-8CCE-0BBCCA9C9962}"/>
              </a:ext>
            </a:extLst>
          </p:cNvPr>
          <p:cNvGraphicFramePr/>
          <p:nvPr/>
        </p:nvGraphicFramePr>
        <p:xfrm>
          <a:off x="843410" y="1218905"/>
          <a:ext cx="7462389" cy="5281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58EF5F31-51A4-4CF9-BF8C-ED2A3A5F143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80744" y="3000441"/>
            <a:ext cx="738644" cy="762000"/>
          </a:xfrm>
          <a:prstGeom prst="rect">
            <a:avLst/>
          </a:prstGeom>
        </p:spPr>
      </p:pic>
      <p:pic>
        <p:nvPicPr>
          <p:cNvPr id="12" name="Picture 11">
            <a:extLst>
              <a:ext uri="{FF2B5EF4-FFF2-40B4-BE49-F238E27FC236}">
                <a16:creationId xmlns:a16="http://schemas.microsoft.com/office/drawing/2014/main" id="{24988891-DFC3-4A9B-9EAF-81D4200C7C3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54774" y="4052902"/>
            <a:ext cx="533400" cy="533400"/>
          </a:xfrm>
          <a:prstGeom prst="rect">
            <a:avLst/>
          </a:prstGeom>
        </p:spPr>
      </p:pic>
      <p:pic>
        <p:nvPicPr>
          <p:cNvPr id="13" name="Picture 12">
            <a:extLst>
              <a:ext uri="{FF2B5EF4-FFF2-40B4-BE49-F238E27FC236}">
                <a16:creationId xmlns:a16="http://schemas.microsoft.com/office/drawing/2014/main" id="{084D44AC-B150-4FC4-9273-27BD8A2908E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13940" y="3173616"/>
            <a:ext cx="691982" cy="460310"/>
          </a:xfrm>
          <a:prstGeom prst="rect">
            <a:avLst/>
          </a:prstGeom>
        </p:spPr>
      </p:pic>
      <p:pic>
        <p:nvPicPr>
          <p:cNvPr id="14" name="Picture 13">
            <a:extLst>
              <a:ext uri="{FF2B5EF4-FFF2-40B4-BE49-F238E27FC236}">
                <a16:creationId xmlns:a16="http://schemas.microsoft.com/office/drawing/2014/main" id="{05E12317-6420-4E3E-8DDF-93A79CFAD90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78272" y="3991643"/>
            <a:ext cx="657857" cy="657857"/>
          </a:xfrm>
          <a:prstGeom prst="rect">
            <a:avLst/>
          </a:prstGeom>
        </p:spPr>
      </p:pic>
      <p:sp>
        <p:nvSpPr>
          <p:cNvPr id="16" name="Rounded Rectangle 9">
            <a:extLst>
              <a:ext uri="{FF2B5EF4-FFF2-40B4-BE49-F238E27FC236}">
                <a16:creationId xmlns:a16="http://schemas.microsoft.com/office/drawing/2014/main" id="{A6464E54-4156-41A5-A080-C7964DFD28D9}"/>
              </a:ext>
            </a:extLst>
          </p:cNvPr>
          <p:cNvSpPr/>
          <p:nvPr/>
        </p:nvSpPr>
        <p:spPr>
          <a:xfrm>
            <a:off x="2343150" y="3679335"/>
            <a:ext cx="4457700" cy="355954"/>
          </a:xfrm>
          <a:prstGeom prst="roundRect">
            <a:avLst>
              <a:gd name="adj" fmla="val 9629"/>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75000"/>
                    <a:lumOff val="25000"/>
                  </a:schemeClr>
                </a:solidFill>
                <a:latin typeface="Arial" panose="020B0604020202020204" pitchFamily="34" charset="0"/>
                <a:cs typeface="Arial" panose="020B0604020202020204" pitchFamily="34" charset="0"/>
              </a:rPr>
              <a:t>CIRA Air Data Management System   </a:t>
            </a:r>
          </a:p>
        </p:txBody>
      </p:sp>
      <p:sp>
        <p:nvSpPr>
          <p:cNvPr id="20" name="Slide Number Placeholder 19">
            <a:extLst>
              <a:ext uri="{FF2B5EF4-FFF2-40B4-BE49-F238E27FC236}">
                <a16:creationId xmlns:a16="http://schemas.microsoft.com/office/drawing/2014/main" id="{23937389-A59D-4F39-AB7E-45D625D88F2A}"/>
              </a:ext>
            </a:extLst>
          </p:cNvPr>
          <p:cNvSpPr>
            <a:spLocks noGrp="1"/>
          </p:cNvSpPr>
          <p:nvPr>
            <p:ph type="sldNum" sz="quarter" idx="4294967295"/>
          </p:nvPr>
        </p:nvSpPr>
        <p:spPr>
          <a:xfrm>
            <a:off x="7010400" y="6477000"/>
            <a:ext cx="2133600" cy="365125"/>
          </a:xfrm>
        </p:spPr>
        <p:txBody>
          <a:bodyPr/>
          <a:lstStyle/>
          <a:p>
            <a:fld id="{9443E677-3BEE-4081-B3F1-3D00D0C160F5}" type="slidenum">
              <a:rPr lang="en-US" smtClean="0"/>
              <a:t>7</a:t>
            </a:fld>
            <a:endParaRPr lang="en-US" dirty="0"/>
          </a:p>
        </p:txBody>
      </p:sp>
      <p:sp>
        <p:nvSpPr>
          <p:cNvPr id="18" name="Rounded Rectangle 14">
            <a:extLst>
              <a:ext uri="{FF2B5EF4-FFF2-40B4-BE49-F238E27FC236}">
                <a16:creationId xmlns:a16="http://schemas.microsoft.com/office/drawing/2014/main" id="{CB5D5EA0-3EB1-4917-9787-10B067DEF3FB}"/>
              </a:ext>
            </a:extLst>
          </p:cNvPr>
          <p:cNvSpPr/>
          <p:nvPr/>
        </p:nvSpPr>
        <p:spPr>
          <a:xfrm>
            <a:off x="2695394" y="1641393"/>
            <a:ext cx="1066800" cy="194581"/>
          </a:xfrm>
          <a:prstGeom prst="roundRect">
            <a:avLst>
              <a:gd name="adj" fmla="val 9629"/>
            </a:avLst>
          </a:prstGeom>
          <a:solidFill>
            <a:srgbClr val="FFFFCC"/>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r>
              <a:rPr lang="en-US" sz="900" dirty="0">
                <a:solidFill>
                  <a:schemeClr val="accent3">
                    <a:lumMod val="75000"/>
                  </a:schemeClr>
                </a:solidFill>
                <a:latin typeface="Arial" panose="020B0604020202020204" pitchFamily="34" charset="0"/>
                <a:cs typeface="Arial" panose="020B0604020202020204" pitchFamily="34" charset="0"/>
              </a:rPr>
              <a:t>Currently funded</a:t>
            </a:r>
          </a:p>
        </p:txBody>
      </p:sp>
      <p:sp>
        <p:nvSpPr>
          <p:cNvPr id="19" name="Rounded Rectangle 14">
            <a:extLst>
              <a:ext uri="{FF2B5EF4-FFF2-40B4-BE49-F238E27FC236}">
                <a16:creationId xmlns:a16="http://schemas.microsoft.com/office/drawing/2014/main" id="{AF9D71CA-E508-470B-A56B-3AACEB58755F}"/>
              </a:ext>
            </a:extLst>
          </p:cNvPr>
          <p:cNvSpPr/>
          <p:nvPr/>
        </p:nvSpPr>
        <p:spPr>
          <a:xfrm>
            <a:off x="5321474" y="1610729"/>
            <a:ext cx="1066800" cy="194581"/>
          </a:xfrm>
          <a:prstGeom prst="roundRect">
            <a:avLst>
              <a:gd name="adj" fmla="val 9629"/>
            </a:avLst>
          </a:prstGeom>
          <a:solidFill>
            <a:srgbClr val="FFFFCC"/>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r>
              <a:rPr lang="en-US" sz="900" dirty="0">
                <a:solidFill>
                  <a:schemeClr val="accent3">
                    <a:lumMod val="75000"/>
                  </a:schemeClr>
                </a:solidFill>
                <a:latin typeface="Arial" panose="020B0604020202020204" pitchFamily="34" charset="0"/>
                <a:cs typeface="Arial" panose="020B0604020202020204" pitchFamily="34" charset="0"/>
              </a:rPr>
              <a:t>Currently funded</a:t>
            </a:r>
          </a:p>
        </p:txBody>
      </p:sp>
      <p:sp>
        <p:nvSpPr>
          <p:cNvPr id="21" name="Rounded Rectangle 14">
            <a:extLst>
              <a:ext uri="{FF2B5EF4-FFF2-40B4-BE49-F238E27FC236}">
                <a16:creationId xmlns:a16="http://schemas.microsoft.com/office/drawing/2014/main" id="{471253BF-F32F-41E5-BC5E-C77372A28773}"/>
              </a:ext>
            </a:extLst>
          </p:cNvPr>
          <p:cNvSpPr/>
          <p:nvPr/>
        </p:nvSpPr>
        <p:spPr>
          <a:xfrm>
            <a:off x="2640400" y="5739860"/>
            <a:ext cx="1066800" cy="194581"/>
          </a:xfrm>
          <a:prstGeom prst="roundRect">
            <a:avLst>
              <a:gd name="adj" fmla="val 9629"/>
            </a:avLst>
          </a:prstGeom>
          <a:solidFill>
            <a:srgbClr val="FFFFCC"/>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r>
              <a:rPr lang="en-US" sz="900" dirty="0">
                <a:solidFill>
                  <a:schemeClr val="accent3">
                    <a:lumMod val="75000"/>
                  </a:schemeClr>
                </a:solidFill>
                <a:latin typeface="Arial" panose="020B0604020202020204" pitchFamily="34" charset="0"/>
                <a:cs typeface="Arial" panose="020B0604020202020204" pitchFamily="34" charset="0"/>
              </a:rPr>
              <a:t>Currently funded</a:t>
            </a:r>
          </a:p>
        </p:txBody>
      </p:sp>
      <p:sp>
        <p:nvSpPr>
          <p:cNvPr id="22" name="TextBox 21">
            <a:extLst>
              <a:ext uri="{FF2B5EF4-FFF2-40B4-BE49-F238E27FC236}">
                <a16:creationId xmlns:a16="http://schemas.microsoft.com/office/drawing/2014/main" id="{2BE87810-D47E-45B2-9C95-801B181C530E}"/>
              </a:ext>
            </a:extLst>
          </p:cNvPr>
          <p:cNvSpPr txBox="1"/>
          <p:nvPr/>
        </p:nvSpPr>
        <p:spPr>
          <a:xfrm>
            <a:off x="152400" y="26126"/>
            <a:ext cx="6858000" cy="461665"/>
          </a:xfrm>
          <a:prstGeom prst="rect">
            <a:avLst/>
          </a:prstGeom>
          <a:noFill/>
        </p:spPr>
        <p:txBody>
          <a:bodyPr wrap="square" rtlCol="0">
            <a:spAutoFit/>
          </a:bodyPr>
          <a:lstStyle/>
          <a:p>
            <a:r>
              <a:rPr lang="en-US" sz="2400" dirty="0">
                <a:solidFill>
                  <a:srgbClr val="F0F0F0"/>
                </a:solidFill>
              </a:rPr>
              <a:t>CIRA Air Data Management System Ecosystem</a:t>
            </a:r>
          </a:p>
        </p:txBody>
      </p:sp>
    </p:spTree>
    <p:extLst>
      <p:ext uri="{BB962C8B-B14F-4D97-AF65-F5344CB8AC3E}">
        <p14:creationId xmlns:p14="http://schemas.microsoft.com/office/powerpoint/2010/main" val="1574510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91AB39-6533-40E3-81C1-449DC3D68D00}"/>
              </a:ext>
            </a:extLst>
          </p:cNvPr>
          <p:cNvSpPr txBox="1"/>
          <p:nvPr/>
        </p:nvSpPr>
        <p:spPr>
          <a:xfrm>
            <a:off x="152400" y="1555"/>
            <a:ext cx="6324600" cy="461665"/>
          </a:xfrm>
          <a:prstGeom prst="rect">
            <a:avLst/>
          </a:prstGeom>
          <a:noFill/>
        </p:spPr>
        <p:txBody>
          <a:bodyPr wrap="square" rtlCol="0">
            <a:spAutoFit/>
          </a:bodyPr>
          <a:lstStyle/>
          <a:p>
            <a:r>
              <a:rPr lang="en-US" sz="2400" dirty="0">
                <a:solidFill>
                  <a:srgbClr val="F0F0F0"/>
                </a:solidFill>
              </a:rPr>
              <a:t>Updated IWDW Website</a:t>
            </a:r>
          </a:p>
        </p:txBody>
      </p:sp>
      <p:pic>
        <p:nvPicPr>
          <p:cNvPr id="7" name="Picture 6">
            <a:extLst>
              <a:ext uri="{FF2B5EF4-FFF2-40B4-BE49-F238E27FC236}">
                <a16:creationId xmlns:a16="http://schemas.microsoft.com/office/drawing/2014/main" id="{09F89ABF-C567-489F-A852-A251AE413750}"/>
              </a:ext>
            </a:extLst>
          </p:cNvPr>
          <p:cNvPicPr>
            <a:picLocks noChangeAspect="1"/>
          </p:cNvPicPr>
          <p:nvPr/>
        </p:nvPicPr>
        <p:blipFill rotWithShape="1">
          <a:blip r:embed="rId2"/>
          <a:srcRect b="88617"/>
          <a:stretch/>
        </p:blipFill>
        <p:spPr>
          <a:xfrm>
            <a:off x="0" y="0"/>
            <a:ext cx="9144000" cy="762000"/>
          </a:xfrm>
          <a:prstGeom prst="rect">
            <a:avLst/>
          </a:prstGeom>
        </p:spPr>
      </p:pic>
      <p:pic>
        <p:nvPicPr>
          <p:cNvPr id="12" name="Picture 11">
            <a:extLst>
              <a:ext uri="{FF2B5EF4-FFF2-40B4-BE49-F238E27FC236}">
                <a16:creationId xmlns:a16="http://schemas.microsoft.com/office/drawing/2014/main" id="{DEEA78FF-F449-4737-982C-5B654D5DA6A2}"/>
              </a:ext>
            </a:extLst>
          </p:cNvPr>
          <p:cNvPicPr>
            <a:picLocks noChangeAspect="1"/>
          </p:cNvPicPr>
          <p:nvPr/>
        </p:nvPicPr>
        <p:blipFill rotWithShape="1">
          <a:blip r:embed="rId3"/>
          <a:srcRect b="2500"/>
          <a:stretch/>
        </p:blipFill>
        <p:spPr>
          <a:xfrm>
            <a:off x="6459106" y="838200"/>
            <a:ext cx="2191903" cy="5943600"/>
          </a:xfrm>
          <a:prstGeom prst="rect">
            <a:avLst/>
          </a:prstGeom>
        </p:spPr>
      </p:pic>
      <p:pic>
        <p:nvPicPr>
          <p:cNvPr id="14" name="Picture 13">
            <a:extLst>
              <a:ext uri="{FF2B5EF4-FFF2-40B4-BE49-F238E27FC236}">
                <a16:creationId xmlns:a16="http://schemas.microsoft.com/office/drawing/2014/main" id="{9159392D-8089-4C03-AF65-A0AF0A291A8B}"/>
              </a:ext>
            </a:extLst>
          </p:cNvPr>
          <p:cNvPicPr>
            <a:picLocks noChangeAspect="1"/>
          </p:cNvPicPr>
          <p:nvPr/>
        </p:nvPicPr>
        <p:blipFill>
          <a:blip r:embed="rId4"/>
          <a:stretch>
            <a:fillRect/>
          </a:stretch>
        </p:blipFill>
        <p:spPr>
          <a:xfrm>
            <a:off x="609600" y="838200"/>
            <a:ext cx="5693186" cy="5965371"/>
          </a:xfrm>
          <a:prstGeom prst="rect">
            <a:avLst/>
          </a:prstGeom>
        </p:spPr>
      </p:pic>
    </p:spTree>
    <p:extLst>
      <p:ext uri="{BB962C8B-B14F-4D97-AF65-F5344CB8AC3E}">
        <p14:creationId xmlns:p14="http://schemas.microsoft.com/office/powerpoint/2010/main" val="2636505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118136-02C7-4A27-81BC-0422260AA060}"/>
              </a:ext>
            </a:extLst>
          </p:cNvPr>
          <p:cNvPicPr>
            <a:picLocks noChangeAspect="1"/>
          </p:cNvPicPr>
          <p:nvPr/>
        </p:nvPicPr>
        <p:blipFill>
          <a:blip r:embed="rId2"/>
          <a:stretch>
            <a:fillRect/>
          </a:stretch>
        </p:blipFill>
        <p:spPr>
          <a:xfrm>
            <a:off x="38100" y="580292"/>
            <a:ext cx="9067800" cy="6277708"/>
          </a:xfrm>
          <a:prstGeom prst="rect">
            <a:avLst/>
          </a:prstGeom>
        </p:spPr>
      </p:pic>
      <p:sp>
        <p:nvSpPr>
          <p:cNvPr id="4" name="TextBox 3">
            <a:extLst>
              <a:ext uri="{FF2B5EF4-FFF2-40B4-BE49-F238E27FC236}">
                <a16:creationId xmlns:a16="http://schemas.microsoft.com/office/drawing/2014/main" id="{4C09AA4D-9913-4E16-A926-2CBC8F8B11BC}"/>
              </a:ext>
            </a:extLst>
          </p:cNvPr>
          <p:cNvSpPr txBox="1"/>
          <p:nvPr/>
        </p:nvSpPr>
        <p:spPr>
          <a:xfrm>
            <a:off x="112018" y="85692"/>
            <a:ext cx="6745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pitchFamily="34" charset="0"/>
                <a:cs typeface="Arial" panose="020B0604020202020204" pitchFamily="34" charset="0"/>
              </a:rPr>
              <a:t>IWDW Website Traffic Summary – Past Year (Weekly View) </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peech Bubble: Rectangle with Corners Rounded 4">
            <a:extLst>
              <a:ext uri="{FF2B5EF4-FFF2-40B4-BE49-F238E27FC236}">
                <a16:creationId xmlns:a16="http://schemas.microsoft.com/office/drawing/2014/main" id="{B9C2A28E-3F51-44F1-9B49-CBC509A3094A}"/>
              </a:ext>
            </a:extLst>
          </p:cNvPr>
          <p:cNvSpPr/>
          <p:nvPr/>
        </p:nvSpPr>
        <p:spPr>
          <a:xfrm>
            <a:off x="2438400" y="762000"/>
            <a:ext cx="1905000" cy="366346"/>
          </a:xfrm>
          <a:prstGeom prst="wedgeRoundRectCallout">
            <a:avLst>
              <a:gd name="adj1" fmla="val -40126"/>
              <a:gd name="adj2" fmla="val 125653"/>
              <a:gd name="adj3" fmla="val 16667"/>
            </a:avLst>
          </a:prstGeom>
          <a:solidFill>
            <a:srgbClr val="FFFFCC"/>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Apr – May 2020: First large infusion of WRAP 2014 modeling results</a:t>
            </a:r>
          </a:p>
        </p:txBody>
      </p:sp>
      <p:sp>
        <p:nvSpPr>
          <p:cNvPr id="6" name="Right Brace 5">
            <a:extLst>
              <a:ext uri="{FF2B5EF4-FFF2-40B4-BE49-F238E27FC236}">
                <a16:creationId xmlns:a16="http://schemas.microsoft.com/office/drawing/2014/main" id="{3FCE9803-4051-4126-B29E-0F6AAA0510B8}"/>
              </a:ext>
            </a:extLst>
          </p:cNvPr>
          <p:cNvSpPr/>
          <p:nvPr/>
        </p:nvSpPr>
        <p:spPr>
          <a:xfrm rot="16200000">
            <a:off x="2514600" y="990600"/>
            <a:ext cx="152400" cy="1066800"/>
          </a:xfrm>
          <a:prstGeom prst="righ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peech Bubble: Rectangle with Corners Rounded 6">
            <a:extLst>
              <a:ext uri="{FF2B5EF4-FFF2-40B4-BE49-F238E27FC236}">
                <a16:creationId xmlns:a16="http://schemas.microsoft.com/office/drawing/2014/main" id="{FCA17AE4-FC31-4641-8A0D-A70CD54DEBF0}"/>
              </a:ext>
            </a:extLst>
          </p:cNvPr>
          <p:cNvSpPr/>
          <p:nvPr/>
        </p:nvSpPr>
        <p:spPr>
          <a:xfrm>
            <a:off x="4495800" y="914400"/>
            <a:ext cx="1905000" cy="366346"/>
          </a:xfrm>
          <a:prstGeom prst="wedgeRoundRectCallout">
            <a:avLst>
              <a:gd name="adj1" fmla="val -30983"/>
              <a:gd name="adj2" fmla="val 173196"/>
              <a:gd name="adj3" fmla="val 16667"/>
            </a:avLst>
          </a:prstGeom>
          <a:solidFill>
            <a:srgbClr val="FFFFCC"/>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Additional WRAP 2014 modeling results become available</a:t>
            </a:r>
          </a:p>
        </p:txBody>
      </p:sp>
      <p:sp>
        <p:nvSpPr>
          <p:cNvPr id="8" name="Speech Bubble: Rectangle with Corners Rounded 7">
            <a:extLst>
              <a:ext uri="{FF2B5EF4-FFF2-40B4-BE49-F238E27FC236}">
                <a16:creationId xmlns:a16="http://schemas.microsoft.com/office/drawing/2014/main" id="{FDC71FF4-7E68-41E5-A69B-7F39D556E658}"/>
              </a:ext>
            </a:extLst>
          </p:cNvPr>
          <p:cNvSpPr/>
          <p:nvPr/>
        </p:nvSpPr>
        <p:spPr>
          <a:xfrm>
            <a:off x="6544491" y="1233855"/>
            <a:ext cx="1905000" cy="366346"/>
          </a:xfrm>
          <a:prstGeom prst="wedgeRoundRectCallout">
            <a:avLst>
              <a:gd name="adj1" fmla="val -56125"/>
              <a:gd name="adj2" fmla="val 104259"/>
              <a:gd name="adj3" fmla="val 16667"/>
            </a:avLst>
          </a:prstGeom>
          <a:solidFill>
            <a:srgbClr val="FFFFCC"/>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Final components of NEIC 2016v1 platform become available</a:t>
            </a:r>
          </a:p>
        </p:txBody>
      </p:sp>
      <p:sp>
        <p:nvSpPr>
          <p:cNvPr id="9" name="Speech Bubble: Rectangle with Corners Rounded 8">
            <a:extLst>
              <a:ext uri="{FF2B5EF4-FFF2-40B4-BE49-F238E27FC236}">
                <a16:creationId xmlns:a16="http://schemas.microsoft.com/office/drawing/2014/main" id="{2B0D0C85-918C-4B9E-9CCE-1A7CEF786290}"/>
              </a:ext>
            </a:extLst>
          </p:cNvPr>
          <p:cNvSpPr/>
          <p:nvPr/>
        </p:nvSpPr>
        <p:spPr>
          <a:xfrm>
            <a:off x="7174774" y="1725469"/>
            <a:ext cx="1905000" cy="366346"/>
          </a:xfrm>
          <a:prstGeom prst="wedgeRoundRectCallout">
            <a:avLst>
              <a:gd name="adj1" fmla="val -42868"/>
              <a:gd name="adj2" fmla="val 132785"/>
              <a:gd name="adj3" fmla="val 16667"/>
            </a:avLst>
          </a:prstGeom>
          <a:solidFill>
            <a:srgbClr val="FFFFCC"/>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Lowest traffic of past year: 121 unique page views in a week</a:t>
            </a:r>
          </a:p>
        </p:txBody>
      </p:sp>
    </p:spTree>
    <p:extLst>
      <p:ext uri="{BB962C8B-B14F-4D97-AF65-F5344CB8AC3E}">
        <p14:creationId xmlns:p14="http://schemas.microsoft.com/office/powerpoint/2010/main" val="609851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967</Words>
  <Application>Microsoft Office PowerPoint</Application>
  <PresentationFormat>On-screen Show (4:3)</PresentationFormat>
  <Paragraphs>200</Paragraphs>
  <Slides>16</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Arial Unicode MS</vt:lpstr>
      <vt:lpstr>Calibri</vt:lpstr>
      <vt:lpstr>French Script MT</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2015-09-17T20:22:40Z</dcterms:created>
  <dcterms:modified xsi:type="dcterms:W3CDTF">2021-03-03T21:57:25Z</dcterms:modified>
</cp:coreProperties>
</file>