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83" r:id="rId2"/>
    <p:sldId id="279" r:id="rId3"/>
    <p:sldId id="256" r:id="rId4"/>
    <p:sldId id="265" r:id="rId5"/>
    <p:sldId id="266" r:id="rId6"/>
    <p:sldId id="268" r:id="rId7"/>
    <p:sldId id="267" r:id="rId8"/>
    <p:sldId id="281" r:id="rId9"/>
    <p:sldId id="319" r:id="rId10"/>
    <p:sldId id="284" r:id="rId11"/>
    <p:sldId id="320" r:id="rId12"/>
    <p:sldId id="295" r:id="rId13"/>
    <p:sldId id="309" r:id="rId14"/>
    <p:sldId id="332" r:id="rId15"/>
    <p:sldId id="263" r:id="rId16"/>
    <p:sldId id="344" r:id="rId17"/>
    <p:sldId id="339" r:id="rId18"/>
    <p:sldId id="341" r:id="rId19"/>
    <p:sldId id="342" r:id="rId20"/>
    <p:sldId id="343" r:id="rId21"/>
    <p:sldId id="330" r:id="rId22"/>
    <p:sldId id="336" r:id="rId23"/>
    <p:sldId id="322" r:id="rId24"/>
    <p:sldId id="323" r:id="rId25"/>
    <p:sldId id="324" r:id="rId26"/>
    <p:sldId id="325" r:id="rId27"/>
    <p:sldId id="326" r:id="rId28"/>
    <p:sldId id="327" r:id="rId29"/>
    <p:sldId id="328" r:id="rId30"/>
    <p:sldId id="329" r:id="rId31"/>
    <p:sldId id="273" r:id="rId32"/>
    <p:sldId id="275" r:id="rId33"/>
    <p:sldId id="262" r:id="rId34"/>
    <p:sldId id="333" r:id="rId35"/>
    <p:sldId id="335" r:id="rId36"/>
    <p:sldId id="321" r:id="rId37"/>
    <p:sldId id="264" r:id="rId38"/>
    <p:sldId id="287" r:id="rId39"/>
    <p:sldId id="288" r:id="rId40"/>
    <p:sldId id="290" r:id="rId41"/>
    <p:sldId id="289" r:id="rId42"/>
    <p:sldId id="318" r:id="rId43"/>
    <p:sldId id="315" r:id="rId44"/>
    <p:sldId id="317" r:id="rId45"/>
    <p:sldId id="338" r:id="rId46"/>
    <p:sldId id="345" r:id="rId47"/>
    <p:sldId id="28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FFFFF"/>
    <a:srgbClr val="FFFF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1330" autoAdjust="0"/>
  </p:normalViewPr>
  <p:slideViewPr>
    <p:cSldViewPr>
      <p:cViewPr varScale="1">
        <p:scale>
          <a:sx n="106" d="100"/>
          <a:sy n="106" d="100"/>
        </p:scale>
        <p:origin x="1008" y="96"/>
      </p:cViewPr>
      <p:guideLst>
        <p:guide orient="horz" pos="2160"/>
        <p:guide pos="2880"/>
      </p:guideLst>
    </p:cSldViewPr>
  </p:slideViewPr>
  <p:notesTextViewPr>
    <p:cViewPr>
      <p:scale>
        <a:sx n="3" d="2"/>
        <a:sy n="3" d="2"/>
      </p:scale>
      <p:origin x="0" y="0"/>
    </p:cViewPr>
  </p:notesTextViewPr>
  <p:sorterViewPr>
    <p:cViewPr>
      <p:scale>
        <a:sx n="100" d="100"/>
        <a:sy n="100" d="100"/>
      </p:scale>
      <p:origin x="0" y="-7584"/>
    </p:cViewPr>
  </p:sorterViewPr>
  <p:notesViewPr>
    <p:cSldViewPr>
      <p:cViewPr varScale="1">
        <p:scale>
          <a:sx n="83" d="100"/>
          <a:sy n="83" d="100"/>
        </p:scale>
        <p:origin x="2676" y="84"/>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A1359A-48DA-42A0-B542-EDA67069AE95}" type="doc">
      <dgm:prSet loTypeId="urn:microsoft.com/office/officeart/2005/8/layout/cycle4" loCatId="cycle" qsTypeId="urn:microsoft.com/office/officeart/2005/8/quickstyle/simple4" qsCatId="simple" csTypeId="urn:microsoft.com/office/officeart/2005/8/colors/accent1_2" csCatId="accent1" phldr="1"/>
      <dgm:spPr/>
      <dgm:t>
        <a:bodyPr/>
        <a:lstStyle/>
        <a:p>
          <a:endParaRPr lang="en-US"/>
        </a:p>
      </dgm:t>
    </dgm:pt>
    <dgm:pt modelId="{16672188-8C57-4975-BE79-D2C9017936EE}">
      <dgm:prSet phldrT="[Text]"/>
      <dgm:spPr/>
      <dgm:t>
        <a:bodyPr/>
        <a:lstStyle/>
        <a:p>
          <a:r>
            <a:rPr lang="en-US" dirty="0"/>
            <a:t>Database</a:t>
          </a:r>
        </a:p>
        <a:p>
          <a:endParaRPr lang="en-US" dirty="0"/>
        </a:p>
      </dgm:t>
    </dgm:pt>
    <dgm:pt modelId="{C969260D-11F1-44CA-8398-28567C10EDFC}" type="parTrans" cxnId="{EEC55C0C-D11D-4CA4-AB4E-29A8A36CA145}">
      <dgm:prSet/>
      <dgm:spPr/>
      <dgm:t>
        <a:bodyPr/>
        <a:lstStyle/>
        <a:p>
          <a:endParaRPr lang="en-US"/>
        </a:p>
      </dgm:t>
    </dgm:pt>
    <dgm:pt modelId="{7B35E693-7B6A-4F65-86C3-7F6201649B9D}" type="sibTrans" cxnId="{EEC55C0C-D11D-4CA4-AB4E-29A8A36CA145}">
      <dgm:prSet/>
      <dgm:spPr/>
      <dgm:t>
        <a:bodyPr/>
        <a:lstStyle/>
        <a:p>
          <a:endParaRPr lang="en-US"/>
        </a:p>
      </dgm:t>
    </dgm:pt>
    <dgm:pt modelId="{F56FAEC3-32A8-4422-B97C-BD9ACA8C70AF}">
      <dgm:prSet phldrT="[Text]"/>
      <dgm:spPr/>
      <dgm:t>
        <a:bodyPr/>
        <a:lstStyle/>
        <a:p>
          <a:r>
            <a:rPr lang="en-US" dirty="0"/>
            <a:t>Web </a:t>
          </a:r>
        </a:p>
        <a:p>
          <a:endParaRPr lang="en-US" dirty="0"/>
        </a:p>
      </dgm:t>
    </dgm:pt>
    <dgm:pt modelId="{9D46C9EA-9C5D-4A2F-A86A-FA58C2DC0D0A}" type="parTrans" cxnId="{970D7D9E-54DC-464F-A93B-4609A5F93C90}">
      <dgm:prSet/>
      <dgm:spPr/>
      <dgm:t>
        <a:bodyPr/>
        <a:lstStyle/>
        <a:p>
          <a:endParaRPr lang="en-US"/>
        </a:p>
      </dgm:t>
    </dgm:pt>
    <dgm:pt modelId="{F31CBC9D-D1AC-4999-BC42-C77A85C3DA4C}" type="sibTrans" cxnId="{970D7D9E-54DC-464F-A93B-4609A5F93C90}">
      <dgm:prSet/>
      <dgm:spPr/>
      <dgm:t>
        <a:bodyPr/>
        <a:lstStyle/>
        <a:p>
          <a:endParaRPr lang="en-US"/>
        </a:p>
      </dgm:t>
    </dgm:pt>
    <dgm:pt modelId="{33E7AA3B-7B39-4629-93AD-A8877B2033B3}">
      <dgm:prSet phldrT="[Text]"/>
      <dgm:spPr/>
      <dgm:t>
        <a:bodyPr/>
        <a:lstStyle/>
        <a:p>
          <a:endParaRPr lang="en-US" dirty="0"/>
        </a:p>
        <a:p>
          <a:r>
            <a:rPr lang="en-US" dirty="0"/>
            <a:t>Software</a:t>
          </a:r>
        </a:p>
      </dgm:t>
    </dgm:pt>
    <dgm:pt modelId="{33FB296C-AA27-4374-AD55-EE462CCA3A93}" type="parTrans" cxnId="{1B7E3792-3801-4BAA-9146-B7E178523425}">
      <dgm:prSet/>
      <dgm:spPr/>
      <dgm:t>
        <a:bodyPr/>
        <a:lstStyle/>
        <a:p>
          <a:endParaRPr lang="en-US"/>
        </a:p>
      </dgm:t>
    </dgm:pt>
    <dgm:pt modelId="{F3CA33F6-58A6-4D13-ABA4-D09F45B9FFAB}" type="sibTrans" cxnId="{1B7E3792-3801-4BAA-9146-B7E178523425}">
      <dgm:prSet/>
      <dgm:spPr/>
      <dgm:t>
        <a:bodyPr/>
        <a:lstStyle/>
        <a:p>
          <a:endParaRPr lang="en-US"/>
        </a:p>
      </dgm:t>
    </dgm:pt>
    <dgm:pt modelId="{8F5B6617-A309-4DCA-96B1-C0875015E8AD}">
      <dgm:prSet phldrT="[Text]"/>
      <dgm:spPr/>
      <dgm:t>
        <a:bodyPr/>
        <a:lstStyle/>
        <a:p>
          <a:endParaRPr lang="en-US" dirty="0"/>
        </a:p>
        <a:p>
          <a:r>
            <a:rPr lang="en-US" dirty="0"/>
            <a:t>Hardware</a:t>
          </a:r>
        </a:p>
      </dgm:t>
    </dgm:pt>
    <dgm:pt modelId="{53568360-289D-48C0-B194-E0F436581B48}" type="parTrans" cxnId="{D95B623B-379F-46B8-9F72-5341106E9A25}">
      <dgm:prSet/>
      <dgm:spPr/>
      <dgm:t>
        <a:bodyPr/>
        <a:lstStyle/>
        <a:p>
          <a:endParaRPr lang="en-US"/>
        </a:p>
      </dgm:t>
    </dgm:pt>
    <dgm:pt modelId="{FAA7A438-7288-471D-9452-D1721A75819B}" type="sibTrans" cxnId="{D95B623B-379F-46B8-9F72-5341106E9A25}">
      <dgm:prSet/>
      <dgm:spPr/>
      <dgm:t>
        <a:bodyPr/>
        <a:lstStyle/>
        <a:p>
          <a:endParaRPr lang="en-US"/>
        </a:p>
      </dgm:t>
    </dgm:pt>
    <dgm:pt modelId="{8CE79FDE-CCC6-487D-988A-23622385308E}" type="pres">
      <dgm:prSet presAssocID="{48A1359A-48DA-42A0-B542-EDA67069AE95}" presName="cycleMatrixDiagram" presStyleCnt="0">
        <dgm:presLayoutVars>
          <dgm:chMax val="1"/>
          <dgm:dir/>
          <dgm:animLvl val="lvl"/>
          <dgm:resizeHandles val="exact"/>
        </dgm:presLayoutVars>
      </dgm:prSet>
      <dgm:spPr/>
    </dgm:pt>
    <dgm:pt modelId="{9DD0C3F5-D3E6-4DBC-96CD-406A57CD04B8}" type="pres">
      <dgm:prSet presAssocID="{48A1359A-48DA-42A0-B542-EDA67069AE95}" presName="children" presStyleCnt="0"/>
      <dgm:spPr/>
    </dgm:pt>
    <dgm:pt modelId="{731641C0-EE58-427F-B802-F1B55930B9ED}" type="pres">
      <dgm:prSet presAssocID="{48A1359A-48DA-42A0-B542-EDA67069AE95}" presName="childPlaceholder" presStyleCnt="0"/>
      <dgm:spPr/>
    </dgm:pt>
    <dgm:pt modelId="{0190CDB4-EE06-4AAE-896B-173D5AFE9CFC}" type="pres">
      <dgm:prSet presAssocID="{48A1359A-48DA-42A0-B542-EDA67069AE95}" presName="circle" presStyleCnt="0"/>
      <dgm:spPr/>
    </dgm:pt>
    <dgm:pt modelId="{3F65253D-D2B1-4537-828D-181AE99E786F}" type="pres">
      <dgm:prSet presAssocID="{48A1359A-48DA-42A0-B542-EDA67069AE95}" presName="quadrant1" presStyleLbl="node1" presStyleIdx="0" presStyleCnt="4" custScaleX="82338" custScaleY="82338" custLinFactNeighborX="8248" custLinFactNeighborY="8248">
        <dgm:presLayoutVars>
          <dgm:chMax val="1"/>
          <dgm:bulletEnabled val="1"/>
        </dgm:presLayoutVars>
      </dgm:prSet>
      <dgm:spPr/>
    </dgm:pt>
    <dgm:pt modelId="{324B2030-8425-422C-876D-DE81C6B204B1}" type="pres">
      <dgm:prSet presAssocID="{48A1359A-48DA-42A0-B542-EDA67069AE95}" presName="quadrant2" presStyleLbl="node1" presStyleIdx="1" presStyleCnt="4" custScaleX="82338" custScaleY="82338" custLinFactNeighborX="-8391" custLinFactNeighborY="8248">
        <dgm:presLayoutVars>
          <dgm:chMax val="1"/>
          <dgm:bulletEnabled val="1"/>
        </dgm:presLayoutVars>
      </dgm:prSet>
      <dgm:spPr/>
    </dgm:pt>
    <dgm:pt modelId="{7DFFF783-CD56-4102-AA13-4F7006CC64D3}" type="pres">
      <dgm:prSet presAssocID="{48A1359A-48DA-42A0-B542-EDA67069AE95}" presName="quadrant3" presStyleLbl="node1" presStyleIdx="2" presStyleCnt="4" custScaleX="82338" custScaleY="82338" custLinFactNeighborX="-8391" custLinFactNeighborY="-8391">
        <dgm:presLayoutVars>
          <dgm:chMax val="1"/>
          <dgm:bulletEnabled val="1"/>
        </dgm:presLayoutVars>
      </dgm:prSet>
      <dgm:spPr/>
    </dgm:pt>
    <dgm:pt modelId="{5444C482-4885-4FE4-8721-A75C9D5124DE}" type="pres">
      <dgm:prSet presAssocID="{48A1359A-48DA-42A0-B542-EDA67069AE95}" presName="quadrant4" presStyleLbl="node1" presStyleIdx="3" presStyleCnt="4" custScaleX="82338" custScaleY="82338" custLinFactNeighborX="8248" custLinFactNeighborY="-8391">
        <dgm:presLayoutVars>
          <dgm:chMax val="1"/>
          <dgm:bulletEnabled val="1"/>
        </dgm:presLayoutVars>
      </dgm:prSet>
      <dgm:spPr/>
    </dgm:pt>
    <dgm:pt modelId="{5298F2B1-5BA8-422B-BF21-FDB6B6341164}" type="pres">
      <dgm:prSet presAssocID="{48A1359A-48DA-42A0-B542-EDA67069AE95}" presName="quadrantPlaceholder" presStyleCnt="0"/>
      <dgm:spPr/>
    </dgm:pt>
    <dgm:pt modelId="{3732C8AF-8A03-4F4E-A217-673ED900F932}" type="pres">
      <dgm:prSet presAssocID="{48A1359A-48DA-42A0-B542-EDA67069AE95}" presName="center1" presStyleLbl="fgShp" presStyleIdx="0" presStyleCnt="2" custLinFactNeighborX="-2122" custLinFactNeighborY="-17838"/>
      <dgm:spPr/>
    </dgm:pt>
    <dgm:pt modelId="{5BCE7966-287D-4BD6-94A4-4C89E41E5792}" type="pres">
      <dgm:prSet presAssocID="{48A1359A-48DA-42A0-B542-EDA67069AE95}" presName="center2" presStyleLbl="fgShp" presStyleIdx="1" presStyleCnt="2" custLinFactNeighborX="-607" custLinFactNeighborY="12691"/>
      <dgm:spPr/>
    </dgm:pt>
  </dgm:ptLst>
  <dgm:cxnLst>
    <dgm:cxn modelId="{EEC55C0C-D11D-4CA4-AB4E-29A8A36CA145}" srcId="{48A1359A-48DA-42A0-B542-EDA67069AE95}" destId="{16672188-8C57-4975-BE79-D2C9017936EE}" srcOrd="0" destOrd="0" parTransId="{C969260D-11F1-44CA-8398-28567C10EDFC}" sibTransId="{7B35E693-7B6A-4F65-86C3-7F6201649B9D}"/>
    <dgm:cxn modelId="{D95B623B-379F-46B8-9F72-5341106E9A25}" srcId="{48A1359A-48DA-42A0-B542-EDA67069AE95}" destId="{8F5B6617-A309-4DCA-96B1-C0875015E8AD}" srcOrd="3" destOrd="0" parTransId="{53568360-289D-48C0-B194-E0F436581B48}" sibTransId="{FAA7A438-7288-471D-9452-D1721A75819B}"/>
    <dgm:cxn modelId="{1B7E3792-3801-4BAA-9146-B7E178523425}" srcId="{48A1359A-48DA-42A0-B542-EDA67069AE95}" destId="{33E7AA3B-7B39-4629-93AD-A8877B2033B3}" srcOrd="2" destOrd="0" parTransId="{33FB296C-AA27-4374-AD55-EE462CCA3A93}" sibTransId="{F3CA33F6-58A6-4D13-ABA4-D09F45B9FFAB}"/>
    <dgm:cxn modelId="{970D7D9E-54DC-464F-A93B-4609A5F93C90}" srcId="{48A1359A-48DA-42A0-B542-EDA67069AE95}" destId="{F56FAEC3-32A8-4422-B97C-BD9ACA8C70AF}" srcOrd="1" destOrd="0" parTransId="{9D46C9EA-9C5D-4A2F-A86A-FA58C2DC0D0A}" sibTransId="{F31CBC9D-D1AC-4999-BC42-C77A85C3DA4C}"/>
    <dgm:cxn modelId="{49C578A9-E7F6-476F-B8C2-5214EF3123D3}" type="presOf" srcId="{48A1359A-48DA-42A0-B542-EDA67069AE95}" destId="{8CE79FDE-CCC6-487D-988A-23622385308E}" srcOrd="0" destOrd="0" presId="urn:microsoft.com/office/officeart/2005/8/layout/cycle4"/>
    <dgm:cxn modelId="{AB0D41BC-D676-49C5-B629-C4C485AE2B56}" type="presOf" srcId="{8F5B6617-A309-4DCA-96B1-C0875015E8AD}" destId="{5444C482-4885-4FE4-8721-A75C9D5124DE}" srcOrd="0" destOrd="0" presId="urn:microsoft.com/office/officeart/2005/8/layout/cycle4"/>
    <dgm:cxn modelId="{6CCE00E7-0D3E-4F72-AF13-062C7ED9AF32}" type="presOf" srcId="{33E7AA3B-7B39-4629-93AD-A8877B2033B3}" destId="{7DFFF783-CD56-4102-AA13-4F7006CC64D3}" srcOrd="0" destOrd="0" presId="urn:microsoft.com/office/officeart/2005/8/layout/cycle4"/>
    <dgm:cxn modelId="{926B41F1-9F5A-4923-B94C-59E1430DCF33}" type="presOf" srcId="{F56FAEC3-32A8-4422-B97C-BD9ACA8C70AF}" destId="{324B2030-8425-422C-876D-DE81C6B204B1}" srcOrd="0" destOrd="0" presId="urn:microsoft.com/office/officeart/2005/8/layout/cycle4"/>
    <dgm:cxn modelId="{8C57E8F8-F0B7-4357-B251-0F0501D6B5C5}" type="presOf" srcId="{16672188-8C57-4975-BE79-D2C9017936EE}" destId="{3F65253D-D2B1-4537-828D-181AE99E786F}" srcOrd="0" destOrd="0" presId="urn:microsoft.com/office/officeart/2005/8/layout/cycle4"/>
    <dgm:cxn modelId="{04C066DA-67C5-4FFA-A434-6E44717B896B}" type="presParOf" srcId="{8CE79FDE-CCC6-487D-988A-23622385308E}" destId="{9DD0C3F5-D3E6-4DBC-96CD-406A57CD04B8}" srcOrd="0" destOrd="0" presId="urn:microsoft.com/office/officeart/2005/8/layout/cycle4"/>
    <dgm:cxn modelId="{FBEC7621-32E1-4FF0-BE47-76D23FF1D7DE}" type="presParOf" srcId="{9DD0C3F5-D3E6-4DBC-96CD-406A57CD04B8}" destId="{731641C0-EE58-427F-B802-F1B55930B9ED}" srcOrd="0" destOrd="0" presId="urn:microsoft.com/office/officeart/2005/8/layout/cycle4"/>
    <dgm:cxn modelId="{6D351D69-E68F-48D4-9DE3-1346EB5D247C}" type="presParOf" srcId="{8CE79FDE-CCC6-487D-988A-23622385308E}" destId="{0190CDB4-EE06-4AAE-896B-173D5AFE9CFC}" srcOrd="1" destOrd="0" presId="urn:microsoft.com/office/officeart/2005/8/layout/cycle4"/>
    <dgm:cxn modelId="{B69535D4-26E1-4F79-9E18-1B2613D0476B}" type="presParOf" srcId="{0190CDB4-EE06-4AAE-896B-173D5AFE9CFC}" destId="{3F65253D-D2B1-4537-828D-181AE99E786F}" srcOrd="0" destOrd="0" presId="urn:microsoft.com/office/officeart/2005/8/layout/cycle4"/>
    <dgm:cxn modelId="{C59F1B75-DC66-457D-B177-850EFA08A5E0}" type="presParOf" srcId="{0190CDB4-EE06-4AAE-896B-173D5AFE9CFC}" destId="{324B2030-8425-422C-876D-DE81C6B204B1}" srcOrd="1" destOrd="0" presId="urn:microsoft.com/office/officeart/2005/8/layout/cycle4"/>
    <dgm:cxn modelId="{6FDB3874-41E8-4645-AA17-603CDBD3A2CB}" type="presParOf" srcId="{0190CDB4-EE06-4AAE-896B-173D5AFE9CFC}" destId="{7DFFF783-CD56-4102-AA13-4F7006CC64D3}" srcOrd="2" destOrd="0" presId="urn:microsoft.com/office/officeart/2005/8/layout/cycle4"/>
    <dgm:cxn modelId="{453B54E8-2B72-496C-A2F8-0819DAD7ABD1}" type="presParOf" srcId="{0190CDB4-EE06-4AAE-896B-173D5AFE9CFC}" destId="{5444C482-4885-4FE4-8721-A75C9D5124DE}" srcOrd="3" destOrd="0" presId="urn:microsoft.com/office/officeart/2005/8/layout/cycle4"/>
    <dgm:cxn modelId="{C800D8CF-CAB0-4F6D-8B79-CB2C0AB7656C}" type="presParOf" srcId="{0190CDB4-EE06-4AAE-896B-173D5AFE9CFC}" destId="{5298F2B1-5BA8-422B-BF21-FDB6B6341164}" srcOrd="4" destOrd="0" presId="urn:microsoft.com/office/officeart/2005/8/layout/cycle4"/>
    <dgm:cxn modelId="{03082707-7460-44B9-A3E4-EE6DDCB16021}" type="presParOf" srcId="{8CE79FDE-CCC6-487D-988A-23622385308E}" destId="{3732C8AF-8A03-4F4E-A217-673ED900F932}" srcOrd="2" destOrd="0" presId="urn:microsoft.com/office/officeart/2005/8/layout/cycle4"/>
    <dgm:cxn modelId="{5D6C2061-6B07-48B1-8323-5CC5631490D1}" type="presParOf" srcId="{8CE79FDE-CCC6-487D-988A-23622385308E}" destId="{5BCE7966-287D-4BD6-94A4-4C89E41E579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A1359A-48DA-42A0-B542-EDA67069AE95}"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16672188-8C57-4975-BE79-D2C9017936EE}">
      <dgm:prSet phldrT="[Text]"/>
      <dgm:spPr>
        <a:noFill/>
        <a:ln>
          <a:noFill/>
        </a:ln>
      </dgm:spPr>
      <dgm:t>
        <a:bodyPr/>
        <a:lstStyle/>
        <a:p>
          <a:r>
            <a:rPr lang="en-US" dirty="0">
              <a:solidFill>
                <a:schemeClr val="bg1">
                  <a:lumMod val="85000"/>
                </a:schemeClr>
              </a:solidFill>
            </a:rPr>
            <a:t>Database</a:t>
          </a:r>
        </a:p>
        <a:p>
          <a:endParaRPr lang="en-US" dirty="0">
            <a:solidFill>
              <a:schemeClr val="bg1">
                <a:lumMod val="85000"/>
              </a:schemeClr>
            </a:solidFill>
          </a:endParaRPr>
        </a:p>
      </dgm:t>
    </dgm:pt>
    <dgm:pt modelId="{C969260D-11F1-44CA-8398-28567C10EDFC}" type="parTrans" cxnId="{EEC55C0C-D11D-4CA4-AB4E-29A8A36CA145}">
      <dgm:prSet/>
      <dgm:spPr/>
      <dgm:t>
        <a:bodyPr/>
        <a:lstStyle/>
        <a:p>
          <a:endParaRPr lang="en-US"/>
        </a:p>
      </dgm:t>
    </dgm:pt>
    <dgm:pt modelId="{7B35E693-7B6A-4F65-86C3-7F6201649B9D}" type="sibTrans" cxnId="{EEC55C0C-D11D-4CA4-AB4E-29A8A36CA145}">
      <dgm:prSet/>
      <dgm:spPr/>
      <dgm:t>
        <a:bodyPr/>
        <a:lstStyle/>
        <a:p>
          <a:endParaRPr lang="en-US"/>
        </a:p>
      </dgm:t>
    </dgm:pt>
    <dgm:pt modelId="{F56FAEC3-32A8-4422-B97C-BD9ACA8C70AF}">
      <dgm:prSet phldrT="[Text]"/>
      <dgm:spPr>
        <a:solidFill>
          <a:schemeClr val="bg1">
            <a:lumMod val="95000"/>
          </a:schemeClr>
        </a:solidFill>
      </dgm:spPr>
      <dgm:t>
        <a:bodyPr/>
        <a:lstStyle/>
        <a:p>
          <a:r>
            <a:rPr lang="en-US" dirty="0">
              <a:solidFill>
                <a:schemeClr val="bg1">
                  <a:lumMod val="85000"/>
                </a:schemeClr>
              </a:solidFill>
            </a:rPr>
            <a:t>Web</a:t>
          </a:r>
        </a:p>
        <a:p>
          <a:endParaRPr lang="en-US" dirty="0">
            <a:solidFill>
              <a:schemeClr val="bg1">
                <a:lumMod val="85000"/>
              </a:schemeClr>
            </a:solidFill>
          </a:endParaRPr>
        </a:p>
      </dgm:t>
    </dgm:pt>
    <dgm:pt modelId="{9D46C9EA-9C5D-4A2F-A86A-FA58C2DC0D0A}" type="parTrans" cxnId="{970D7D9E-54DC-464F-A93B-4609A5F93C90}">
      <dgm:prSet/>
      <dgm:spPr/>
      <dgm:t>
        <a:bodyPr/>
        <a:lstStyle/>
        <a:p>
          <a:endParaRPr lang="en-US"/>
        </a:p>
      </dgm:t>
    </dgm:pt>
    <dgm:pt modelId="{F31CBC9D-D1AC-4999-BC42-C77A85C3DA4C}" type="sibTrans" cxnId="{970D7D9E-54DC-464F-A93B-4609A5F93C90}">
      <dgm:prSet/>
      <dgm:spPr/>
      <dgm:t>
        <a:bodyPr/>
        <a:lstStyle/>
        <a:p>
          <a:endParaRPr lang="en-US"/>
        </a:p>
      </dgm:t>
    </dgm:pt>
    <dgm:pt modelId="{33E7AA3B-7B39-4629-93AD-A8877B2033B3}">
      <dgm:prSet phldrT="[Text]"/>
      <dgm:spPr>
        <a:solidFill>
          <a:schemeClr val="bg1">
            <a:lumMod val="95000"/>
          </a:schemeClr>
        </a:solidFill>
      </dgm:spPr>
      <dgm:t>
        <a:bodyPr/>
        <a:lstStyle/>
        <a:p>
          <a:endParaRPr lang="en-US" dirty="0">
            <a:solidFill>
              <a:schemeClr val="bg1">
                <a:lumMod val="85000"/>
              </a:schemeClr>
            </a:solidFill>
          </a:endParaRPr>
        </a:p>
        <a:p>
          <a:r>
            <a:rPr lang="en-US" dirty="0">
              <a:solidFill>
                <a:schemeClr val="bg1">
                  <a:lumMod val="85000"/>
                </a:schemeClr>
              </a:solidFill>
            </a:rPr>
            <a:t>Software</a:t>
          </a:r>
        </a:p>
      </dgm:t>
    </dgm:pt>
    <dgm:pt modelId="{33FB296C-AA27-4374-AD55-EE462CCA3A93}" type="parTrans" cxnId="{1B7E3792-3801-4BAA-9146-B7E178523425}">
      <dgm:prSet/>
      <dgm:spPr/>
      <dgm:t>
        <a:bodyPr/>
        <a:lstStyle/>
        <a:p>
          <a:endParaRPr lang="en-US"/>
        </a:p>
      </dgm:t>
    </dgm:pt>
    <dgm:pt modelId="{F3CA33F6-58A6-4D13-ABA4-D09F45B9FFAB}" type="sibTrans" cxnId="{1B7E3792-3801-4BAA-9146-B7E178523425}">
      <dgm:prSet/>
      <dgm:spPr/>
      <dgm:t>
        <a:bodyPr/>
        <a:lstStyle/>
        <a:p>
          <a:endParaRPr lang="en-US"/>
        </a:p>
      </dgm:t>
    </dgm:pt>
    <dgm:pt modelId="{8F5B6617-A309-4DCA-96B1-C0875015E8AD}">
      <dgm:prSet phldrT="[Text]"/>
      <dgm:spPr>
        <a:solidFill>
          <a:schemeClr val="bg1">
            <a:lumMod val="95000"/>
          </a:schemeClr>
        </a:solidFill>
      </dgm:spPr>
      <dgm:t>
        <a:bodyPr/>
        <a:lstStyle/>
        <a:p>
          <a:endParaRPr lang="en-US" dirty="0">
            <a:solidFill>
              <a:schemeClr val="bg1">
                <a:lumMod val="85000"/>
              </a:schemeClr>
            </a:solidFill>
          </a:endParaRPr>
        </a:p>
        <a:p>
          <a:r>
            <a:rPr lang="en-US" dirty="0">
              <a:solidFill>
                <a:schemeClr val="bg1">
                  <a:lumMod val="85000"/>
                </a:schemeClr>
              </a:solidFill>
            </a:rPr>
            <a:t>Hardware</a:t>
          </a:r>
        </a:p>
      </dgm:t>
    </dgm:pt>
    <dgm:pt modelId="{53568360-289D-48C0-B194-E0F436581B48}" type="parTrans" cxnId="{D95B623B-379F-46B8-9F72-5341106E9A25}">
      <dgm:prSet/>
      <dgm:spPr/>
      <dgm:t>
        <a:bodyPr/>
        <a:lstStyle/>
        <a:p>
          <a:endParaRPr lang="en-US"/>
        </a:p>
      </dgm:t>
    </dgm:pt>
    <dgm:pt modelId="{FAA7A438-7288-471D-9452-D1721A75819B}" type="sibTrans" cxnId="{D95B623B-379F-46B8-9F72-5341106E9A25}">
      <dgm:prSet/>
      <dgm:spPr/>
      <dgm:t>
        <a:bodyPr/>
        <a:lstStyle/>
        <a:p>
          <a:endParaRPr lang="en-US"/>
        </a:p>
      </dgm:t>
    </dgm:pt>
    <dgm:pt modelId="{8CE79FDE-CCC6-487D-988A-23622385308E}" type="pres">
      <dgm:prSet presAssocID="{48A1359A-48DA-42A0-B542-EDA67069AE95}" presName="cycleMatrixDiagram" presStyleCnt="0">
        <dgm:presLayoutVars>
          <dgm:chMax val="1"/>
          <dgm:dir/>
          <dgm:animLvl val="lvl"/>
          <dgm:resizeHandles val="exact"/>
        </dgm:presLayoutVars>
      </dgm:prSet>
      <dgm:spPr/>
    </dgm:pt>
    <dgm:pt modelId="{9DD0C3F5-D3E6-4DBC-96CD-406A57CD04B8}" type="pres">
      <dgm:prSet presAssocID="{48A1359A-48DA-42A0-B542-EDA67069AE95}" presName="children" presStyleCnt="0"/>
      <dgm:spPr/>
    </dgm:pt>
    <dgm:pt modelId="{731641C0-EE58-427F-B802-F1B55930B9ED}" type="pres">
      <dgm:prSet presAssocID="{48A1359A-48DA-42A0-B542-EDA67069AE95}" presName="childPlaceholder" presStyleCnt="0"/>
      <dgm:spPr/>
    </dgm:pt>
    <dgm:pt modelId="{0190CDB4-EE06-4AAE-896B-173D5AFE9CFC}" type="pres">
      <dgm:prSet presAssocID="{48A1359A-48DA-42A0-B542-EDA67069AE95}" presName="circle" presStyleCnt="0"/>
      <dgm:spPr/>
    </dgm:pt>
    <dgm:pt modelId="{3F65253D-D2B1-4537-828D-181AE99E786F}" type="pres">
      <dgm:prSet presAssocID="{48A1359A-48DA-42A0-B542-EDA67069AE95}" presName="quadrant1" presStyleLbl="node1" presStyleIdx="0" presStyleCnt="4" custScaleX="82338" custScaleY="82338" custLinFactNeighborX="8248" custLinFactNeighborY="8248">
        <dgm:presLayoutVars>
          <dgm:chMax val="1"/>
          <dgm:bulletEnabled val="1"/>
        </dgm:presLayoutVars>
      </dgm:prSet>
      <dgm:spPr/>
    </dgm:pt>
    <dgm:pt modelId="{324B2030-8425-422C-876D-DE81C6B204B1}" type="pres">
      <dgm:prSet presAssocID="{48A1359A-48DA-42A0-B542-EDA67069AE95}" presName="quadrant2" presStyleLbl="node1" presStyleIdx="1" presStyleCnt="4" custScaleX="82338" custScaleY="82338" custLinFactNeighborX="-8391" custLinFactNeighborY="8248">
        <dgm:presLayoutVars>
          <dgm:chMax val="1"/>
          <dgm:bulletEnabled val="1"/>
        </dgm:presLayoutVars>
      </dgm:prSet>
      <dgm:spPr/>
    </dgm:pt>
    <dgm:pt modelId="{7DFFF783-CD56-4102-AA13-4F7006CC64D3}" type="pres">
      <dgm:prSet presAssocID="{48A1359A-48DA-42A0-B542-EDA67069AE95}" presName="quadrant3" presStyleLbl="node1" presStyleIdx="2" presStyleCnt="4" custScaleX="82338" custScaleY="82338" custLinFactNeighborX="-8391" custLinFactNeighborY="-8391">
        <dgm:presLayoutVars>
          <dgm:chMax val="1"/>
          <dgm:bulletEnabled val="1"/>
        </dgm:presLayoutVars>
      </dgm:prSet>
      <dgm:spPr/>
    </dgm:pt>
    <dgm:pt modelId="{5444C482-4885-4FE4-8721-A75C9D5124DE}" type="pres">
      <dgm:prSet presAssocID="{48A1359A-48DA-42A0-B542-EDA67069AE95}" presName="quadrant4" presStyleLbl="node1" presStyleIdx="3" presStyleCnt="4" custScaleX="82338" custScaleY="82338" custLinFactNeighborX="8248" custLinFactNeighborY="-8391">
        <dgm:presLayoutVars>
          <dgm:chMax val="1"/>
          <dgm:bulletEnabled val="1"/>
        </dgm:presLayoutVars>
      </dgm:prSet>
      <dgm:spPr/>
    </dgm:pt>
    <dgm:pt modelId="{5298F2B1-5BA8-422B-BF21-FDB6B6341164}" type="pres">
      <dgm:prSet presAssocID="{48A1359A-48DA-42A0-B542-EDA67069AE95}" presName="quadrantPlaceholder" presStyleCnt="0"/>
      <dgm:spPr/>
    </dgm:pt>
    <dgm:pt modelId="{3732C8AF-8A03-4F4E-A217-673ED900F932}" type="pres">
      <dgm:prSet presAssocID="{48A1359A-48DA-42A0-B542-EDA67069AE95}" presName="center1" presStyleLbl="fgShp" presStyleIdx="0" presStyleCnt="2"/>
      <dgm:spPr>
        <a:solidFill>
          <a:schemeClr val="bg1">
            <a:lumMod val="95000"/>
          </a:schemeClr>
        </a:solidFill>
      </dgm:spPr>
    </dgm:pt>
    <dgm:pt modelId="{5BCE7966-287D-4BD6-94A4-4C89E41E5792}" type="pres">
      <dgm:prSet presAssocID="{48A1359A-48DA-42A0-B542-EDA67069AE95}" presName="center2" presStyleLbl="fgShp" presStyleIdx="1" presStyleCnt="2"/>
      <dgm:spPr>
        <a:solidFill>
          <a:schemeClr val="bg1">
            <a:lumMod val="95000"/>
          </a:schemeClr>
        </a:solidFill>
      </dgm:spPr>
    </dgm:pt>
  </dgm:ptLst>
  <dgm:cxnLst>
    <dgm:cxn modelId="{EEC55C0C-D11D-4CA4-AB4E-29A8A36CA145}" srcId="{48A1359A-48DA-42A0-B542-EDA67069AE95}" destId="{16672188-8C57-4975-BE79-D2C9017936EE}" srcOrd="0" destOrd="0" parTransId="{C969260D-11F1-44CA-8398-28567C10EDFC}" sibTransId="{7B35E693-7B6A-4F65-86C3-7F6201649B9D}"/>
    <dgm:cxn modelId="{14DD3529-3975-4EBB-8C43-380E005811B4}" type="presOf" srcId="{33E7AA3B-7B39-4629-93AD-A8877B2033B3}" destId="{7DFFF783-CD56-4102-AA13-4F7006CC64D3}" srcOrd="0" destOrd="0" presId="urn:microsoft.com/office/officeart/2005/8/layout/cycle4"/>
    <dgm:cxn modelId="{D95B623B-379F-46B8-9F72-5341106E9A25}" srcId="{48A1359A-48DA-42A0-B542-EDA67069AE95}" destId="{8F5B6617-A309-4DCA-96B1-C0875015E8AD}" srcOrd="3" destOrd="0" parTransId="{53568360-289D-48C0-B194-E0F436581B48}" sibTransId="{FAA7A438-7288-471D-9452-D1721A75819B}"/>
    <dgm:cxn modelId="{67E16F5C-03A5-42BD-AD4B-B8907795B215}" type="presOf" srcId="{8F5B6617-A309-4DCA-96B1-C0875015E8AD}" destId="{5444C482-4885-4FE4-8721-A75C9D5124DE}" srcOrd="0" destOrd="0" presId="urn:microsoft.com/office/officeart/2005/8/layout/cycle4"/>
    <dgm:cxn modelId="{E184214E-6782-4A0A-9225-C73A785D3B75}" type="presOf" srcId="{48A1359A-48DA-42A0-B542-EDA67069AE95}" destId="{8CE79FDE-CCC6-487D-988A-23622385308E}" srcOrd="0" destOrd="0" presId="urn:microsoft.com/office/officeart/2005/8/layout/cycle4"/>
    <dgm:cxn modelId="{1B7E3792-3801-4BAA-9146-B7E178523425}" srcId="{48A1359A-48DA-42A0-B542-EDA67069AE95}" destId="{33E7AA3B-7B39-4629-93AD-A8877B2033B3}" srcOrd="2" destOrd="0" parTransId="{33FB296C-AA27-4374-AD55-EE462CCA3A93}" sibTransId="{F3CA33F6-58A6-4D13-ABA4-D09F45B9FFAB}"/>
    <dgm:cxn modelId="{D0A19195-FEEF-4868-A05B-73D0A61E1869}" type="presOf" srcId="{F56FAEC3-32A8-4422-B97C-BD9ACA8C70AF}" destId="{324B2030-8425-422C-876D-DE81C6B204B1}" srcOrd="0" destOrd="0" presId="urn:microsoft.com/office/officeart/2005/8/layout/cycle4"/>
    <dgm:cxn modelId="{970D7D9E-54DC-464F-A93B-4609A5F93C90}" srcId="{48A1359A-48DA-42A0-B542-EDA67069AE95}" destId="{F56FAEC3-32A8-4422-B97C-BD9ACA8C70AF}" srcOrd="1" destOrd="0" parTransId="{9D46C9EA-9C5D-4A2F-A86A-FA58C2DC0D0A}" sibTransId="{F31CBC9D-D1AC-4999-BC42-C77A85C3DA4C}"/>
    <dgm:cxn modelId="{7B13D3E4-1317-433F-848F-D45DCE2AC38E}" type="presOf" srcId="{16672188-8C57-4975-BE79-D2C9017936EE}" destId="{3F65253D-D2B1-4537-828D-181AE99E786F}" srcOrd="0" destOrd="0" presId="urn:microsoft.com/office/officeart/2005/8/layout/cycle4"/>
    <dgm:cxn modelId="{E073D02D-39D8-4EE8-BC1C-A20B84C20BB9}" type="presParOf" srcId="{8CE79FDE-CCC6-487D-988A-23622385308E}" destId="{9DD0C3F5-D3E6-4DBC-96CD-406A57CD04B8}" srcOrd="0" destOrd="0" presId="urn:microsoft.com/office/officeart/2005/8/layout/cycle4"/>
    <dgm:cxn modelId="{A3EDA0D3-FBD8-4A0E-96B8-81331DE1BDC4}" type="presParOf" srcId="{9DD0C3F5-D3E6-4DBC-96CD-406A57CD04B8}" destId="{731641C0-EE58-427F-B802-F1B55930B9ED}" srcOrd="0" destOrd="0" presId="urn:microsoft.com/office/officeart/2005/8/layout/cycle4"/>
    <dgm:cxn modelId="{E775688B-5CAD-41C0-BD3E-1D102D54B486}" type="presParOf" srcId="{8CE79FDE-CCC6-487D-988A-23622385308E}" destId="{0190CDB4-EE06-4AAE-896B-173D5AFE9CFC}" srcOrd="1" destOrd="0" presId="urn:microsoft.com/office/officeart/2005/8/layout/cycle4"/>
    <dgm:cxn modelId="{E41A869E-CB07-46EB-ACE9-AF82449C4E5F}" type="presParOf" srcId="{0190CDB4-EE06-4AAE-896B-173D5AFE9CFC}" destId="{3F65253D-D2B1-4537-828D-181AE99E786F}" srcOrd="0" destOrd="0" presId="urn:microsoft.com/office/officeart/2005/8/layout/cycle4"/>
    <dgm:cxn modelId="{49C110CB-AABB-448A-933B-D5D343CAF2E1}" type="presParOf" srcId="{0190CDB4-EE06-4AAE-896B-173D5AFE9CFC}" destId="{324B2030-8425-422C-876D-DE81C6B204B1}" srcOrd="1" destOrd="0" presId="urn:microsoft.com/office/officeart/2005/8/layout/cycle4"/>
    <dgm:cxn modelId="{41BBB841-1A26-427B-B4AA-82152CA32049}" type="presParOf" srcId="{0190CDB4-EE06-4AAE-896B-173D5AFE9CFC}" destId="{7DFFF783-CD56-4102-AA13-4F7006CC64D3}" srcOrd="2" destOrd="0" presId="urn:microsoft.com/office/officeart/2005/8/layout/cycle4"/>
    <dgm:cxn modelId="{53BC88B9-82E9-4504-9AE1-37776EE4FDC8}" type="presParOf" srcId="{0190CDB4-EE06-4AAE-896B-173D5AFE9CFC}" destId="{5444C482-4885-4FE4-8721-A75C9D5124DE}" srcOrd="3" destOrd="0" presId="urn:microsoft.com/office/officeart/2005/8/layout/cycle4"/>
    <dgm:cxn modelId="{D71FD740-379C-4A3B-8F59-D832E13874B6}" type="presParOf" srcId="{0190CDB4-EE06-4AAE-896B-173D5AFE9CFC}" destId="{5298F2B1-5BA8-422B-BF21-FDB6B6341164}" srcOrd="4" destOrd="0" presId="urn:microsoft.com/office/officeart/2005/8/layout/cycle4"/>
    <dgm:cxn modelId="{35210393-472A-4D26-A464-B63869DAB817}" type="presParOf" srcId="{8CE79FDE-CCC6-487D-988A-23622385308E}" destId="{3732C8AF-8A03-4F4E-A217-673ED900F932}" srcOrd="2" destOrd="0" presId="urn:microsoft.com/office/officeart/2005/8/layout/cycle4"/>
    <dgm:cxn modelId="{65053329-0BE0-4A7E-A6EF-C93CF171D71A}" type="presParOf" srcId="{8CE79FDE-CCC6-487D-988A-23622385308E}" destId="{5BCE7966-287D-4BD6-94A4-4C89E41E5792}"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A1359A-48DA-42A0-B542-EDA67069AE95}"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33E7AA3B-7B39-4629-93AD-A8877B2033B3}">
      <dgm:prSet phldrT="[Text]"/>
      <dgm:spPr>
        <a:solidFill>
          <a:schemeClr val="bg1">
            <a:lumMod val="95000"/>
          </a:schemeClr>
        </a:solidFill>
      </dgm:spPr>
      <dgm:t>
        <a:bodyPr/>
        <a:lstStyle/>
        <a:p>
          <a:endParaRPr lang="en-US" dirty="0">
            <a:solidFill>
              <a:schemeClr val="bg1">
                <a:lumMod val="85000"/>
              </a:schemeClr>
            </a:solidFill>
          </a:endParaRPr>
        </a:p>
        <a:p>
          <a:r>
            <a:rPr lang="en-US" dirty="0">
              <a:solidFill>
                <a:schemeClr val="bg1">
                  <a:lumMod val="85000"/>
                </a:schemeClr>
              </a:solidFill>
            </a:rPr>
            <a:t>Software</a:t>
          </a:r>
        </a:p>
      </dgm:t>
    </dgm:pt>
    <dgm:pt modelId="{33FB296C-AA27-4374-AD55-EE462CCA3A93}" type="parTrans" cxnId="{1B7E3792-3801-4BAA-9146-B7E178523425}">
      <dgm:prSet/>
      <dgm:spPr/>
      <dgm:t>
        <a:bodyPr/>
        <a:lstStyle/>
        <a:p>
          <a:endParaRPr lang="en-US"/>
        </a:p>
      </dgm:t>
    </dgm:pt>
    <dgm:pt modelId="{F3CA33F6-58A6-4D13-ABA4-D09F45B9FFAB}" type="sibTrans" cxnId="{1B7E3792-3801-4BAA-9146-B7E178523425}">
      <dgm:prSet/>
      <dgm:spPr/>
      <dgm:t>
        <a:bodyPr/>
        <a:lstStyle/>
        <a:p>
          <a:endParaRPr lang="en-US"/>
        </a:p>
      </dgm:t>
    </dgm:pt>
    <dgm:pt modelId="{8F5B6617-A309-4DCA-96B1-C0875015E8AD}">
      <dgm:prSet phldrT="[Text]"/>
      <dgm:spPr>
        <a:solidFill>
          <a:schemeClr val="bg1">
            <a:lumMod val="95000"/>
          </a:schemeClr>
        </a:solidFill>
      </dgm:spPr>
      <dgm:t>
        <a:bodyPr/>
        <a:lstStyle/>
        <a:p>
          <a:endParaRPr lang="en-US" dirty="0">
            <a:solidFill>
              <a:schemeClr val="bg1">
                <a:lumMod val="85000"/>
              </a:schemeClr>
            </a:solidFill>
          </a:endParaRPr>
        </a:p>
        <a:p>
          <a:r>
            <a:rPr lang="en-US" dirty="0">
              <a:solidFill>
                <a:schemeClr val="bg1">
                  <a:lumMod val="85000"/>
                </a:schemeClr>
              </a:solidFill>
            </a:rPr>
            <a:t>Hardware</a:t>
          </a:r>
        </a:p>
      </dgm:t>
    </dgm:pt>
    <dgm:pt modelId="{53568360-289D-48C0-B194-E0F436581B48}" type="parTrans" cxnId="{D95B623B-379F-46B8-9F72-5341106E9A25}">
      <dgm:prSet/>
      <dgm:spPr/>
      <dgm:t>
        <a:bodyPr/>
        <a:lstStyle/>
        <a:p>
          <a:endParaRPr lang="en-US"/>
        </a:p>
      </dgm:t>
    </dgm:pt>
    <dgm:pt modelId="{FAA7A438-7288-471D-9452-D1721A75819B}" type="sibTrans" cxnId="{D95B623B-379F-46B8-9F72-5341106E9A25}">
      <dgm:prSet/>
      <dgm:spPr/>
      <dgm:t>
        <a:bodyPr/>
        <a:lstStyle/>
        <a:p>
          <a:endParaRPr lang="en-US"/>
        </a:p>
      </dgm:t>
    </dgm:pt>
    <dgm:pt modelId="{F56FAEC3-32A8-4422-B97C-BD9ACA8C70AF}">
      <dgm:prSet phldrT="[Text]"/>
      <dgm:spPr>
        <a:solidFill>
          <a:schemeClr val="bg1">
            <a:lumMod val="95000"/>
          </a:schemeClr>
        </a:solidFill>
      </dgm:spPr>
      <dgm:t>
        <a:bodyPr/>
        <a:lstStyle/>
        <a:p>
          <a:r>
            <a:rPr lang="en-US" dirty="0">
              <a:solidFill>
                <a:schemeClr val="bg1">
                  <a:lumMod val="85000"/>
                </a:schemeClr>
              </a:solidFill>
            </a:rPr>
            <a:t>Web</a:t>
          </a:r>
        </a:p>
        <a:p>
          <a:endParaRPr lang="en-US" dirty="0">
            <a:solidFill>
              <a:schemeClr val="bg1">
                <a:lumMod val="85000"/>
              </a:schemeClr>
            </a:solidFill>
          </a:endParaRPr>
        </a:p>
      </dgm:t>
    </dgm:pt>
    <dgm:pt modelId="{F31CBC9D-D1AC-4999-BC42-C77A85C3DA4C}" type="sibTrans" cxnId="{970D7D9E-54DC-464F-A93B-4609A5F93C90}">
      <dgm:prSet/>
      <dgm:spPr/>
      <dgm:t>
        <a:bodyPr/>
        <a:lstStyle/>
        <a:p>
          <a:endParaRPr lang="en-US"/>
        </a:p>
      </dgm:t>
    </dgm:pt>
    <dgm:pt modelId="{9D46C9EA-9C5D-4A2F-A86A-FA58C2DC0D0A}" type="parTrans" cxnId="{970D7D9E-54DC-464F-A93B-4609A5F93C90}">
      <dgm:prSet/>
      <dgm:spPr/>
      <dgm:t>
        <a:bodyPr/>
        <a:lstStyle/>
        <a:p>
          <a:endParaRPr lang="en-US"/>
        </a:p>
      </dgm:t>
    </dgm:pt>
    <dgm:pt modelId="{16672188-8C57-4975-BE79-D2C9017936EE}">
      <dgm:prSet phldrT="[Text]"/>
      <dgm:spPr>
        <a:solidFill>
          <a:schemeClr val="bg1">
            <a:lumMod val="95000"/>
          </a:schemeClr>
        </a:solidFill>
        <a:ln>
          <a:noFill/>
        </a:ln>
      </dgm:spPr>
      <dgm:t>
        <a:bodyPr/>
        <a:lstStyle/>
        <a:p>
          <a:r>
            <a:rPr lang="en-US" dirty="0">
              <a:solidFill>
                <a:schemeClr val="bg1">
                  <a:lumMod val="85000"/>
                </a:schemeClr>
              </a:solidFill>
            </a:rPr>
            <a:t>Database</a:t>
          </a:r>
        </a:p>
        <a:p>
          <a:endParaRPr lang="en-US" dirty="0">
            <a:solidFill>
              <a:schemeClr val="bg1">
                <a:lumMod val="85000"/>
              </a:schemeClr>
            </a:solidFill>
          </a:endParaRPr>
        </a:p>
      </dgm:t>
    </dgm:pt>
    <dgm:pt modelId="{7B35E693-7B6A-4F65-86C3-7F6201649B9D}" type="sibTrans" cxnId="{EEC55C0C-D11D-4CA4-AB4E-29A8A36CA145}">
      <dgm:prSet/>
      <dgm:spPr/>
      <dgm:t>
        <a:bodyPr/>
        <a:lstStyle/>
        <a:p>
          <a:endParaRPr lang="en-US"/>
        </a:p>
      </dgm:t>
    </dgm:pt>
    <dgm:pt modelId="{C969260D-11F1-44CA-8398-28567C10EDFC}" type="parTrans" cxnId="{EEC55C0C-D11D-4CA4-AB4E-29A8A36CA145}">
      <dgm:prSet/>
      <dgm:spPr/>
      <dgm:t>
        <a:bodyPr/>
        <a:lstStyle/>
        <a:p>
          <a:endParaRPr lang="en-US"/>
        </a:p>
      </dgm:t>
    </dgm:pt>
    <dgm:pt modelId="{8CE79FDE-CCC6-487D-988A-23622385308E}" type="pres">
      <dgm:prSet presAssocID="{48A1359A-48DA-42A0-B542-EDA67069AE95}" presName="cycleMatrixDiagram" presStyleCnt="0">
        <dgm:presLayoutVars>
          <dgm:chMax val="1"/>
          <dgm:dir/>
          <dgm:animLvl val="lvl"/>
          <dgm:resizeHandles val="exact"/>
        </dgm:presLayoutVars>
      </dgm:prSet>
      <dgm:spPr/>
    </dgm:pt>
    <dgm:pt modelId="{9DD0C3F5-D3E6-4DBC-96CD-406A57CD04B8}" type="pres">
      <dgm:prSet presAssocID="{48A1359A-48DA-42A0-B542-EDA67069AE95}" presName="children" presStyleCnt="0"/>
      <dgm:spPr/>
    </dgm:pt>
    <dgm:pt modelId="{731641C0-EE58-427F-B802-F1B55930B9ED}" type="pres">
      <dgm:prSet presAssocID="{48A1359A-48DA-42A0-B542-EDA67069AE95}" presName="childPlaceholder" presStyleCnt="0"/>
      <dgm:spPr/>
    </dgm:pt>
    <dgm:pt modelId="{0190CDB4-EE06-4AAE-896B-173D5AFE9CFC}" type="pres">
      <dgm:prSet presAssocID="{48A1359A-48DA-42A0-B542-EDA67069AE95}" presName="circle" presStyleCnt="0"/>
      <dgm:spPr/>
    </dgm:pt>
    <dgm:pt modelId="{3F65253D-D2B1-4537-828D-181AE99E786F}" type="pres">
      <dgm:prSet presAssocID="{48A1359A-48DA-42A0-B542-EDA67069AE95}" presName="quadrant1" presStyleLbl="node1" presStyleIdx="0" presStyleCnt="4" custScaleX="82338" custScaleY="82338" custLinFactNeighborX="8248" custLinFactNeighborY="8248">
        <dgm:presLayoutVars>
          <dgm:chMax val="1"/>
          <dgm:bulletEnabled val="1"/>
        </dgm:presLayoutVars>
      </dgm:prSet>
      <dgm:spPr/>
    </dgm:pt>
    <dgm:pt modelId="{324B2030-8425-422C-876D-DE81C6B204B1}" type="pres">
      <dgm:prSet presAssocID="{48A1359A-48DA-42A0-B542-EDA67069AE95}" presName="quadrant2" presStyleLbl="node1" presStyleIdx="1" presStyleCnt="4" custScaleX="82338" custScaleY="82338" custLinFactNeighborX="-8391" custLinFactNeighborY="8248">
        <dgm:presLayoutVars>
          <dgm:chMax val="1"/>
          <dgm:bulletEnabled val="1"/>
        </dgm:presLayoutVars>
      </dgm:prSet>
      <dgm:spPr/>
    </dgm:pt>
    <dgm:pt modelId="{7DFFF783-CD56-4102-AA13-4F7006CC64D3}" type="pres">
      <dgm:prSet presAssocID="{48A1359A-48DA-42A0-B542-EDA67069AE95}" presName="quadrant3" presStyleLbl="node1" presStyleIdx="2" presStyleCnt="4" custScaleX="82338" custScaleY="82338" custLinFactNeighborX="-8391" custLinFactNeighborY="-8391">
        <dgm:presLayoutVars>
          <dgm:chMax val="1"/>
          <dgm:bulletEnabled val="1"/>
        </dgm:presLayoutVars>
      </dgm:prSet>
      <dgm:spPr/>
    </dgm:pt>
    <dgm:pt modelId="{5444C482-4885-4FE4-8721-A75C9D5124DE}" type="pres">
      <dgm:prSet presAssocID="{48A1359A-48DA-42A0-B542-EDA67069AE95}" presName="quadrant4" presStyleLbl="node1" presStyleIdx="3" presStyleCnt="4" custScaleX="82338" custScaleY="82338" custLinFactNeighborX="8248" custLinFactNeighborY="-8391">
        <dgm:presLayoutVars>
          <dgm:chMax val="1"/>
          <dgm:bulletEnabled val="1"/>
        </dgm:presLayoutVars>
      </dgm:prSet>
      <dgm:spPr/>
    </dgm:pt>
    <dgm:pt modelId="{5298F2B1-5BA8-422B-BF21-FDB6B6341164}" type="pres">
      <dgm:prSet presAssocID="{48A1359A-48DA-42A0-B542-EDA67069AE95}" presName="quadrantPlaceholder" presStyleCnt="0"/>
      <dgm:spPr/>
    </dgm:pt>
    <dgm:pt modelId="{3732C8AF-8A03-4F4E-A217-673ED900F932}" type="pres">
      <dgm:prSet presAssocID="{48A1359A-48DA-42A0-B542-EDA67069AE95}" presName="center1" presStyleLbl="fgShp" presStyleIdx="0" presStyleCnt="2"/>
      <dgm:spPr>
        <a:solidFill>
          <a:schemeClr val="bg1">
            <a:lumMod val="95000"/>
          </a:schemeClr>
        </a:solidFill>
      </dgm:spPr>
    </dgm:pt>
    <dgm:pt modelId="{5BCE7966-287D-4BD6-94A4-4C89E41E5792}" type="pres">
      <dgm:prSet presAssocID="{48A1359A-48DA-42A0-B542-EDA67069AE95}" presName="center2" presStyleLbl="fgShp" presStyleIdx="1" presStyleCnt="2"/>
      <dgm:spPr>
        <a:solidFill>
          <a:schemeClr val="bg1">
            <a:lumMod val="95000"/>
          </a:schemeClr>
        </a:solidFill>
      </dgm:spPr>
    </dgm:pt>
  </dgm:ptLst>
  <dgm:cxnLst>
    <dgm:cxn modelId="{EEC55C0C-D11D-4CA4-AB4E-29A8A36CA145}" srcId="{48A1359A-48DA-42A0-B542-EDA67069AE95}" destId="{16672188-8C57-4975-BE79-D2C9017936EE}" srcOrd="0" destOrd="0" parTransId="{C969260D-11F1-44CA-8398-28567C10EDFC}" sibTransId="{7B35E693-7B6A-4F65-86C3-7F6201649B9D}"/>
    <dgm:cxn modelId="{14DD3529-3975-4EBB-8C43-380E005811B4}" type="presOf" srcId="{33E7AA3B-7B39-4629-93AD-A8877B2033B3}" destId="{7DFFF783-CD56-4102-AA13-4F7006CC64D3}" srcOrd="0" destOrd="0" presId="urn:microsoft.com/office/officeart/2005/8/layout/cycle4"/>
    <dgm:cxn modelId="{D95B623B-379F-46B8-9F72-5341106E9A25}" srcId="{48A1359A-48DA-42A0-B542-EDA67069AE95}" destId="{8F5B6617-A309-4DCA-96B1-C0875015E8AD}" srcOrd="3" destOrd="0" parTransId="{53568360-289D-48C0-B194-E0F436581B48}" sibTransId="{FAA7A438-7288-471D-9452-D1721A75819B}"/>
    <dgm:cxn modelId="{67E16F5C-03A5-42BD-AD4B-B8907795B215}" type="presOf" srcId="{8F5B6617-A309-4DCA-96B1-C0875015E8AD}" destId="{5444C482-4885-4FE4-8721-A75C9D5124DE}" srcOrd="0" destOrd="0" presId="urn:microsoft.com/office/officeart/2005/8/layout/cycle4"/>
    <dgm:cxn modelId="{E184214E-6782-4A0A-9225-C73A785D3B75}" type="presOf" srcId="{48A1359A-48DA-42A0-B542-EDA67069AE95}" destId="{8CE79FDE-CCC6-487D-988A-23622385308E}" srcOrd="0" destOrd="0" presId="urn:microsoft.com/office/officeart/2005/8/layout/cycle4"/>
    <dgm:cxn modelId="{1B7E3792-3801-4BAA-9146-B7E178523425}" srcId="{48A1359A-48DA-42A0-B542-EDA67069AE95}" destId="{33E7AA3B-7B39-4629-93AD-A8877B2033B3}" srcOrd="2" destOrd="0" parTransId="{33FB296C-AA27-4374-AD55-EE462CCA3A93}" sibTransId="{F3CA33F6-58A6-4D13-ABA4-D09F45B9FFAB}"/>
    <dgm:cxn modelId="{D0A19195-FEEF-4868-A05B-73D0A61E1869}" type="presOf" srcId="{F56FAEC3-32A8-4422-B97C-BD9ACA8C70AF}" destId="{324B2030-8425-422C-876D-DE81C6B204B1}" srcOrd="0" destOrd="0" presId="urn:microsoft.com/office/officeart/2005/8/layout/cycle4"/>
    <dgm:cxn modelId="{970D7D9E-54DC-464F-A93B-4609A5F93C90}" srcId="{48A1359A-48DA-42A0-B542-EDA67069AE95}" destId="{F56FAEC3-32A8-4422-B97C-BD9ACA8C70AF}" srcOrd="1" destOrd="0" parTransId="{9D46C9EA-9C5D-4A2F-A86A-FA58C2DC0D0A}" sibTransId="{F31CBC9D-D1AC-4999-BC42-C77A85C3DA4C}"/>
    <dgm:cxn modelId="{7B13D3E4-1317-433F-848F-D45DCE2AC38E}" type="presOf" srcId="{16672188-8C57-4975-BE79-D2C9017936EE}" destId="{3F65253D-D2B1-4537-828D-181AE99E786F}" srcOrd="0" destOrd="0" presId="urn:microsoft.com/office/officeart/2005/8/layout/cycle4"/>
    <dgm:cxn modelId="{E073D02D-39D8-4EE8-BC1C-A20B84C20BB9}" type="presParOf" srcId="{8CE79FDE-CCC6-487D-988A-23622385308E}" destId="{9DD0C3F5-D3E6-4DBC-96CD-406A57CD04B8}" srcOrd="0" destOrd="0" presId="urn:microsoft.com/office/officeart/2005/8/layout/cycle4"/>
    <dgm:cxn modelId="{A3EDA0D3-FBD8-4A0E-96B8-81331DE1BDC4}" type="presParOf" srcId="{9DD0C3F5-D3E6-4DBC-96CD-406A57CD04B8}" destId="{731641C0-EE58-427F-B802-F1B55930B9ED}" srcOrd="0" destOrd="0" presId="urn:microsoft.com/office/officeart/2005/8/layout/cycle4"/>
    <dgm:cxn modelId="{E775688B-5CAD-41C0-BD3E-1D102D54B486}" type="presParOf" srcId="{8CE79FDE-CCC6-487D-988A-23622385308E}" destId="{0190CDB4-EE06-4AAE-896B-173D5AFE9CFC}" srcOrd="1" destOrd="0" presId="urn:microsoft.com/office/officeart/2005/8/layout/cycle4"/>
    <dgm:cxn modelId="{E41A869E-CB07-46EB-ACE9-AF82449C4E5F}" type="presParOf" srcId="{0190CDB4-EE06-4AAE-896B-173D5AFE9CFC}" destId="{3F65253D-D2B1-4537-828D-181AE99E786F}" srcOrd="0" destOrd="0" presId="urn:microsoft.com/office/officeart/2005/8/layout/cycle4"/>
    <dgm:cxn modelId="{49C110CB-AABB-448A-933B-D5D343CAF2E1}" type="presParOf" srcId="{0190CDB4-EE06-4AAE-896B-173D5AFE9CFC}" destId="{324B2030-8425-422C-876D-DE81C6B204B1}" srcOrd="1" destOrd="0" presId="urn:microsoft.com/office/officeart/2005/8/layout/cycle4"/>
    <dgm:cxn modelId="{41BBB841-1A26-427B-B4AA-82152CA32049}" type="presParOf" srcId="{0190CDB4-EE06-4AAE-896B-173D5AFE9CFC}" destId="{7DFFF783-CD56-4102-AA13-4F7006CC64D3}" srcOrd="2" destOrd="0" presId="urn:microsoft.com/office/officeart/2005/8/layout/cycle4"/>
    <dgm:cxn modelId="{53BC88B9-82E9-4504-9AE1-37776EE4FDC8}" type="presParOf" srcId="{0190CDB4-EE06-4AAE-896B-173D5AFE9CFC}" destId="{5444C482-4885-4FE4-8721-A75C9D5124DE}" srcOrd="3" destOrd="0" presId="urn:microsoft.com/office/officeart/2005/8/layout/cycle4"/>
    <dgm:cxn modelId="{D71FD740-379C-4A3B-8F59-D832E13874B6}" type="presParOf" srcId="{0190CDB4-EE06-4AAE-896B-173D5AFE9CFC}" destId="{5298F2B1-5BA8-422B-BF21-FDB6B6341164}" srcOrd="4" destOrd="0" presId="urn:microsoft.com/office/officeart/2005/8/layout/cycle4"/>
    <dgm:cxn modelId="{35210393-472A-4D26-A464-B63869DAB817}" type="presParOf" srcId="{8CE79FDE-CCC6-487D-988A-23622385308E}" destId="{3732C8AF-8A03-4F4E-A217-673ED900F932}" srcOrd="2" destOrd="0" presId="urn:microsoft.com/office/officeart/2005/8/layout/cycle4"/>
    <dgm:cxn modelId="{65053329-0BE0-4A7E-A6EF-C93CF171D71A}" type="presParOf" srcId="{8CE79FDE-CCC6-487D-988A-23622385308E}" destId="{5BCE7966-287D-4BD6-94A4-4C89E41E579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A1359A-48DA-42A0-B542-EDA67069AE95}"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16672188-8C57-4975-BE79-D2C9017936EE}">
      <dgm:prSet phldrT="[Text]"/>
      <dgm:spPr>
        <a:solidFill>
          <a:schemeClr val="bg1">
            <a:lumMod val="95000"/>
          </a:schemeClr>
        </a:solidFill>
      </dgm:spPr>
      <dgm:t>
        <a:bodyPr/>
        <a:lstStyle/>
        <a:p>
          <a:r>
            <a:rPr lang="en-US" dirty="0">
              <a:solidFill>
                <a:schemeClr val="bg1">
                  <a:lumMod val="85000"/>
                </a:schemeClr>
              </a:solidFill>
            </a:rPr>
            <a:t>Database</a:t>
          </a:r>
        </a:p>
        <a:p>
          <a:endParaRPr lang="en-US" dirty="0">
            <a:solidFill>
              <a:schemeClr val="bg1">
                <a:lumMod val="85000"/>
              </a:schemeClr>
            </a:solidFill>
          </a:endParaRPr>
        </a:p>
      </dgm:t>
    </dgm:pt>
    <dgm:pt modelId="{C969260D-11F1-44CA-8398-28567C10EDFC}" type="parTrans" cxnId="{EEC55C0C-D11D-4CA4-AB4E-29A8A36CA145}">
      <dgm:prSet/>
      <dgm:spPr/>
      <dgm:t>
        <a:bodyPr/>
        <a:lstStyle/>
        <a:p>
          <a:endParaRPr lang="en-US"/>
        </a:p>
      </dgm:t>
    </dgm:pt>
    <dgm:pt modelId="{7B35E693-7B6A-4F65-86C3-7F6201649B9D}" type="sibTrans" cxnId="{EEC55C0C-D11D-4CA4-AB4E-29A8A36CA145}">
      <dgm:prSet/>
      <dgm:spPr/>
      <dgm:t>
        <a:bodyPr/>
        <a:lstStyle/>
        <a:p>
          <a:endParaRPr lang="en-US"/>
        </a:p>
      </dgm:t>
    </dgm:pt>
    <dgm:pt modelId="{F56FAEC3-32A8-4422-B97C-BD9ACA8C70AF}">
      <dgm:prSet phldrT="[Text]"/>
      <dgm:spPr>
        <a:solidFill>
          <a:schemeClr val="bg1">
            <a:lumMod val="95000"/>
          </a:schemeClr>
        </a:solidFill>
      </dgm:spPr>
      <dgm:t>
        <a:bodyPr/>
        <a:lstStyle/>
        <a:p>
          <a:r>
            <a:rPr lang="en-US" dirty="0">
              <a:solidFill>
                <a:schemeClr val="bg1">
                  <a:lumMod val="85000"/>
                </a:schemeClr>
              </a:solidFill>
            </a:rPr>
            <a:t>Web</a:t>
          </a:r>
        </a:p>
        <a:p>
          <a:endParaRPr lang="en-US" dirty="0">
            <a:solidFill>
              <a:schemeClr val="bg1">
                <a:lumMod val="85000"/>
              </a:schemeClr>
            </a:solidFill>
          </a:endParaRPr>
        </a:p>
      </dgm:t>
    </dgm:pt>
    <dgm:pt modelId="{9D46C9EA-9C5D-4A2F-A86A-FA58C2DC0D0A}" type="parTrans" cxnId="{970D7D9E-54DC-464F-A93B-4609A5F93C90}">
      <dgm:prSet/>
      <dgm:spPr/>
      <dgm:t>
        <a:bodyPr/>
        <a:lstStyle/>
        <a:p>
          <a:endParaRPr lang="en-US"/>
        </a:p>
      </dgm:t>
    </dgm:pt>
    <dgm:pt modelId="{F31CBC9D-D1AC-4999-BC42-C77A85C3DA4C}" type="sibTrans" cxnId="{970D7D9E-54DC-464F-A93B-4609A5F93C90}">
      <dgm:prSet/>
      <dgm:spPr/>
      <dgm:t>
        <a:bodyPr/>
        <a:lstStyle/>
        <a:p>
          <a:endParaRPr lang="en-US"/>
        </a:p>
      </dgm:t>
    </dgm:pt>
    <dgm:pt modelId="{8F5B6617-A309-4DCA-96B1-C0875015E8AD}">
      <dgm:prSet phldrT="[Text]"/>
      <dgm:spPr>
        <a:solidFill>
          <a:schemeClr val="bg1">
            <a:lumMod val="95000"/>
          </a:schemeClr>
        </a:solidFill>
      </dgm:spPr>
      <dgm:t>
        <a:bodyPr/>
        <a:lstStyle/>
        <a:p>
          <a:endParaRPr lang="en-US" dirty="0">
            <a:solidFill>
              <a:schemeClr val="bg1">
                <a:lumMod val="85000"/>
              </a:schemeClr>
            </a:solidFill>
          </a:endParaRPr>
        </a:p>
        <a:p>
          <a:r>
            <a:rPr lang="en-US" dirty="0">
              <a:solidFill>
                <a:schemeClr val="bg1">
                  <a:lumMod val="85000"/>
                </a:schemeClr>
              </a:solidFill>
            </a:rPr>
            <a:t>Hardware</a:t>
          </a:r>
        </a:p>
      </dgm:t>
    </dgm:pt>
    <dgm:pt modelId="{53568360-289D-48C0-B194-E0F436581B48}" type="parTrans" cxnId="{D95B623B-379F-46B8-9F72-5341106E9A25}">
      <dgm:prSet/>
      <dgm:spPr/>
      <dgm:t>
        <a:bodyPr/>
        <a:lstStyle/>
        <a:p>
          <a:endParaRPr lang="en-US"/>
        </a:p>
      </dgm:t>
    </dgm:pt>
    <dgm:pt modelId="{FAA7A438-7288-471D-9452-D1721A75819B}" type="sibTrans" cxnId="{D95B623B-379F-46B8-9F72-5341106E9A25}">
      <dgm:prSet/>
      <dgm:spPr/>
      <dgm:t>
        <a:bodyPr/>
        <a:lstStyle/>
        <a:p>
          <a:endParaRPr lang="en-US"/>
        </a:p>
      </dgm:t>
    </dgm:pt>
    <dgm:pt modelId="{33E7AA3B-7B39-4629-93AD-A8877B2033B3}">
      <dgm:prSet phldrT="[Text]"/>
      <dgm:spPr>
        <a:noFill/>
        <a:ln>
          <a:noFill/>
        </a:ln>
      </dgm:spPr>
      <dgm:t>
        <a:bodyPr/>
        <a:lstStyle/>
        <a:p>
          <a:endParaRPr lang="en-US" dirty="0">
            <a:solidFill>
              <a:schemeClr val="bg1">
                <a:lumMod val="85000"/>
              </a:schemeClr>
            </a:solidFill>
          </a:endParaRPr>
        </a:p>
        <a:p>
          <a:r>
            <a:rPr lang="en-US" dirty="0">
              <a:solidFill>
                <a:schemeClr val="bg1">
                  <a:lumMod val="85000"/>
                </a:schemeClr>
              </a:solidFill>
            </a:rPr>
            <a:t>Software</a:t>
          </a:r>
        </a:p>
      </dgm:t>
    </dgm:pt>
    <dgm:pt modelId="{F3CA33F6-58A6-4D13-ABA4-D09F45B9FFAB}" type="sibTrans" cxnId="{1B7E3792-3801-4BAA-9146-B7E178523425}">
      <dgm:prSet/>
      <dgm:spPr/>
      <dgm:t>
        <a:bodyPr/>
        <a:lstStyle/>
        <a:p>
          <a:endParaRPr lang="en-US"/>
        </a:p>
      </dgm:t>
    </dgm:pt>
    <dgm:pt modelId="{33FB296C-AA27-4374-AD55-EE462CCA3A93}" type="parTrans" cxnId="{1B7E3792-3801-4BAA-9146-B7E178523425}">
      <dgm:prSet/>
      <dgm:spPr/>
      <dgm:t>
        <a:bodyPr/>
        <a:lstStyle/>
        <a:p>
          <a:endParaRPr lang="en-US"/>
        </a:p>
      </dgm:t>
    </dgm:pt>
    <dgm:pt modelId="{8CE79FDE-CCC6-487D-988A-23622385308E}" type="pres">
      <dgm:prSet presAssocID="{48A1359A-48DA-42A0-B542-EDA67069AE95}" presName="cycleMatrixDiagram" presStyleCnt="0">
        <dgm:presLayoutVars>
          <dgm:chMax val="1"/>
          <dgm:dir/>
          <dgm:animLvl val="lvl"/>
          <dgm:resizeHandles val="exact"/>
        </dgm:presLayoutVars>
      </dgm:prSet>
      <dgm:spPr/>
    </dgm:pt>
    <dgm:pt modelId="{9DD0C3F5-D3E6-4DBC-96CD-406A57CD04B8}" type="pres">
      <dgm:prSet presAssocID="{48A1359A-48DA-42A0-B542-EDA67069AE95}" presName="children" presStyleCnt="0"/>
      <dgm:spPr/>
    </dgm:pt>
    <dgm:pt modelId="{731641C0-EE58-427F-B802-F1B55930B9ED}" type="pres">
      <dgm:prSet presAssocID="{48A1359A-48DA-42A0-B542-EDA67069AE95}" presName="childPlaceholder" presStyleCnt="0"/>
      <dgm:spPr/>
    </dgm:pt>
    <dgm:pt modelId="{0190CDB4-EE06-4AAE-896B-173D5AFE9CFC}" type="pres">
      <dgm:prSet presAssocID="{48A1359A-48DA-42A0-B542-EDA67069AE95}" presName="circle" presStyleCnt="0"/>
      <dgm:spPr/>
    </dgm:pt>
    <dgm:pt modelId="{3F65253D-D2B1-4537-828D-181AE99E786F}" type="pres">
      <dgm:prSet presAssocID="{48A1359A-48DA-42A0-B542-EDA67069AE95}" presName="quadrant1" presStyleLbl="node1" presStyleIdx="0" presStyleCnt="4" custScaleX="82338" custScaleY="82338" custLinFactNeighborX="8248" custLinFactNeighborY="8248">
        <dgm:presLayoutVars>
          <dgm:chMax val="1"/>
          <dgm:bulletEnabled val="1"/>
        </dgm:presLayoutVars>
      </dgm:prSet>
      <dgm:spPr/>
    </dgm:pt>
    <dgm:pt modelId="{324B2030-8425-422C-876D-DE81C6B204B1}" type="pres">
      <dgm:prSet presAssocID="{48A1359A-48DA-42A0-B542-EDA67069AE95}" presName="quadrant2" presStyleLbl="node1" presStyleIdx="1" presStyleCnt="4" custScaleX="82338" custScaleY="82338" custLinFactNeighborX="-8391" custLinFactNeighborY="8248">
        <dgm:presLayoutVars>
          <dgm:chMax val="1"/>
          <dgm:bulletEnabled val="1"/>
        </dgm:presLayoutVars>
      </dgm:prSet>
      <dgm:spPr/>
    </dgm:pt>
    <dgm:pt modelId="{7DFFF783-CD56-4102-AA13-4F7006CC64D3}" type="pres">
      <dgm:prSet presAssocID="{48A1359A-48DA-42A0-B542-EDA67069AE95}" presName="quadrant3" presStyleLbl="node1" presStyleIdx="2" presStyleCnt="4" custScaleX="82338" custScaleY="82338" custLinFactNeighborX="-8391" custLinFactNeighborY="-8391">
        <dgm:presLayoutVars>
          <dgm:chMax val="1"/>
          <dgm:bulletEnabled val="1"/>
        </dgm:presLayoutVars>
      </dgm:prSet>
      <dgm:spPr/>
    </dgm:pt>
    <dgm:pt modelId="{5444C482-4885-4FE4-8721-A75C9D5124DE}" type="pres">
      <dgm:prSet presAssocID="{48A1359A-48DA-42A0-B542-EDA67069AE95}" presName="quadrant4" presStyleLbl="node1" presStyleIdx="3" presStyleCnt="4" custScaleX="82338" custScaleY="82338" custLinFactNeighborX="8248" custLinFactNeighborY="-8391">
        <dgm:presLayoutVars>
          <dgm:chMax val="1"/>
          <dgm:bulletEnabled val="1"/>
        </dgm:presLayoutVars>
      </dgm:prSet>
      <dgm:spPr/>
    </dgm:pt>
    <dgm:pt modelId="{5298F2B1-5BA8-422B-BF21-FDB6B6341164}" type="pres">
      <dgm:prSet presAssocID="{48A1359A-48DA-42A0-B542-EDA67069AE95}" presName="quadrantPlaceholder" presStyleCnt="0"/>
      <dgm:spPr/>
    </dgm:pt>
    <dgm:pt modelId="{3732C8AF-8A03-4F4E-A217-673ED900F932}" type="pres">
      <dgm:prSet presAssocID="{48A1359A-48DA-42A0-B542-EDA67069AE95}" presName="center1" presStyleLbl="fgShp" presStyleIdx="0" presStyleCnt="2"/>
      <dgm:spPr>
        <a:solidFill>
          <a:schemeClr val="bg1">
            <a:lumMod val="95000"/>
          </a:schemeClr>
        </a:solidFill>
      </dgm:spPr>
    </dgm:pt>
    <dgm:pt modelId="{5BCE7966-287D-4BD6-94A4-4C89E41E5792}" type="pres">
      <dgm:prSet presAssocID="{48A1359A-48DA-42A0-B542-EDA67069AE95}" presName="center2" presStyleLbl="fgShp" presStyleIdx="1" presStyleCnt="2"/>
      <dgm:spPr>
        <a:solidFill>
          <a:schemeClr val="bg1">
            <a:lumMod val="95000"/>
          </a:schemeClr>
        </a:solidFill>
      </dgm:spPr>
    </dgm:pt>
  </dgm:ptLst>
  <dgm:cxnLst>
    <dgm:cxn modelId="{9FB2F101-3DA0-49AF-AF90-D30355C9B042}" type="presOf" srcId="{48A1359A-48DA-42A0-B542-EDA67069AE95}" destId="{8CE79FDE-CCC6-487D-988A-23622385308E}" srcOrd="0" destOrd="0" presId="urn:microsoft.com/office/officeart/2005/8/layout/cycle4"/>
    <dgm:cxn modelId="{EEC55C0C-D11D-4CA4-AB4E-29A8A36CA145}" srcId="{48A1359A-48DA-42A0-B542-EDA67069AE95}" destId="{16672188-8C57-4975-BE79-D2C9017936EE}" srcOrd="0" destOrd="0" parTransId="{C969260D-11F1-44CA-8398-28567C10EDFC}" sibTransId="{7B35E693-7B6A-4F65-86C3-7F6201649B9D}"/>
    <dgm:cxn modelId="{F9935726-B2CF-4225-B7A6-E3D9AB684A38}" type="presOf" srcId="{33E7AA3B-7B39-4629-93AD-A8877B2033B3}" destId="{7DFFF783-CD56-4102-AA13-4F7006CC64D3}" srcOrd="0" destOrd="0" presId="urn:microsoft.com/office/officeart/2005/8/layout/cycle4"/>
    <dgm:cxn modelId="{D95B623B-379F-46B8-9F72-5341106E9A25}" srcId="{48A1359A-48DA-42A0-B542-EDA67069AE95}" destId="{8F5B6617-A309-4DCA-96B1-C0875015E8AD}" srcOrd="3" destOrd="0" parTransId="{53568360-289D-48C0-B194-E0F436581B48}" sibTransId="{FAA7A438-7288-471D-9452-D1721A75819B}"/>
    <dgm:cxn modelId="{1A3F7361-C911-4BDE-83C3-DC1039AA0741}" type="presOf" srcId="{8F5B6617-A309-4DCA-96B1-C0875015E8AD}" destId="{5444C482-4885-4FE4-8721-A75C9D5124DE}" srcOrd="0" destOrd="0" presId="urn:microsoft.com/office/officeart/2005/8/layout/cycle4"/>
    <dgm:cxn modelId="{99CA1178-F313-44B3-B0B6-E94E95213442}" type="presOf" srcId="{16672188-8C57-4975-BE79-D2C9017936EE}" destId="{3F65253D-D2B1-4537-828D-181AE99E786F}" srcOrd="0" destOrd="0" presId="urn:microsoft.com/office/officeart/2005/8/layout/cycle4"/>
    <dgm:cxn modelId="{1B7E3792-3801-4BAA-9146-B7E178523425}" srcId="{48A1359A-48DA-42A0-B542-EDA67069AE95}" destId="{33E7AA3B-7B39-4629-93AD-A8877B2033B3}" srcOrd="2" destOrd="0" parTransId="{33FB296C-AA27-4374-AD55-EE462CCA3A93}" sibTransId="{F3CA33F6-58A6-4D13-ABA4-D09F45B9FFAB}"/>
    <dgm:cxn modelId="{4FBA839A-9994-480A-9693-2A7CD5A89EB3}" type="presOf" srcId="{F56FAEC3-32A8-4422-B97C-BD9ACA8C70AF}" destId="{324B2030-8425-422C-876D-DE81C6B204B1}" srcOrd="0" destOrd="0" presId="urn:microsoft.com/office/officeart/2005/8/layout/cycle4"/>
    <dgm:cxn modelId="{970D7D9E-54DC-464F-A93B-4609A5F93C90}" srcId="{48A1359A-48DA-42A0-B542-EDA67069AE95}" destId="{F56FAEC3-32A8-4422-B97C-BD9ACA8C70AF}" srcOrd="1" destOrd="0" parTransId="{9D46C9EA-9C5D-4A2F-A86A-FA58C2DC0D0A}" sibTransId="{F31CBC9D-D1AC-4999-BC42-C77A85C3DA4C}"/>
    <dgm:cxn modelId="{28FE57BB-CD26-48C2-B9CF-032D31EDB4F6}" type="presParOf" srcId="{8CE79FDE-CCC6-487D-988A-23622385308E}" destId="{9DD0C3F5-D3E6-4DBC-96CD-406A57CD04B8}" srcOrd="0" destOrd="0" presId="urn:microsoft.com/office/officeart/2005/8/layout/cycle4"/>
    <dgm:cxn modelId="{603AEC66-8757-4D36-9B0A-3916DF9ABE0A}" type="presParOf" srcId="{9DD0C3F5-D3E6-4DBC-96CD-406A57CD04B8}" destId="{731641C0-EE58-427F-B802-F1B55930B9ED}" srcOrd="0" destOrd="0" presId="urn:microsoft.com/office/officeart/2005/8/layout/cycle4"/>
    <dgm:cxn modelId="{F6C8D371-B05C-471F-97EA-3D7FBBC4F9DE}" type="presParOf" srcId="{8CE79FDE-CCC6-487D-988A-23622385308E}" destId="{0190CDB4-EE06-4AAE-896B-173D5AFE9CFC}" srcOrd="1" destOrd="0" presId="urn:microsoft.com/office/officeart/2005/8/layout/cycle4"/>
    <dgm:cxn modelId="{F2B95705-C27E-472A-8334-844927915607}" type="presParOf" srcId="{0190CDB4-EE06-4AAE-896B-173D5AFE9CFC}" destId="{3F65253D-D2B1-4537-828D-181AE99E786F}" srcOrd="0" destOrd="0" presId="urn:microsoft.com/office/officeart/2005/8/layout/cycle4"/>
    <dgm:cxn modelId="{4541DB52-8A02-4A35-99D9-3A1F4B569702}" type="presParOf" srcId="{0190CDB4-EE06-4AAE-896B-173D5AFE9CFC}" destId="{324B2030-8425-422C-876D-DE81C6B204B1}" srcOrd="1" destOrd="0" presId="urn:microsoft.com/office/officeart/2005/8/layout/cycle4"/>
    <dgm:cxn modelId="{97777CA9-1DEF-4675-AB26-EFDF44292CDF}" type="presParOf" srcId="{0190CDB4-EE06-4AAE-896B-173D5AFE9CFC}" destId="{7DFFF783-CD56-4102-AA13-4F7006CC64D3}" srcOrd="2" destOrd="0" presId="urn:microsoft.com/office/officeart/2005/8/layout/cycle4"/>
    <dgm:cxn modelId="{F0FA15A1-0F88-4B7F-816B-46D190D7B3FC}" type="presParOf" srcId="{0190CDB4-EE06-4AAE-896B-173D5AFE9CFC}" destId="{5444C482-4885-4FE4-8721-A75C9D5124DE}" srcOrd="3" destOrd="0" presId="urn:microsoft.com/office/officeart/2005/8/layout/cycle4"/>
    <dgm:cxn modelId="{512225D2-79A8-415D-BB2D-AF4050234EA3}" type="presParOf" srcId="{0190CDB4-EE06-4AAE-896B-173D5AFE9CFC}" destId="{5298F2B1-5BA8-422B-BF21-FDB6B6341164}" srcOrd="4" destOrd="0" presId="urn:microsoft.com/office/officeart/2005/8/layout/cycle4"/>
    <dgm:cxn modelId="{B80BCAAF-1AD1-4229-A76F-A9B6D9DB1D33}" type="presParOf" srcId="{8CE79FDE-CCC6-487D-988A-23622385308E}" destId="{3732C8AF-8A03-4F4E-A217-673ED900F932}" srcOrd="2" destOrd="0" presId="urn:microsoft.com/office/officeart/2005/8/layout/cycle4"/>
    <dgm:cxn modelId="{19205079-8BB6-4869-9740-1359D19B7FDF}" type="presParOf" srcId="{8CE79FDE-CCC6-487D-988A-23622385308E}" destId="{5BCE7966-287D-4BD6-94A4-4C89E41E579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A1359A-48DA-42A0-B542-EDA67069AE95}"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16672188-8C57-4975-BE79-D2C9017936EE}">
      <dgm:prSet phldrT="[Text]"/>
      <dgm:spPr>
        <a:solidFill>
          <a:schemeClr val="bg1">
            <a:lumMod val="95000"/>
          </a:schemeClr>
        </a:solidFill>
      </dgm:spPr>
      <dgm:t>
        <a:bodyPr/>
        <a:lstStyle/>
        <a:p>
          <a:r>
            <a:rPr lang="en-US" dirty="0">
              <a:solidFill>
                <a:schemeClr val="bg1">
                  <a:lumMod val="85000"/>
                </a:schemeClr>
              </a:solidFill>
            </a:rPr>
            <a:t>Database</a:t>
          </a:r>
        </a:p>
        <a:p>
          <a:endParaRPr lang="en-US" dirty="0">
            <a:solidFill>
              <a:schemeClr val="bg1">
                <a:lumMod val="85000"/>
              </a:schemeClr>
            </a:solidFill>
          </a:endParaRPr>
        </a:p>
      </dgm:t>
    </dgm:pt>
    <dgm:pt modelId="{C969260D-11F1-44CA-8398-28567C10EDFC}" type="parTrans" cxnId="{EEC55C0C-D11D-4CA4-AB4E-29A8A36CA145}">
      <dgm:prSet/>
      <dgm:spPr/>
      <dgm:t>
        <a:bodyPr/>
        <a:lstStyle/>
        <a:p>
          <a:endParaRPr lang="en-US"/>
        </a:p>
      </dgm:t>
    </dgm:pt>
    <dgm:pt modelId="{7B35E693-7B6A-4F65-86C3-7F6201649B9D}" type="sibTrans" cxnId="{EEC55C0C-D11D-4CA4-AB4E-29A8A36CA145}">
      <dgm:prSet/>
      <dgm:spPr/>
      <dgm:t>
        <a:bodyPr/>
        <a:lstStyle/>
        <a:p>
          <a:endParaRPr lang="en-US"/>
        </a:p>
      </dgm:t>
    </dgm:pt>
    <dgm:pt modelId="{F56FAEC3-32A8-4422-B97C-BD9ACA8C70AF}">
      <dgm:prSet phldrT="[Text]"/>
      <dgm:spPr>
        <a:solidFill>
          <a:schemeClr val="bg1">
            <a:lumMod val="95000"/>
          </a:schemeClr>
        </a:solidFill>
      </dgm:spPr>
      <dgm:t>
        <a:bodyPr/>
        <a:lstStyle/>
        <a:p>
          <a:r>
            <a:rPr lang="en-US" dirty="0">
              <a:solidFill>
                <a:schemeClr val="bg1">
                  <a:lumMod val="85000"/>
                </a:schemeClr>
              </a:solidFill>
            </a:rPr>
            <a:t>Web</a:t>
          </a:r>
        </a:p>
        <a:p>
          <a:endParaRPr lang="en-US" dirty="0">
            <a:solidFill>
              <a:schemeClr val="bg1">
                <a:lumMod val="85000"/>
              </a:schemeClr>
            </a:solidFill>
          </a:endParaRPr>
        </a:p>
      </dgm:t>
    </dgm:pt>
    <dgm:pt modelId="{9D46C9EA-9C5D-4A2F-A86A-FA58C2DC0D0A}" type="parTrans" cxnId="{970D7D9E-54DC-464F-A93B-4609A5F93C90}">
      <dgm:prSet/>
      <dgm:spPr/>
      <dgm:t>
        <a:bodyPr/>
        <a:lstStyle/>
        <a:p>
          <a:endParaRPr lang="en-US"/>
        </a:p>
      </dgm:t>
    </dgm:pt>
    <dgm:pt modelId="{F31CBC9D-D1AC-4999-BC42-C77A85C3DA4C}" type="sibTrans" cxnId="{970D7D9E-54DC-464F-A93B-4609A5F93C90}">
      <dgm:prSet/>
      <dgm:spPr/>
      <dgm:t>
        <a:bodyPr/>
        <a:lstStyle/>
        <a:p>
          <a:endParaRPr lang="en-US"/>
        </a:p>
      </dgm:t>
    </dgm:pt>
    <dgm:pt modelId="{33E7AA3B-7B39-4629-93AD-A8877B2033B3}">
      <dgm:prSet phldrT="[Text]"/>
      <dgm:spPr>
        <a:solidFill>
          <a:schemeClr val="bg1">
            <a:lumMod val="95000"/>
          </a:schemeClr>
        </a:solidFill>
      </dgm:spPr>
      <dgm:t>
        <a:bodyPr/>
        <a:lstStyle/>
        <a:p>
          <a:endParaRPr lang="en-US" dirty="0">
            <a:solidFill>
              <a:schemeClr val="bg1">
                <a:lumMod val="85000"/>
              </a:schemeClr>
            </a:solidFill>
          </a:endParaRPr>
        </a:p>
        <a:p>
          <a:r>
            <a:rPr lang="en-US" dirty="0">
              <a:solidFill>
                <a:schemeClr val="bg1">
                  <a:lumMod val="85000"/>
                </a:schemeClr>
              </a:solidFill>
            </a:rPr>
            <a:t>Software</a:t>
          </a:r>
        </a:p>
      </dgm:t>
    </dgm:pt>
    <dgm:pt modelId="{33FB296C-AA27-4374-AD55-EE462CCA3A93}" type="parTrans" cxnId="{1B7E3792-3801-4BAA-9146-B7E178523425}">
      <dgm:prSet/>
      <dgm:spPr/>
      <dgm:t>
        <a:bodyPr/>
        <a:lstStyle/>
        <a:p>
          <a:endParaRPr lang="en-US"/>
        </a:p>
      </dgm:t>
    </dgm:pt>
    <dgm:pt modelId="{F3CA33F6-58A6-4D13-ABA4-D09F45B9FFAB}" type="sibTrans" cxnId="{1B7E3792-3801-4BAA-9146-B7E178523425}">
      <dgm:prSet/>
      <dgm:spPr/>
      <dgm:t>
        <a:bodyPr/>
        <a:lstStyle/>
        <a:p>
          <a:endParaRPr lang="en-US"/>
        </a:p>
      </dgm:t>
    </dgm:pt>
    <dgm:pt modelId="{8F5B6617-A309-4DCA-96B1-C0875015E8AD}">
      <dgm:prSet phldrT="[Text]"/>
      <dgm:spPr>
        <a:noFill/>
        <a:ln>
          <a:noFill/>
        </a:ln>
      </dgm:spPr>
      <dgm:t>
        <a:bodyPr/>
        <a:lstStyle/>
        <a:p>
          <a:endParaRPr lang="en-US" dirty="0">
            <a:solidFill>
              <a:schemeClr val="bg1">
                <a:lumMod val="85000"/>
              </a:schemeClr>
            </a:solidFill>
          </a:endParaRPr>
        </a:p>
        <a:p>
          <a:r>
            <a:rPr lang="en-US" dirty="0">
              <a:solidFill>
                <a:schemeClr val="bg1">
                  <a:lumMod val="85000"/>
                </a:schemeClr>
              </a:solidFill>
            </a:rPr>
            <a:t>Hardware</a:t>
          </a:r>
        </a:p>
      </dgm:t>
    </dgm:pt>
    <dgm:pt modelId="{53568360-289D-48C0-B194-E0F436581B48}" type="parTrans" cxnId="{D95B623B-379F-46B8-9F72-5341106E9A25}">
      <dgm:prSet/>
      <dgm:spPr/>
      <dgm:t>
        <a:bodyPr/>
        <a:lstStyle/>
        <a:p>
          <a:endParaRPr lang="en-US"/>
        </a:p>
      </dgm:t>
    </dgm:pt>
    <dgm:pt modelId="{FAA7A438-7288-471D-9452-D1721A75819B}" type="sibTrans" cxnId="{D95B623B-379F-46B8-9F72-5341106E9A25}">
      <dgm:prSet/>
      <dgm:spPr/>
      <dgm:t>
        <a:bodyPr/>
        <a:lstStyle/>
        <a:p>
          <a:endParaRPr lang="en-US"/>
        </a:p>
      </dgm:t>
    </dgm:pt>
    <dgm:pt modelId="{8CE79FDE-CCC6-487D-988A-23622385308E}" type="pres">
      <dgm:prSet presAssocID="{48A1359A-48DA-42A0-B542-EDA67069AE95}" presName="cycleMatrixDiagram" presStyleCnt="0">
        <dgm:presLayoutVars>
          <dgm:chMax val="1"/>
          <dgm:dir/>
          <dgm:animLvl val="lvl"/>
          <dgm:resizeHandles val="exact"/>
        </dgm:presLayoutVars>
      </dgm:prSet>
      <dgm:spPr/>
    </dgm:pt>
    <dgm:pt modelId="{9DD0C3F5-D3E6-4DBC-96CD-406A57CD04B8}" type="pres">
      <dgm:prSet presAssocID="{48A1359A-48DA-42A0-B542-EDA67069AE95}" presName="children" presStyleCnt="0"/>
      <dgm:spPr/>
    </dgm:pt>
    <dgm:pt modelId="{731641C0-EE58-427F-B802-F1B55930B9ED}" type="pres">
      <dgm:prSet presAssocID="{48A1359A-48DA-42A0-B542-EDA67069AE95}" presName="childPlaceholder" presStyleCnt="0"/>
      <dgm:spPr/>
    </dgm:pt>
    <dgm:pt modelId="{0190CDB4-EE06-4AAE-896B-173D5AFE9CFC}" type="pres">
      <dgm:prSet presAssocID="{48A1359A-48DA-42A0-B542-EDA67069AE95}" presName="circle" presStyleCnt="0"/>
      <dgm:spPr/>
    </dgm:pt>
    <dgm:pt modelId="{3F65253D-D2B1-4537-828D-181AE99E786F}" type="pres">
      <dgm:prSet presAssocID="{48A1359A-48DA-42A0-B542-EDA67069AE95}" presName="quadrant1" presStyleLbl="node1" presStyleIdx="0" presStyleCnt="4" custScaleX="82338" custScaleY="82338" custLinFactNeighborX="8248" custLinFactNeighborY="8248">
        <dgm:presLayoutVars>
          <dgm:chMax val="1"/>
          <dgm:bulletEnabled val="1"/>
        </dgm:presLayoutVars>
      </dgm:prSet>
      <dgm:spPr/>
    </dgm:pt>
    <dgm:pt modelId="{324B2030-8425-422C-876D-DE81C6B204B1}" type="pres">
      <dgm:prSet presAssocID="{48A1359A-48DA-42A0-B542-EDA67069AE95}" presName="quadrant2" presStyleLbl="node1" presStyleIdx="1" presStyleCnt="4" custScaleX="82338" custScaleY="82338" custLinFactNeighborX="-8391" custLinFactNeighborY="8248">
        <dgm:presLayoutVars>
          <dgm:chMax val="1"/>
          <dgm:bulletEnabled val="1"/>
        </dgm:presLayoutVars>
      </dgm:prSet>
      <dgm:spPr/>
    </dgm:pt>
    <dgm:pt modelId="{7DFFF783-CD56-4102-AA13-4F7006CC64D3}" type="pres">
      <dgm:prSet presAssocID="{48A1359A-48DA-42A0-B542-EDA67069AE95}" presName="quadrant3" presStyleLbl="node1" presStyleIdx="2" presStyleCnt="4" custScaleX="82338" custScaleY="82338" custLinFactNeighborX="-8391" custLinFactNeighborY="-8391">
        <dgm:presLayoutVars>
          <dgm:chMax val="1"/>
          <dgm:bulletEnabled val="1"/>
        </dgm:presLayoutVars>
      </dgm:prSet>
      <dgm:spPr/>
    </dgm:pt>
    <dgm:pt modelId="{5444C482-4885-4FE4-8721-A75C9D5124DE}" type="pres">
      <dgm:prSet presAssocID="{48A1359A-48DA-42A0-B542-EDA67069AE95}" presName="quadrant4" presStyleLbl="node1" presStyleIdx="3" presStyleCnt="4" custScaleX="82338" custScaleY="82338" custLinFactNeighborX="8248" custLinFactNeighborY="-8391">
        <dgm:presLayoutVars>
          <dgm:chMax val="1"/>
          <dgm:bulletEnabled val="1"/>
        </dgm:presLayoutVars>
      </dgm:prSet>
      <dgm:spPr/>
    </dgm:pt>
    <dgm:pt modelId="{5298F2B1-5BA8-422B-BF21-FDB6B6341164}" type="pres">
      <dgm:prSet presAssocID="{48A1359A-48DA-42A0-B542-EDA67069AE95}" presName="quadrantPlaceholder" presStyleCnt="0"/>
      <dgm:spPr/>
    </dgm:pt>
    <dgm:pt modelId="{3732C8AF-8A03-4F4E-A217-673ED900F932}" type="pres">
      <dgm:prSet presAssocID="{48A1359A-48DA-42A0-B542-EDA67069AE95}" presName="center1" presStyleLbl="fgShp" presStyleIdx="0" presStyleCnt="2"/>
      <dgm:spPr>
        <a:solidFill>
          <a:schemeClr val="bg1">
            <a:lumMod val="95000"/>
          </a:schemeClr>
        </a:solidFill>
      </dgm:spPr>
    </dgm:pt>
    <dgm:pt modelId="{5BCE7966-287D-4BD6-94A4-4C89E41E5792}" type="pres">
      <dgm:prSet presAssocID="{48A1359A-48DA-42A0-B542-EDA67069AE95}" presName="center2" presStyleLbl="fgShp" presStyleIdx="1" presStyleCnt="2"/>
      <dgm:spPr>
        <a:solidFill>
          <a:schemeClr val="bg1">
            <a:lumMod val="95000"/>
          </a:schemeClr>
        </a:solidFill>
      </dgm:spPr>
    </dgm:pt>
  </dgm:ptLst>
  <dgm:cxnLst>
    <dgm:cxn modelId="{EEC55C0C-D11D-4CA4-AB4E-29A8A36CA145}" srcId="{48A1359A-48DA-42A0-B542-EDA67069AE95}" destId="{16672188-8C57-4975-BE79-D2C9017936EE}" srcOrd="0" destOrd="0" parTransId="{C969260D-11F1-44CA-8398-28567C10EDFC}" sibTransId="{7B35E693-7B6A-4F65-86C3-7F6201649B9D}"/>
    <dgm:cxn modelId="{D95B623B-379F-46B8-9F72-5341106E9A25}" srcId="{48A1359A-48DA-42A0-B542-EDA67069AE95}" destId="{8F5B6617-A309-4DCA-96B1-C0875015E8AD}" srcOrd="3" destOrd="0" parTransId="{53568360-289D-48C0-B194-E0F436581B48}" sibTransId="{FAA7A438-7288-471D-9452-D1721A75819B}"/>
    <dgm:cxn modelId="{1B7E3792-3801-4BAA-9146-B7E178523425}" srcId="{48A1359A-48DA-42A0-B542-EDA67069AE95}" destId="{33E7AA3B-7B39-4629-93AD-A8877B2033B3}" srcOrd="2" destOrd="0" parTransId="{33FB296C-AA27-4374-AD55-EE462CCA3A93}" sibTransId="{F3CA33F6-58A6-4D13-ABA4-D09F45B9FFAB}"/>
    <dgm:cxn modelId="{E4240795-23F6-409E-A677-04D36A6676D9}" type="presOf" srcId="{33E7AA3B-7B39-4629-93AD-A8877B2033B3}" destId="{7DFFF783-CD56-4102-AA13-4F7006CC64D3}" srcOrd="0" destOrd="0" presId="urn:microsoft.com/office/officeart/2005/8/layout/cycle4"/>
    <dgm:cxn modelId="{970D7D9E-54DC-464F-A93B-4609A5F93C90}" srcId="{48A1359A-48DA-42A0-B542-EDA67069AE95}" destId="{F56FAEC3-32A8-4422-B97C-BD9ACA8C70AF}" srcOrd="1" destOrd="0" parTransId="{9D46C9EA-9C5D-4A2F-A86A-FA58C2DC0D0A}" sibTransId="{F31CBC9D-D1AC-4999-BC42-C77A85C3DA4C}"/>
    <dgm:cxn modelId="{966AF9A1-97F1-4AF6-8E98-80AAD87A1F66}" type="presOf" srcId="{48A1359A-48DA-42A0-B542-EDA67069AE95}" destId="{8CE79FDE-CCC6-487D-988A-23622385308E}" srcOrd="0" destOrd="0" presId="urn:microsoft.com/office/officeart/2005/8/layout/cycle4"/>
    <dgm:cxn modelId="{E9C6FFAA-426F-4272-A7E0-0A8F606BEFA1}" type="presOf" srcId="{F56FAEC3-32A8-4422-B97C-BD9ACA8C70AF}" destId="{324B2030-8425-422C-876D-DE81C6B204B1}" srcOrd="0" destOrd="0" presId="urn:microsoft.com/office/officeart/2005/8/layout/cycle4"/>
    <dgm:cxn modelId="{787C5CDD-E6A5-4827-93EA-A0CE206C36CF}" type="presOf" srcId="{8F5B6617-A309-4DCA-96B1-C0875015E8AD}" destId="{5444C482-4885-4FE4-8721-A75C9D5124DE}" srcOrd="0" destOrd="0" presId="urn:microsoft.com/office/officeart/2005/8/layout/cycle4"/>
    <dgm:cxn modelId="{A51F02F7-852C-42BE-8BDE-A7DBE1BDD5C3}" type="presOf" srcId="{16672188-8C57-4975-BE79-D2C9017936EE}" destId="{3F65253D-D2B1-4537-828D-181AE99E786F}" srcOrd="0" destOrd="0" presId="urn:microsoft.com/office/officeart/2005/8/layout/cycle4"/>
    <dgm:cxn modelId="{5F0CC4D3-6861-478F-BA64-163D8ADF81A0}" type="presParOf" srcId="{8CE79FDE-CCC6-487D-988A-23622385308E}" destId="{9DD0C3F5-D3E6-4DBC-96CD-406A57CD04B8}" srcOrd="0" destOrd="0" presId="urn:microsoft.com/office/officeart/2005/8/layout/cycle4"/>
    <dgm:cxn modelId="{2175ADE2-73E1-43FC-953E-2A3C273F30E8}" type="presParOf" srcId="{9DD0C3F5-D3E6-4DBC-96CD-406A57CD04B8}" destId="{731641C0-EE58-427F-B802-F1B55930B9ED}" srcOrd="0" destOrd="0" presId="urn:microsoft.com/office/officeart/2005/8/layout/cycle4"/>
    <dgm:cxn modelId="{B1E5B9BB-11D4-4BE9-8C04-F7B78BE2BD87}" type="presParOf" srcId="{8CE79FDE-CCC6-487D-988A-23622385308E}" destId="{0190CDB4-EE06-4AAE-896B-173D5AFE9CFC}" srcOrd="1" destOrd="0" presId="urn:microsoft.com/office/officeart/2005/8/layout/cycle4"/>
    <dgm:cxn modelId="{80D78A25-5165-4820-B2B5-12F0E73AA64B}" type="presParOf" srcId="{0190CDB4-EE06-4AAE-896B-173D5AFE9CFC}" destId="{3F65253D-D2B1-4537-828D-181AE99E786F}" srcOrd="0" destOrd="0" presId="urn:microsoft.com/office/officeart/2005/8/layout/cycle4"/>
    <dgm:cxn modelId="{DA7827A2-4192-4A31-AE37-657CC4F75878}" type="presParOf" srcId="{0190CDB4-EE06-4AAE-896B-173D5AFE9CFC}" destId="{324B2030-8425-422C-876D-DE81C6B204B1}" srcOrd="1" destOrd="0" presId="urn:microsoft.com/office/officeart/2005/8/layout/cycle4"/>
    <dgm:cxn modelId="{87D32DCD-1A2E-4A73-8442-07B387A86AA7}" type="presParOf" srcId="{0190CDB4-EE06-4AAE-896B-173D5AFE9CFC}" destId="{7DFFF783-CD56-4102-AA13-4F7006CC64D3}" srcOrd="2" destOrd="0" presId="urn:microsoft.com/office/officeart/2005/8/layout/cycle4"/>
    <dgm:cxn modelId="{7ED8C813-24F3-49EB-8658-E64C75AE898C}" type="presParOf" srcId="{0190CDB4-EE06-4AAE-896B-173D5AFE9CFC}" destId="{5444C482-4885-4FE4-8721-A75C9D5124DE}" srcOrd="3" destOrd="0" presId="urn:microsoft.com/office/officeart/2005/8/layout/cycle4"/>
    <dgm:cxn modelId="{79AAAA0F-68AC-4AFA-8ECA-0B69D37B1EC2}" type="presParOf" srcId="{0190CDB4-EE06-4AAE-896B-173D5AFE9CFC}" destId="{5298F2B1-5BA8-422B-BF21-FDB6B6341164}" srcOrd="4" destOrd="0" presId="urn:microsoft.com/office/officeart/2005/8/layout/cycle4"/>
    <dgm:cxn modelId="{A21CF712-8425-4762-BB12-9D1608429117}" type="presParOf" srcId="{8CE79FDE-CCC6-487D-988A-23622385308E}" destId="{3732C8AF-8A03-4F4E-A217-673ED900F932}" srcOrd="2" destOrd="0" presId="urn:microsoft.com/office/officeart/2005/8/layout/cycle4"/>
    <dgm:cxn modelId="{BE883B12-50ED-4B8B-B6ED-73E0A879C024}" type="presParOf" srcId="{8CE79FDE-CCC6-487D-988A-23622385308E}" destId="{5BCE7966-287D-4BD6-94A4-4C89E41E579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A1359A-48DA-42A0-B542-EDA67069AE95}"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16672188-8C57-4975-BE79-D2C9017936EE}">
      <dgm:prSet phldrT="[Text]"/>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en-US" dirty="0"/>
            <a:t>Databases</a:t>
          </a:r>
        </a:p>
        <a:p>
          <a:endParaRPr lang="en-US" dirty="0"/>
        </a:p>
      </dgm:t>
    </dgm:pt>
    <dgm:pt modelId="{C969260D-11F1-44CA-8398-28567C10EDFC}" type="parTrans" cxnId="{EEC55C0C-D11D-4CA4-AB4E-29A8A36CA145}">
      <dgm:prSet/>
      <dgm:spPr/>
      <dgm:t>
        <a:bodyPr/>
        <a:lstStyle/>
        <a:p>
          <a:endParaRPr lang="en-US"/>
        </a:p>
      </dgm:t>
    </dgm:pt>
    <dgm:pt modelId="{7B35E693-7B6A-4F65-86C3-7F6201649B9D}" type="sibTrans" cxnId="{EEC55C0C-D11D-4CA4-AB4E-29A8A36CA145}">
      <dgm:prSet/>
      <dgm:spPr/>
      <dgm:t>
        <a:bodyPr/>
        <a:lstStyle/>
        <a:p>
          <a:endParaRPr lang="en-US"/>
        </a:p>
      </dgm:t>
    </dgm:pt>
    <dgm:pt modelId="{F56FAEC3-32A8-4422-B97C-BD9ACA8C70AF}">
      <dgm:prSet phldrT="[Text]"/>
      <dgm:spPr>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r>
            <a:rPr lang="en-US" dirty="0"/>
            <a:t>Websites</a:t>
          </a:r>
        </a:p>
        <a:p>
          <a:endParaRPr lang="en-US" dirty="0"/>
        </a:p>
      </dgm:t>
    </dgm:pt>
    <dgm:pt modelId="{9D46C9EA-9C5D-4A2F-A86A-FA58C2DC0D0A}" type="parTrans" cxnId="{970D7D9E-54DC-464F-A93B-4609A5F93C90}">
      <dgm:prSet/>
      <dgm:spPr/>
      <dgm:t>
        <a:bodyPr/>
        <a:lstStyle/>
        <a:p>
          <a:endParaRPr lang="en-US"/>
        </a:p>
      </dgm:t>
    </dgm:pt>
    <dgm:pt modelId="{F31CBC9D-D1AC-4999-BC42-C77A85C3DA4C}" type="sibTrans" cxnId="{970D7D9E-54DC-464F-A93B-4609A5F93C90}">
      <dgm:prSet/>
      <dgm:spPr/>
      <dgm:t>
        <a:bodyPr/>
        <a:lstStyle/>
        <a:p>
          <a:endParaRPr lang="en-US"/>
        </a:p>
      </dgm:t>
    </dgm:pt>
    <dgm:pt modelId="{33E7AA3B-7B39-4629-93AD-A8877B2033B3}">
      <dgm:prSet phldrT="[Text]"/>
      <dgm:spPr>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endParaRPr lang="en-US" dirty="0"/>
        </a:p>
        <a:p>
          <a:r>
            <a:rPr lang="en-US" dirty="0"/>
            <a:t>Software</a:t>
          </a:r>
        </a:p>
      </dgm:t>
    </dgm:pt>
    <dgm:pt modelId="{33FB296C-AA27-4374-AD55-EE462CCA3A93}" type="parTrans" cxnId="{1B7E3792-3801-4BAA-9146-B7E178523425}">
      <dgm:prSet/>
      <dgm:spPr/>
      <dgm:t>
        <a:bodyPr/>
        <a:lstStyle/>
        <a:p>
          <a:endParaRPr lang="en-US"/>
        </a:p>
      </dgm:t>
    </dgm:pt>
    <dgm:pt modelId="{F3CA33F6-58A6-4D13-ABA4-D09F45B9FFAB}" type="sibTrans" cxnId="{1B7E3792-3801-4BAA-9146-B7E178523425}">
      <dgm:prSet/>
      <dgm:spPr/>
      <dgm:t>
        <a:bodyPr/>
        <a:lstStyle/>
        <a:p>
          <a:endParaRPr lang="en-US"/>
        </a:p>
      </dgm:t>
    </dgm:pt>
    <dgm:pt modelId="{8F5B6617-A309-4DCA-96B1-C0875015E8AD}">
      <dgm:prSet phldrT="[Text]"/>
      <dgm:spPr>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endParaRPr lang="en-US" dirty="0"/>
        </a:p>
        <a:p>
          <a:r>
            <a:rPr lang="en-US" dirty="0"/>
            <a:t>Hardware</a:t>
          </a:r>
        </a:p>
      </dgm:t>
    </dgm:pt>
    <dgm:pt modelId="{53568360-289D-48C0-B194-E0F436581B48}" type="parTrans" cxnId="{D95B623B-379F-46B8-9F72-5341106E9A25}">
      <dgm:prSet/>
      <dgm:spPr/>
      <dgm:t>
        <a:bodyPr/>
        <a:lstStyle/>
        <a:p>
          <a:endParaRPr lang="en-US"/>
        </a:p>
      </dgm:t>
    </dgm:pt>
    <dgm:pt modelId="{FAA7A438-7288-471D-9452-D1721A75819B}" type="sibTrans" cxnId="{D95B623B-379F-46B8-9F72-5341106E9A25}">
      <dgm:prSet/>
      <dgm:spPr/>
      <dgm:t>
        <a:bodyPr/>
        <a:lstStyle/>
        <a:p>
          <a:endParaRPr lang="en-US"/>
        </a:p>
      </dgm:t>
    </dgm:pt>
    <dgm:pt modelId="{8CE79FDE-CCC6-487D-988A-23622385308E}" type="pres">
      <dgm:prSet presAssocID="{48A1359A-48DA-42A0-B542-EDA67069AE95}" presName="cycleMatrixDiagram" presStyleCnt="0">
        <dgm:presLayoutVars>
          <dgm:chMax val="1"/>
          <dgm:dir/>
          <dgm:animLvl val="lvl"/>
          <dgm:resizeHandles val="exact"/>
        </dgm:presLayoutVars>
      </dgm:prSet>
      <dgm:spPr/>
    </dgm:pt>
    <dgm:pt modelId="{9DD0C3F5-D3E6-4DBC-96CD-406A57CD04B8}" type="pres">
      <dgm:prSet presAssocID="{48A1359A-48DA-42A0-B542-EDA67069AE95}" presName="children" presStyleCnt="0"/>
      <dgm:spPr/>
    </dgm:pt>
    <dgm:pt modelId="{731641C0-EE58-427F-B802-F1B55930B9ED}" type="pres">
      <dgm:prSet presAssocID="{48A1359A-48DA-42A0-B542-EDA67069AE95}" presName="childPlaceholder" presStyleCnt="0"/>
      <dgm:spPr/>
    </dgm:pt>
    <dgm:pt modelId="{0190CDB4-EE06-4AAE-896B-173D5AFE9CFC}" type="pres">
      <dgm:prSet presAssocID="{48A1359A-48DA-42A0-B542-EDA67069AE95}" presName="circle" presStyleCnt="0"/>
      <dgm:spPr/>
    </dgm:pt>
    <dgm:pt modelId="{3F65253D-D2B1-4537-828D-181AE99E786F}" type="pres">
      <dgm:prSet presAssocID="{48A1359A-48DA-42A0-B542-EDA67069AE95}" presName="quadrant1" presStyleLbl="node1" presStyleIdx="0" presStyleCnt="4" custScaleX="82338" custScaleY="82338" custLinFactNeighborX="8248" custLinFactNeighborY="8248">
        <dgm:presLayoutVars>
          <dgm:chMax val="1"/>
          <dgm:bulletEnabled val="1"/>
        </dgm:presLayoutVars>
      </dgm:prSet>
      <dgm:spPr/>
    </dgm:pt>
    <dgm:pt modelId="{324B2030-8425-422C-876D-DE81C6B204B1}" type="pres">
      <dgm:prSet presAssocID="{48A1359A-48DA-42A0-B542-EDA67069AE95}" presName="quadrant2" presStyleLbl="node1" presStyleIdx="1" presStyleCnt="4" custScaleX="82338" custScaleY="82338" custLinFactNeighborX="-8391" custLinFactNeighborY="8248">
        <dgm:presLayoutVars>
          <dgm:chMax val="1"/>
          <dgm:bulletEnabled val="1"/>
        </dgm:presLayoutVars>
      </dgm:prSet>
      <dgm:spPr/>
    </dgm:pt>
    <dgm:pt modelId="{7DFFF783-CD56-4102-AA13-4F7006CC64D3}" type="pres">
      <dgm:prSet presAssocID="{48A1359A-48DA-42A0-B542-EDA67069AE95}" presName="quadrant3" presStyleLbl="node1" presStyleIdx="2" presStyleCnt="4" custScaleX="82338" custScaleY="82338" custLinFactNeighborX="-8391" custLinFactNeighborY="-8391">
        <dgm:presLayoutVars>
          <dgm:chMax val="1"/>
          <dgm:bulletEnabled val="1"/>
        </dgm:presLayoutVars>
      </dgm:prSet>
      <dgm:spPr/>
    </dgm:pt>
    <dgm:pt modelId="{5444C482-4885-4FE4-8721-A75C9D5124DE}" type="pres">
      <dgm:prSet presAssocID="{48A1359A-48DA-42A0-B542-EDA67069AE95}" presName="quadrant4" presStyleLbl="node1" presStyleIdx="3" presStyleCnt="4" custScaleX="82338" custScaleY="82338" custLinFactNeighborX="8248" custLinFactNeighborY="-8391">
        <dgm:presLayoutVars>
          <dgm:chMax val="1"/>
          <dgm:bulletEnabled val="1"/>
        </dgm:presLayoutVars>
      </dgm:prSet>
      <dgm:spPr/>
    </dgm:pt>
    <dgm:pt modelId="{5298F2B1-5BA8-422B-BF21-FDB6B6341164}" type="pres">
      <dgm:prSet presAssocID="{48A1359A-48DA-42A0-B542-EDA67069AE95}" presName="quadrantPlaceholder" presStyleCnt="0"/>
      <dgm:spPr/>
    </dgm:pt>
    <dgm:pt modelId="{3732C8AF-8A03-4F4E-A217-673ED900F932}" type="pres">
      <dgm:prSet presAssocID="{48A1359A-48DA-42A0-B542-EDA67069AE95}" presName="center1" presStyleLbl="fgShp" presStyleIdx="0" presStyleCnt="2" custLinFactNeighborX="-330" custLinFactNeighborY="-14318"/>
      <dgm:spPr/>
    </dgm:pt>
    <dgm:pt modelId="{5BCE7966-287D-4BD6-94A4-4C89E41E5792}" type="pres">
      <dgm:prSet presAssocID="{48A1359A-48DA-42A0-B542-EDA67069AE95}" presName="center2" presStyleLbl="fgShp" presStyleIdx="1" presStyleCnt="2" custLinFactNeighborX="-330" custLinFactNeighborY="13838"/>
      <dgm:spPr/>
    </dgm:pt>
  </dgm:ptLst>
  <dgm:cxnLst>
    <dgm:cxn modelId="{0EB9750B-ADD1-4D49-B999-E72369A6A912}" type="presOf" srcId="{48A1359A-48DA-42A0-B542-EDA67069AE95}" destId="{8CE79FDE-CCC6-487D-988A-23622385308E}" srcOrd="0" destOrd="0" presId="urn:microsoft.com/office/officeart/2005/8/layout/cycle4"/>
    <dgm:cxn modelId="{EEC55C0C-D11D-4CA4-AB4E-29A8A36CA145}" srcId="{48A1359A-48DA-42A0-B542-EDA67069AE95}" destId="{16672188-8C57-4975-BE79-D2C9017936EE}" srcOrd="0" destOrd="0" parTransId="{C969260D-11F1-44CA-8398-28567C10EDFC}" sibTransId="{7B35E693-7B6A-4F65-86C3-7F6201649B9D}"/>
    <dgm:cxn modelId="{8765EF25-F512-4ECE-A8AB-D2B11B706824}" type="presOf" srcId="{33E7AA3B-7B39-4629-93AD-A8877B2033B3}" destId="{7DFFF783-CD56-4102-AA13-4F7006CC64D3}" srcOrd="0" destOrd="0" presId="urn:microsoft.com/office/officeart/2005/8/layout/cycle4"/>
    <dgm:cxn modelId="{D95B623B-379F-46B8-9F72-5341106E9A25}" srcId="{48A1359A-48DA-42A0-B542-EDA67069AE95}" destId="{8F5B6617-A309-4DCA-96B1-C0875015E8AD}" srcOrd="3" destOrd="0" parTransId="{53568360-289D-48C0-B194-E0F436581B48}" sibTransId="{FAA7A438-7288-471D-9452-D1721A75819B}"/>
    <dgm:cxn modelId="{1F830B4E-7ED5-4207-83CC-D4A80A3A43F1}" type="presOf" srcId="{8F5B6617-A309-4DCA-96B1-C0875015E8AD}" destId="{5444C482-4885-4FE4-8721-A75C9D5124DE}" srcOrd="0" destOrd="0" presId="urn:microsoft.com/office/officeart/2005/8/layout/cycle4"/>
    <dgm:cxn modelId="{1B7E3792-3801-4BAA-9146-B7E178523425}" srcId="{48A1359A-48DA-42A0-B542-EDA67069AE95}" destId="{33E7AA3B-7B39-4629-93AD-A8877B2033B3}" srcOrd="2" destOrd="0" parTransId="{33FB296C-AA27-4374-AD55-EE462CCA3A93}" sibTransId="{F3CA33F6-58A6-4D13-ABA4-D09F45B9FFAB}"/>
    <dgm:cxn modelId="{970D7D9E-54DC-464F-A93B-4609A5F93C90}" srcId="{48A1359A-48DA-42A0-B542-EDA67069AE95}" destId="{F56FAEC3-32A8-4422-B97C-BD9ACA8C70AF}" srcOrd="1" destOrd="0" parTransId="{9D46C9EA-9C5D-4A2F-A86A-FA58C2DC0D0A}" sibTransId="{F31CBC9D-D1AC-4999-BC42-C77A85C3DA4C}"/>
    <dgm:cxn modelId="{A7D555D3-9F72-4645-8541-00E745E787F7}" type="presOf" srcId="{F56FAEC3-32A8-4422-B97C-BD9ACA8C70AF}" destId="{324B2030-8425-422C-876D-DE81C6B204B1}" srcOrd="0" destOrd="0" presId="urn:microsoft.com/office/officeart/2005/8/layout/cycle4"/>
    <dgm:cxn modelId="{A08959FB-2757-48CF-9963-C11D9A0E6A5B}" type="presOf" srcId="{16672188-8C57-4975-BE79-D2C9017936EE}" destId="{3F65253D-D2B1-4537-828D-181AE99E786F}" srcOrd="0" destOrd="0" presId="urn:microsoft.com/office/officeart/2005/8/layout/cycle4"/>
    <dgm:cxn modelId="{A550D69C-3CA0-4A2F-9BBD-1209C588F9EA}" type="presParOf" srcId="{8CE79FDE-CCC6-487D-988A-23622385308E}" destId="{9DD0C3F5-D3E6-4DBC-96CD-406A57CD04B8}" srcOrd="0" destOrd="0" presId="urn:microsoft.com/office/officeart/2005/8/layout/cycle4"/>
    <dgm:cxn modelId="{DAB9B5B4-EA6D-4894-9B35-319DDEAD74A8}" type="presParOf" srcId="{9DD0C3F5-D3E6-4DBC-96CD-406A57CD04B8}" destId="{731641C0-EE58-427F-B802-F1B55930B9ED}" srcOrd="0" destOrd="0" presId="urn:microsoft.com/office/officeart/2005/8/layout/cycle4"/>
    <dgm:cxn modelId="{4B96D9A4-C8C5-466A-904A-F1160C4940CE}" type="presParOf" srcId="{8CE79FDE-CCC6-487D-988A-23622385308E}" destId="{0190CDB4-EE06-4AAE-896B-173D5AFE9CFC}" srcOrd="1" destOrd="0" presId="urn:microsoft.com/office/officeart/2005/8/layout/cycle4"/>
    <dgm:cxn modelId="{AF2B7ECD-CEFA-4E94-AE35-6340FAF5C26F}" type="presParOf" srcId="{0190CDB4-EE06-4AAE-896B-173D5AFE9CFC}" destId="{3F65253D-D2B1-4537-828D-181AE99E786F}" srcOrd="0" destOrd="0" presId="urn:microsoft.com/office/officeart/2005/8/layout/cycle4"/>
    <dgm:cxn modelId="{EA2C63A0-6361-40EC-831B-DC9ACB7A2A4D}" type="presParOf" srcId="{0190CDB4-EE06-4AAE-896B-173D5AFE9CFC}" destId="{324B2030-8425-422C-876D-DE81C6B204B1}" srcOrd="1" destOrd="0" presId="urn:microsoft.com/office/officeart/2005/8/layout/cycle4"/>
    <dgm:cxn modelId="{4750CC82-D158-4199-AE63-AB1790C3568C}" type="presParOf" srcId="{0190CDB4-EE06-4AAE-896B-173D5AFE9CFC}" destId="{7DFFF783-CD56-4102-AA13-4F7006CC64D3}" srcOrd="2" destOrd="0" presId="urn:microsoft.com/office/officeart/2005/8/layout/cycle4"/>
    <dgm:cxn modelId="{D6C94FE3-E1E3-4E6D-B501-D84F865F9AF4}" type="presParOf" srcId="{0190CDB4-EE06-4AAE-896B-173D5AFE9CFC}" destId="{5444C482-4885-4FE4-8721-A75C9D5124DE}" srcOrd="3" destOrd="0" presId="urn:microsoft.com/office/officeart/2005/8/layout/cycle4"/>
    <dgm:cxn modelId="{D054ABE9-9139-4096-9C24-7C06454F2542}" type="presParOf" srcId="{0190CDB4-EE06-4AAE-896B-173D5AFE9CFC}" destId="{5298F2B1-5BA8-422B-BF21-FDB6B6341164}" srcOrd="4" destOrd="0" presId="urn:microsoft.com/office/officeart/2005/8/layout/cycle4"/>
    <dgm:cxn modelId="{BE3388D0-5EAC-4C04-A260-B32918481988}" type="presParOf" srcId="{8CE79FDE-CCC6-487D-988A-23622385308E}" destId="{3732C8AF-8A03-4F4E-A217-673ED900F932}" srcOrd="2" destOrd="0" presId="urn:microsoft.com/office/officeart/2005/8/layout/cycle4"/>
    <dgm:cxn modelId="{4598F0F2-63AA-444A-A344-E64CA273C8DF}" type="presParOf" srcId="{8CE79FDE-CCC6-487D-988A-23622385308E}" destId="{5BCE7966-287D-4BD6-94A4-4C89E41E579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5253D-D2B1-4537-828D-181AE99E786F}">
      <dsp:nvSpPr>
        <dsp:cNvPr id="0" name=""/>
        <dsp:cNvSpPr/>
      </dsp:nvSpPr>
      <dsp:spPr>
        <a:xfrm>
          <a:off x="1797048" y="768348"/>
          <a:ext cx="2091866" cy="2091866"/>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Database</a:t>
          </a:r>
        </a:p>
        <a:p>
          <a:pPr marL="0" lvl="0" indent="0" algn="ctr" defTabSz="977900">
            <a:lnSpc>
              <a:spcPct val="90000"/>
            </a:lnSpc>
            <a:spcBef>
              <a:spcPct val="0"/>
            </a:spcBef>
            <a:spcAft>
              <a:spcPct val="35000"/>
            </a:spcAft>
            <a:buNone/>
          </a:pPr>
          <a:endParaRPr lang="en-US" sz="2200" kern="1200" dirty="0"/>
        </a:p>
      </dsp:txBody>
      <dsp:txXfrm>
        <a:off x="2409741" y="1381041"/>
        <a:ext cx="1479173" cy="1479173"/>
      </dsp:txXfrm>
    </dsp:sp>
    <dsp:sp modelId="{324B2030-8425-422C-876D-DE81C6B204B1}">
      <dsp:nvSpPr>
        <dsp:cNvPr id="0" name=""/>
        <dsp:cNvSpPr/>
      </dsp:nvSpPr>
      <dsp:spPr>
        <a:xfrm rot="5400000">
          <a:off x="4032252" y="768348"/>
          <a:ext cx="2091866" cy="2091866"/>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Web </a:t>
          </a:r>
        </a:p>
        <a:p>
          <a:pPr marL="0" lvl="0" indent="0" algn="ctr" defTabSz="977900">
            <a:lnSpc>
              <a:spcPct val="90000"/>
            </a:lnSpc>
            <a:spcBef>
              <a:spcPct val="0"/>
            </a:spcBef>
            <a:spcAft>
              <a:spcPct val="35000"/>
            </a:spcAft>
            <a:buNone/>
          </a:pPr>
          <a:endParaRPr lang="en-US" sz="2200" kern="1200" dirty="0"/>
        </a:p>
      </dsp:txBody>
      <dsp:txXfrm rot="-5400000">
        <a:off x="4032252" y="1381041"/>
        <a:ext cx="1479173" cy="1479173"/>
      </dsp:txXfrm>
    </dsp:sp>
    <dsp:sp modelId="{7DFFF783-CD56-4102-AA13-4F7006CC64D3}">
      <dsp:nvSpPr>
        <dsp:cNvPr id="0" name=""/>
        <dsp:cNvSpPr/>
      </dsp:nvSpPr>
      <dsp:spPr>
        <a:xfrm rot="10800000">
          <a:off x="4032252" y="3003552"/>
          <a:ext cx="2091866" cy="2091866"/>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r>
            <a:rPr lang="en-US" sz="2200" kern="1200" dirty="0"/>
            <a:t>Software</a:t>
          </a:r>
        </a:p>
      </dsp:txBody>
      <dsp:txXfrm rot="10800000">
        <a:off x="4032252" y="3003552"/>
        <a:ext cx="1479173" cy="1479173"/>
      </dsp:txXfrm>
    </dsp:sp>
    <dsp:sp modelId="{5444C482-4885-4FE4-8721-A75C9D5124DE}">
      <dsp:nvSpPr>
        <dsp:cNvPr id="0" name=""/>
        <dsp:cNvSpPr/>
      </dsp:nvSpPr>
      <dsp:spPr>
        <a:xfrm rot="16200000">
          <a:off x="1797048" y="3003552"/>
          <a:ext cx="2091866" cy="2091866"/>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r>
            <a:rPr lang="en-US" sz="2200" kern="1200" dirty="0"/>
            <a:t>Hardware</a:t>
          </a:r>
        </a:p>
      </dsp:txBody>
      <dsp:txXfrm rot="5400000">
        <a:off x="2409741" y="3003552"/>
        <a:ext cx="1479173" cy="1479173"/>
      </dsp:txXfrm>
    </dsp:sp>
    <dsp:sp modelId="{3732C8AF-8A03-4F4E-A217-673ED900F932}">
      <dsp:nvSpPr>
        <dsp:cNvPr id="0" name=""/>
        <dsp:cNvSpPr/>
      </dsp:nvSpPr>
      <dsp:spPr>
        <a:xfrm>
          <a:off x="3505198" y="2269572"/>
          <a:ext cx="877176" cy="762762"/>
        </a:xfrm>
        <a:prstGeom prst="circularArrow">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5BCE7966-287D-4BD6-94A4-4C89E41E5792}">
      <dsp:nvSpPr>
        <dsp:cNvPr id="0" name=""/>
        <dsp:cNvSpPr/>
      </dsp:nvSpPr>
      <dsp:spPr>
        <a:xfrm rot="10800000">
          <a:off x="3518487" y="2795806"/>
          <a:ext cx="877176" cy="762762"/>
        </a:xfrm>
        <a:prstGeom prst="circularArrow">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5253D-D2B1-4537-828D-181AE99E786F}">
      <dsp:nvSpPr>
        <dsp:cNvPr id="0" name=""/>
        <dsp:cNvSpPr/>
      </dsp:nvSpPr>
      <dsp:spPr>
        <a:xfrm>
          <a:off x="1797048" y="768348"/>
          <a:ext cx="2091866" cy="2091866"/>
        </a:xfrm>
        <a:prstGeom prst="pieWedg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85000"/>
                </a:schemeClr>
              </a:solidFill>
            </a:rPr>
            <a:t>Database</a:t>
          </a:r>
        </a:p>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dsp:txBody>
      <dsp:txXfrm>
        <a:off x="2409741" y="1381041"/>
        <a:ext cx="1479173" cy="1479173"/>
      </dsp:txXfrm>
    </dsp:sp>
    <dsp:sp modelId="{324B2030-8425-422C-876D-DE81C6B204B1}">
      <dsp:nvSpPr>
        <dsp:cNvPr id="0" name=""/>
        <dsp:cNvSpPr/>
      </dsp:nvSpPr>
      <dsp:spPr>
        <a:xfrm rot="5400000">
          <a:off x="4032252" y="768348"/>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85000"/>
                </a:schemeClr>
              </a:solidFill>
            </a:rPr>
            <a:t>Web</a:t>
          </a:r>
        </a:p>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dsp:txBody>
      <dsp:txXfrm rot="-5400000">
        <a:off x="4032252" y="1381041"/>
        <a:ext cx="1479173" cy="1479173"/>
      </dsp:txXfrm>
    </dsp:sp>
    <dsp:sp modelId="{7DFFF783-CD56-4102-AA13-4F7006CC64D3}">
      <dsp:nvSpPr>
        <dsp:cNvPr id="0" name=""/>
        <dsp:cNvSpPr/>
      </dsp:nvSpPr>
      <dsp:spPr>
        <a:xfrm rot="10800000">
          <a:off x="4032252" y="3003552"/>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a:p>
          <a:pPr marL="0" lvl="0" indent="0" algn="ctr" defTabSz="977900">
            <a:lnSpc>
              <a:spcPct val="90000"/>
            </a:lnSpc>
            <a:spcBef>
              <a:spcPct val="0"/>
            </a:spcBef>
            <a:spcAft>
              <a:spcPct val="35000"/>
            </a:spcAft>
            <a:buNone/>
          </a:pPr>
          <a:r>
            <a:rPr lang="en-US" sz="2200" kern="1200" dirty="0">
              <a:solidFill>
                <a:schemeClr val="bg1">
                  <a:lumMod val="85000"/>
                </a:schemeClr>
              </a:solidFill>
            </a:rPr>
            <a:t>Software</a:t>
          </a:r>
        </a:p>
      </dsp:txBody>
      <dsp:txXfrm rot="10800000">
        <a:off x="4032252" y="3003552"/>
        <a:ext cx="1479173" cy="1479173"/>
      </dsp:txXfrm>
    </dsp:sp>
    <dsp:sp modelId="{5444C482-4885-4FE4-8721-A75C9D5124DE}">
      <dsp:nvSpPr>
        <dsp:cNvPr id="0" name=""/>
        <dsp:cNvSpPr/>
      </dsp:nvSpPr>
      <dsp:spPr>
        <a:xfrm rot="16200000">
          <a:off x="1797048" y="3003552"/>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a:p>
          <a:pPr marL="0" lvl="0" indent="0" algn="ctr" defTabSz="977900">
            <a:lnSpc>
              <a:spcPct val="90000"/>
            </a:lnSpc>
            <a:spcBef>
              <a:spcPct val="0"/>
            </a:spcBef>
            <a:spcAft>
              <a:spcPct val="35000"/>
            </a:spcAft>
            <a:buNone/>
          </a:pPr>
          <a:r>
            <a:rPr lang="en-US" sz="2200" kern="1200" dirty="0">
              <a:solidFill>
                <a:schemeClr val="bg1">
                  <a:lumMod val="85000"/>
                </a:schemeClr>
              </a:solidFill>
            </a:rPr>
            <a:t>Hardware</a:t>
          </a:r>
        </a:p>
      </dsp:txBody>
      <dsp:txXfrm rot="5400000">
        <a:off x="2409741" y="3003552"/>
        <a:ext cx="1479173" cy="1479173"/>
      </dsp:txXfrm>
    </dsp:sp>
    <dsp:sp modelId="{3732C8AF-8A03-4F4E-A217-673ED900F932}">
      <dsp:nvSpPr>
        <dsp:cNvPr id="0" name=""/>
        <dsp:cNvSpPr/>
      </dsp:nvSpPr>
      <dsp:spPr>
        <a:xfrm>
          <a:off x="3523811" y="2405634"/>
          <a:ext cx="877176" cy="762762"/>
        </a:xfrm>
        <a:prstGeom prst="circularArrow">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CE7966-287D-4BD6-94A4-4C89E41E5792}">
      <dsp:nvSpPr>
        <dsp:cNvPr id="0" name=""/>
        <dsp:cNvSpPr/>
      </dsp:nvSpPr>
      <dsp:spPr>
        <a:xfrm rot="10800000">
          <a:off x="3523811" y="2699003"/>
          <a:ext cx="877176" cy="762762"/>
        </a:xfrm>
        <a:prstGeom prst="circularArrow">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5253D-D2B1-4537-828D-181AE99E786F}">
      <dsp:nvSpPr>
        <dsp:cNvPr id="0" name=""/>
        <dsp:cNvSpPr/>
      </dsp:nvSpPr>
      <dsp:spPr>
        <a:xfrm>
          <a:off x="1797048" y="768348"/>
          <a:ext cx="2091866" cy="2091866"/>
        </a:xfrm>
        <a:prstGeom prst="pieWedge">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85000"/>
                </a:schemeClr>
              </a:solidFill>
            </a:rPr>
            <a:t>Database</a:t>
          </a:r>
        </a:p>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dsp:txBody>
      <dsp:txXfrm>
        <a:off x="2409741" y="1381041"/>
        <a:ext cx="1479173" cy="1479173"/>
      </dsp:txXfrm>
    </dsp:sp>
    <dsp:sp modelId="{324B2030-8425-422C-876D-DE81C6B204B1}">
      <dsp:nvSpPr>
        <dsp:cNvPr id="0" name=""/>
        <dsp:cNvSpPr/>
      </dsp:nvSpPr>
      <dsp:spPr>
        <a:xfrm rot="5400000">
          <a:off x="4032252" y="768348"/>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85000"/>
                </a:schemeClr>
              </a:solidFill>
            </a:rPr>
            <a:t>Web</a:t>
          </a:r>
        </a:p>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dsp:txBody>
      <dsp:txXfrm rot="-5400000">
        <a:off x="4032252" y="1381041"/>
        <a:ext cx="1479173" cy="1479173"/>
      </dsp:txXfrm>
    </dsp:sp>
    <dsp:sp modelId="{7DFFF783-CD56-4102-AA13-4F7006CC64D3}">
      <dsp:nvSpPr>
        <dsp:cNvPr id="0" name=""/>
        <dsp:cNvSpPr/>
      </dsp:nvSpPr>
      <dsp:spPr>
        <a:xfrm rot="10800000">
          <a:off x="4032252" y="3003552"/>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a:p>
          <a:pPr marL="0" lvl="0" indent="0" algn="ctr" defTabSz="977900">
            <a:lnSpc>
              <a:spcPct val="90000"/>
            </a:lnSpc>
            <a:spcBef>
              <a:spcPct val="0"/>
            </a:spcBef>
            <a:spcAft>
              <a:spcPct val="35000"/>
            </a:spcAft>
            <a:buNone/>
          </a:pPr>
          <a:r>
            <a:rPr lang="en-US" sz="2200" kern="1200" dirty="0">
              <a:solidFill>
                <a:schemeClr val="bg1">
                  <a:lumMod val="85000"/>
                </a:schemeClr>
              </a:solidFill>
            </a:rPr>
            <a:t>Software</a:t>
          </a:r>
        </a:p>
      </dsp:txBody>
      <dsp:txXfrm rot="10800000">
        <a:off x="4032252" y="3003552"/>
        <a:ext cx="1479173" cy="1479173"/>
      </dsp:txXfrm>
    </dsp:sp>
    <dsp:sp modelId="{5444C482-4885-4FE4-8721-A75C9D5124DE}">
      <dsp:nvSpPr>
        <dsp:cNvPr id="0" name=""/>
        <dsp:cNvSpPr/>
      </dsp:nvSpPr>
      <dsp:spPr>
        <a:xfrm rot="16200000">
          <a:off x="1797048" y="3003552"/>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a:p>
          <a:pPr marL="0" lvl="0" indent="0" algn="ctr" defTabSz="977900">
            <a:lnSpc>
              <a:spcPct val="90000"/>
            </a:lnSpc>
            <a:spcBef>
              <a:spcPct val="0"/>
            </a:spcBef>
            <a:spcAft>
              <a:spcPct val="35000"/>
            </a:spcAft>
            <a:buNone/>
          </a:pPr>
          <a:r>
            <a:rPr lang="en-US" sz="2200" kern="1200" dirty="0">
              <a:solidFill>
                <a:schemeClr val="bg1">
                  <a:lumMod val="85000"/>
                </a:schemeClr>
              </a:solidFill>
            </a:rPr>
            <a:t>Hardware</a:t>
          </a:r>
        </a:p>
      </dsp:txBody>
      <dsp:txXfrm rot="5400000">
        <a:off x="2409741" y="3003552"/>
        <a:ext cx="1479173" cy="1479173"/>
      </dsp:txXfrm>
    </dsp:sp>
    <dsp:sp modelId="{3732C8AF-8A03-4F4E-A217-673ED900F932}">
      <dsp:nvSpPr>
        <dsp:cNvPr id="0" name=""/>
        <dsp:cNvSpPr/>
      </dsp:nvSpPr>
      <dsp:spPr>
        <a:xfrm>
          <a:off x="3523811" y="2405634"/>
          <a:ext cx="877176" cy="762762"/>
        </a:xfrm>
        <a:prstGeom prst="circularArrow">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CE7966-287D-4BD6-94A4-4C89E41E5792}">
      <dsp:nvSpPr>
        <dsp:cNvPr id="0" name=""/>
        <dsp:cNvSpPr/>
      </dsp:nvSpPr>
      <dsp:spPr>
        <a:xfrm rot="10800000">
          <a:off x="3523811" y="2699003"/>
          <a:ext cx="877176" cy="762762"/>
        </a:xfrm>
        <a:prstGeom prst="circularArrow">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5253D-D2B1-4537-828D-181AE99E786F}">
      <dsp:nvSpPr>
        <dsp:cNvPr id="0" name=""/>
        <dsp:cNvSpPr/>
      </dsp:nvSpPr>
      <dsp:spPr>
        <a:xfrm>
          <a:off x="1797048" y="768348"/>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85000"/>
                </a:schemeClr>
              </a:solidFill>
            </a:rPr>
            <a:t>Database</a:t>
          </a:r>
        </a:p>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dsp:txBody>
      <dsp:txXfrm>
        <a:off x="2409741" y="1381041"/>
        <a:ext cx="1479173" cy="1479173"/>
      </dsp:txXfrm>
    </dsp:sp>
    <dsp:sp modelId="{324B2030-8425-422C-876D-DE81C6B204B1}">
      <dsp:nvSpPr>
        <dsp:cNvPr id="0" name=""/>
        <dsp:cNvSpPr/>
      </dsp:nvSpPr>
      <dsp:spPr>
        <a:xfrm rot="5400000">
          <a:off x="4032252" y="768348"/>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85000"/>
                </a:schemeClr>
              </a:solidFill>
            </a:rPr>
            <a:t>Web</a:t>
          </a:r>
        </a:p>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dsp:txBody>
      <dsp:txXfrm rot="-5400000">
        <a:off x="4032252" y="1381041"/>
        <a:ext cx="1479173" cy="1479173"/>
      </dsp:txXfrm>
    </dsp:sp>
    <dsp:sp modelId="{7DFFF783-CD56-4102-AA13-4F7006CC64D3}">
      <dsp:nvSpPr>
        <dsp:cNvPr id="0" name=""/>
        <dsp:cNvSpPr/>
      </dsp:nvSpPr>
      <dsp:spPr>
        <a:xfrm rot="10800000">
          <a:off x="4032252" y="3003552"/>
          <a:ext cx="2091866" cy="2091866"/>
        </a:xfrm>
        <a:prstGeom prst="pieWedg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a:p>
          <a:pPr marL="0" lvl="0" indent="0" algn="ctr" defTabSz="977900">
            <a:lnSpc>
              <a:spcPct val="90000"/>
            </a:lnSpc>
            <a:spcBef>
              <a:spcPct val="0"/>
            </a:spcBef>
            <a:spcAft>
              <a:spcPct val="35000"/>
            </a:spcAft>
            <a:buNone/>
          </a:pPr>
          <a:r>
            <a:rPr lang="en-US" sz="2200" kern="1200" dirty="0">
              <a:solidFill>
                <a:schemeClr val="bg1">
                  <a:lumMod val="85000"/>
                </a:schemeClr>
              </a:solidFill>
            </a:rPr>
            <a:t>Software</a:t>
          </a:r>
        </a:p>
      </dsp:txBody>
      <dsp:txXfrm rot="10800000">
        <a:off x="4032252" y="3003552"/>
        <a:ext cx="1479173" cy="1479173"/>
      </dsp:txXfrm>
    </dsp:sp>
    <dsp:sp modelId="{5444C482-4885-4FE4-8721-A75C9D5124DE}">
      <dsp:nvSpPr>
        <dsp:cNvPr id="0" name=""/>
        <dsp:cNvSpPr/>
      </dsp:nvSpPr>
      <dsp:spPr>
        <a:xfrm rot="16200000">
          <a:off x="1797048" y="3003552"/>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a:p>
          <a:pPr marL="0" lvl="0" indent="0" algn="ctr" defTabSz="977900">
            <a:lnSpc>
              <a:spcPct val="90000"/>
            </a:lnSpc>
            <a:spcBef>
              <a:spcPct val="0"/>
            </a:spcBef>
            <a:spcAft>
              <a:spcPct val="35000"/>
            </a:spcAft>
            <a:buNone/>
          </a:pPr>
          <a:r>
            <a:rPr lang="en-US" sz="2200" kern="1200" dirty="0">
              <a:solidFill>
                <a:schemeClr val="bg1">
                  <a:lumMod val="85000"/>
                </a:schemeClr>
              </a:solidFill>
            </a:rPr>
            <a:t>Hardware</a:t>
          </a:r>
        </a:p>
      </dsp:txBody>
      <dsp:txXfrm rot="5400000">
        <a:off x="2409741" y="3003552"/>
        <a:ext cx="1479173" cy="1479173"/>
      </dsp:txXfrm>
    </dsp:sp>
    <dsp:sp modelId="{3732C8AF-8A03-4F4E-A217-673ED900F932}">
      <dsp:nvSpPr>
        <dsp:cNvPr id="0" name=""/>
        <dsp:cNvSpPr/>
      </dsp:nvSpPr>
      <dsp:spPr>
        <a:xfrm>
          <a:off x="3523811" y="2405634"/>
          <a:ext cx="877176" cy="762762"/>
        </a:xfrm>
        <a:prstGeom prst="circularArrow">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CE7966-287D-4BD6-94A4-4C89E41E5792}">
      <dsp:nvSpPr>
        <dsp:cNvPr id="0" name=""/>
        <dsp:cNvSpPr/>
      </dsp:nvSpPr>
      <dsp:spPr>
        <a:xfrm rot="10800000">
          <a:off x="3523811" y="2699003"/>
          <a:ext cx="877176" cy="762762"/>
        </a:xfrm>
        <a:prstGeom prst="circularArrow">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5253D-D2B1-4537-828D-181AE99E786F}">
      <dsp:nvSpPr>
        <dsp:cNvPr id="0" name=""/>
        <dsp:cNvSpPr/>
      </dsp:nvSpPr>
      <dsp:spPr>
        <a:xfrm>
          <a:off x="1797048" y="768348"/>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85000"/>
                </a:schemeClr>
              </a:solidFill>
            </a:rPr>
            <a:t>Database</a:t>
          </a:r>
        </a:p>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dsp:txBody>
      <dsp:txXfrm>
        <a:off x="2409741" y="1381041"/>
        <a:ext cx="1479173" cy="1479173"/>
      </dsp:txXfrm>
    </dsp:sp>
    <dsp:sp modelId="{324B2030-8425-422C-876D-DE81C6B204B1}">
      <dsp:nvSpPr>
        <dsp:cNvPr id="0" name=""/>
        <dsp:cNvSpPr/>
      </dsp:nvSpPr>
      <dsp:spPr>
        <a:xfrm rot="5400000">
          <a:off x="4032252" y="768348"/>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85000"/>
                </a:schemeClr>
              </a:solidFill>
            </a:rPr>
            <a:t>Web</a:t>
          </a:r>
        </a:p>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dsp:txBody>
      <dsp:txXfrm rot="-5400000">
        <a:off x="4032252" y="1381041"/>
        <a:ext cx="1479173" cy="1479173"/>
      </dsp:txXfrm>
    </dsp:sp>
    <dsp:sp modelId="{7DFFF783-CD56-4102-AA13-4F7006CC64D3}">
      <dsp:nvSpPr>
        <dsp:cNvPr id="0" name=""/>
        <dsp:cNvSpPr/>
      </dsp:nvSpPr>
      <dsp:spPr>
        <a:xfrm rot="10800000">
          <a:off x="4032252" y="3003552"/>
          <a:ext cx="2091866" cy="2091866"/>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a:p>
          <a:pPr marL="0" lvl="0" indent="0" algn="ctr" defTabSz="977900">
            <a:lnSpc>
              <a:spcPct val="90000"/>
            </a:lnSpc>
            <a:spcBef>
              <a:spcPct val="0"/>
            </a:spcBef>
            <a:spcAft>
              <a:spcPct val="35000"/>
            </a:spcAft>
            <a:buNone/>
          </a:pPr>
          <a:r>
            <a:rPr lang="en-US" sz="2200" kern="1200" dirty="0">
              <a:solidFill>
                <a:schemeClr val="bg1">
                  <a:lumMod val="85000"/>
                </a:schemeClr>
              </a:solidFill>
            </a:rPr>
            <a:t>Software</a:t>
          </a:r>
        </a:p>
      </dsp:txBody>
      <dsp:txXfrm rot="10800000">
        <a:off x="4032252" y="3003552"/>
        <a:ext cx="1479173" cy="1479173"/>
      </dsp:txXfrm>
    </dsp:sp>
    <dsp:sp modelId="{5444C482-4885-4FE4-8721-A75C9D5124DE}">
      <dsp:nvSpPr>
        <dsp:cNvPr id="0" name=""/>
        <dsp:cNvSpPr/>
      </dsp:nvSpPr>
      <dsp:spPr>
        <a:xfrm rot="16200000">
          <a:off x="1797048" y="3003552"/>
          <a:ext cx="2091866" cy="2091866"/>
        </a:xfrm>
        <a:prstGeom prst="pieWedg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chemeClr val="bg1">
                <a:lumMod val="85000"/>
              </a:schemeClr>
            </a:solidFill>
          </a:endParaRPr>
        </a:p>
        <a:p>
          <a:pPr marL="0" lvl="0" indent="0" algn="ctr" defTabSz="977900">
            <a:lnSpc>
              <a:spcPct val="90000"/>
            </a:lnSpc>
            <a:spcBef>
              <a:spcPct val="0"/>
            </a:spcBef>
            <a:spcAft>
              <a:spcPct val="35000"/>
            </a:spcAft>
            <a:buNone/>
          </a:pPr>
          <a:r>
            <a:rPr lang="en-US" sz="2200" kern="1200" dirty="0">
              <a:solidFill>
                <a:schemeClr val="bg1">
                  <a:lumMod val="85000"/>
                </a:schemeClr>
              </a:solidFill>
            </a:rPr>
            <a:t>Hardware</a:t>
          </a:r>
        </a:p>
      </dsp:txBody>
      <dsp:txXfrm rot="5400000">
        <a:off x="2409741" y="3003552"/>
        <a:ext cx="1479173" cy="1479173"/>
      </dsp:txXfrm>
    </dsp:sp>
    <dsp:sp modelId="{3732C8AF-8A03-4F4E-A217-673ED900F932}">
      <dsp:nvSpPr>
        <dsp:cNvPr id="0" name=""/>
        <dsp:cNvSpPr/>
      </dsp:nvSpPr>
      <dsp:spPr>
        <a:xfrm>
          <a:off x="3523811" y="2405634"/>
          <a:ext cx="877176" cy="762762"/>
        </a:xfrm>
        <a:prstGeom prst="circularArrow">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CE7966-287D-4BD6-94A4-4C89E41E5792}">
      <dsp:nvSpPr>
        <dsp:cNvPr id="0" name=""/>
        <dsp:cNvSpPr/>
      </dsp:nvSpPr>
      <dsp:spPr>
        <a:xfrm rot="10800000">
          <a:off x="3523811" y="2699003"/>
          <a:ext cx="877176" cy="762762"/>
        </a:xfrm>
        <a:prstGeom prst="circularArrow">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5253D-D2B1-4537-828D-181AE99E786F}">
      <dsp:nvSpPr>
        <dsp:cNvPr id="0" name=""/>
        <dsp:cNvSpPr/>
      </dsp:nvSpPr>
      <dsp:spPr>
        <a:xfrm>
          <a:off x="1782077" y="691619"/>
          <a:ext cx="1882969" cy="1882969"/>
        </a:xfrm>
        <a:prstGeom prst="pieWedg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Databases</a:t>
          </a:r>
        </a:p>
        <a:p>
          <a:pPr marL="0" lvl="0" indent="0" algn="ctr" defTabSz="844550">
            <a:lnSpc>
              <a:spcPct val="90000"/>
            </a:lnSpc>
            <a:spcBef>
              <a:spcPct val="0"/>
            </a:spcBef>
            <a:spcAft>
              <a:spcPct val="35000"/>
            </a:spcAft>
            <a:buNone/>
          </a:pPr>
          <a:endParaRPr lang="en-US" sz="1900" kern="1200" dirty="0"/>
        </a:p>
      </dsp:txBody>
      <dsp:txXfrm>
        <a:off x="2333586" y="1243128"/>
        <a:ext cx="1331460" cy="1331460"/>
      </dsp:txXfrm>
    </dsp:sp>
    <dsp:sp modelId="{324B2030-8425-422C-876D-DE81C6B204B1}">
      <dsp:nvSpPr>
        <dsp:cNvPr id="0" name=""/>
        <dsp:cNvSpPr/>
      </dsp:nvSpPr>
      <dsp:spPr>
        <a:xfrm rot="5400000">
          <a:off x="3794071" y="691619"/>
          <a:ext cx="1882969" cy="1882969"/>
        </a:xfrm>
        <a:prstGeom prst="pieWedge">
          <a:avLst/>
        </a:prstGeom>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Websites</a:t>
          </a:r>
        </a:p>
        <a:p>
          <a:pPr marL="0" lvl="0" indent="0" algn="ctr" defTabSz="844550">
            <a:lnSpc>
              <a:spcPct val="90000"/>
            </a:lnSpc>
            <a:spcBef>
              <a:spcPct val="0"/>
            </a:spcBef>
            <a:spcAft>
              <a:spcPct val="35000"/>
            </a:spcAft>
            <a:buNone/>
          </a:pPr>
          <a:endParaRPr lang="en-US" sz="1900" kern="1200" dirty="0"/>
        </a:p>
      </dsp:txBody>
      <dsp:txXfrm rot="-5400000">
        <a:off x="3794071" y="1243128"/>
        <a:ext cx="1331460" cy="1331460"/>
      </dsp:txXfrm>
    </dsp:sp>
    <dsp:sp modelId="{7DFFF783-CD56-4102-AA13-4F7006CC64D3}">
      <dsp:nvSpPr>
        <dsp:cNvPr id="0" name=""/>
        <dsp:cNvSpPr/>
      </dsp:nvSpPr>
      <dsp:spPr>
        <a:xfrm rot="10800000">
          <a:off x="3794071" y="2703614"/>
          <a:ext cx="1882969" cy="1882969"/>
        </a:xfrm>
        <a:prstGeom prst="pieWedge">
          <a:avLst/>
        </a:prstGeom>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US" sz="1900" kern="1200" dirty="0"/>
        </a:p>
        <a:p>
          <a:pPr marL="0" lvl="0" indent="0" algn="ctr" defTabSz="844550">
            <a:lnSpc>
              <a:spcPct val="90000"/>
            </a:lnSpc>
            <a:spcBef>
              <a:spcPct val="0"/>
            </a:spcBef>
            <a:spcAft>
              <a:spcPct val="35000"/>
            </a:spcAft>
            <a:buNone/>
          </a:pPr>
          <a:r>
            <a:rPr lang="en-US" sz="1900" kern="1200" dirty="0"/>
            <a:t>Software</a:t>
          </a:r>
        </a:p>
      </dsp:txBody>
      <dsp:txXfrm rot="10800000">
        <a:off x="3794071" y="2703614"/>
        <a:ext cx="1331460" cy="1331460"/>
      </dsp:txXfrm>
    </dsp:sp>
    <dsp:sp modelId="{5444C482-4885-4FE4-8721-A75C9D5124DE}">
      <dsp:nvSpPr>
        <dsp:cNvPr id="0" name=""/>
        <dsp:cNvSpPr/>
      </dsp:nvSpPr>
      <dsp:spPr>
        <a:xfrm rot="16200000">
          <a:off x="1782077" y="2703614"/>
          <a:ext cx="1882969" cy="1882969"/>
        </a:xfrm>
        <a:prstGeom prst="pieWedge">
          <a:avLst/>
        </a:prstGeom>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US" sz="1900" kern="1200" dirty="0"/>
        </a:p>
        <a:p>
          <a:pPr marL="0" lvl="0" indent="0" algn="ctr" defTabSz="844550">
            <a:lnSpc>
              <a:spcPct val="90000"/>
            </a:lnSpc>
            <a:spcBef>
              <a:spcPct val="0"/>
            </a:spcBef>
            <a:spcAft>
              <a:spcPct val="35000"/>
            </a:spcAft>
            <a:buNone/>
          </a:pPr>
          <a:r>
            <a:rPr lang="en-US" sz="1900" kern="1200" dirty="0"/>
            <a:t>Hardware</a:t>
          </a:r>
        </a:p>
      </dsp:txBody>
      <dsp:txXfrm rot="5400000">
        <a:off x="2333586" y="2703614"/>
        <a:ext cx="1331460" cy="1331460"/>
      </dsp:txXfrm>
    </dsp:sp>
    <dsp:sp modelId="{3732C8AF-8A03-4F4E-A217-673ED900F932}">
      <dsp:nvSpPr>
        <dsp:cNvPr id="0" name=""/>
        <dsp:cNvSpPr/>
      </dsp:nvSpPr>
      <dsp:spPr>
        <a:xfrm>
          <a:off x="3333798" y="2067098"/>
          <a:ext cx="789580" cy="68659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CE7966-287D-4BD6-94A4-4C89E41E5792}">
      <dsp:nvSpPr>
        <dsp:cNvPr id="0" name=""/>
        <dsp:cNvSpPr/>
      </dsp:nvSpPr>
      <dsp:spPr>
        <a:xfrm rot="10800000">
          <a:off x="3333798" y="2524488"/>
          <a:ext cx="789580" cy="68659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F9F70C-DE33-4FD5-A65B-6C115E7204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4F9762-5D69-4838-8EDC-0B4143CDA4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73010E-AAF3-49E0-ABEB-62AD47FCE9C9}" type="datetimeFigureOut">
              <a:rPr lang="en-US" smtClean="0"/>
              <a:t>12/4/2019</a:t>
            </a:fld>
            <a:endParaRPr lang="en-US"/>
          </a:p>
        </p:txBody>
      </p:sp>
      <p:sp>
        <p:nvSpPr>
          <p:cNvPr id="4" name="Footer Placeholder 3">
            <a:extLst>
              <a:ext uri="{FF2B5EF4-FFF2-40B4-BE49-F238E27FC236}">
                <a16:creationId xmlns:a16="http://schemas.microsoft.com/office/drawing/2014/main" id="{D49A4B92-1F43-4F30-BD85-43C4C92309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113993-4D73-43DA-941C-0265A920CE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A1CB0-DF99-4C2E-8110-600A342223AA}" type="slidenum">
              <a:rPr lang="en-US" smtClean="0"/>
              <a:t>‹#›</a:t>
            </a:fld>
            <a:endParaRPr lang="en-US"/>
          </a:p>
        </p:txBody>
      </p:sp>
    </p:spTree>
    <p:extLst>
      <p:ext uri="{BB962C8B-B14F-4D97-AF65-F5344CB8AC3E}">
        <p14:creationId xmlns:p14="http://schemas.microsoft.com/office/powerpoint/2010/main" val="2066108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AE4B7-E53D-45C6-AAED-AE46AB6B913D}" type="datetimeFigureOut">
              <a:rPr lang="en-US" smtClean="0"/>
              <a:t>12/4/2019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28530-C8D8-4CB0-B063-7A233D0DEF93}" type="slidenum">
              <a:rPr lang="en-US" smtClean="0"/>
              <a:t>‹#›</a:t>
            </a:fld>
            <a:endParaRPr lang="en-US" dirty="0"/>
          </a:p>
        </p:txBody>
      </p:sp>
    </p:spTree>
    <p:extLst>
      <p:ext uri="{BB962C8B-B14F-4D97-AF65-F5344CB8AC3E}">
        <p14:creationId xmlns:p14="http://schemas.microsoft.com/office/powerpoint/2010/main" val="1565377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1</a:t>
            </a:fld>
            <a:endParaRPr lang="en-US" dirty="0"/>
          </a:p>
        </p:txBody>
      </p:sp>
    </p:spTree>
    <p:extLst>
      <p:ext uri="{BB962C8B-B14F-4D97-AF65-F5344CB8AC3E}">
        <p14:creationId xmlns:p14="http://schemas.microsoft.com/office/powerpoint/2010/main" val="97413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628530-C8D8-4CB0-B063-7A233D0DEF93}" type="slidenum">
              <a:rPr lang="en-US" smtClean="0"/>
              <a:t>11</a:t>
            </a:fld>
            <a:endParaRPr lang="en-US" dirty="0"/>
          </a:p>
        </p:txBody>
      </p:sp>
    </p:spTree>
    <p:extLst>
      <p:ext uri="{BB962C8B-B14F-4D97-AF65-F5344CB8AC3E}">
        <p14:creationId xmlns:p14="http://schemas.microsoft.com/office/powerpoint/2010/main" val="98142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58ECB-29C5-42B4-BB0D-0349014678DF}" type="slidenum">
              <a:rPr lang="en-US" smtClean="0"/>
              <a:t>13</a:t>
            </a:fld>
            <a:endParaRPr lang="en-US"/>
          </a:p>
        </p:txBody>
      </p:sp>
    </p:spTree>
    <p:extLst>
      <p:ext uri="{BB962C8B-B14F-4D97-AF65-F5344CB8AC3E}">
        <p14:creationId xmlns:p14="http://schemas.microsoft.com/office/powerpoint/2010/main" val="1248477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14</a:t>
            </a:fld>
            <a:endParaRPr lang="en-US" dirty="0"/>
          </a:p>
        </p:txBody>
      </p:sp>
    </p:spTree>
    <p:extLst>
      <p:ext uri="{BB962C8B-B14F-4D97-AF65-F5344CB8AC3E}">
        <p14:creationId xmlns:p14="http://schemas.microsoft.com/office/powerpoint/2010/main" val="4206761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21</a:t>
            </a:fld>
            <a:endParaRPr lang="en-US" dirty="0"/>
          </a:p>
        </p:txBody>
      </p:sp>
    </p:spTree>
    <p:extLst>
      <p:ext uri="{BB962C8B-B14F-4D97-AF65-F5344CB8AC3E}">
        <p14:creationId xmlns:p14="http://schemas.microsoft.com/office/powerpoint/2010/main" val="395722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8530-C8D8-4CB0-B063-7A233D0DE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165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excerpt from the table of registered IWDW users (with names, usernames, and full email addresses omitted for privacy) showing the information that was supplied by each user when they registered (and/or when they updated their profile information).</a:t>
            </a:r>
          </a:p>
        </p:txBody>
      </p:sp>
      <p:sp>
        <p:nvSpPr>
          <p:cNvPr id="4" name="Slide Number Placeholder 3"/>
          <p:cNvSpPr>
            <a:spLocks noGrp="1"/>
          </p:cNvSpPr>
          <p:nvPr>
            <p:ph type="sldNum" sz="quarter" idx="10"/>
          </p:nvPr>
        </p:nvSpPr>
        <p:spPr/>
        <p:txBody>
          <a:bodyPr/>
          <a:lstStyle/>
          <a:p>
            <a:fld id="{F1A58ECB-29C5-42B4-BB0D-0349014678DF}" type="slidenum">
              <a:rPr lang="en-US" smtClean="0"/>
              <a:t>43</a:t>
            </a:fld>
            <a:endParaRPr lang="en-US"/>
          </a:p>
        </p:txBody>
      </p:sp>
    </p:spTree>
    <p:extLst>
      <p:ext uri="{BB962C8B-B14F-4D97-AF65-F5344CB8AC3E}">
        <p14:creationId xmlns:p14="http://schemas.microsoft.com/office/powerpoint/2010/main" val="390973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excerpt from the table of “unique visits” to the IWDW website by registered users. Note that the visit date and the user’s IP address are the only fields recorded. The only field not shown here is the “browser string” field, which is a long text string containing information about the browser (or device) being used during each visit. For additional details about the information that is collected by the website software when a user visits the website, you can refer to the IWDW’s Privacy Policy (http://views.cira.colostate.edu/iwdw/Privacy.aspx).</a:t>
            </a:r>
          </a:p>
        </p:txBody>
      </p:sp>
      <p:sp>
        <p:nvSpPr>
          <p:cNvPr id="4" name="Slide Number Placeholder 3"/>
          <p:cNvSpPr>
            <a:spLocks noGrp="1"/>
          </p:cNvSpPr>
          <p:nvPr>
            <p:ph type="sldNum" sz="quarter" idx="10"/>
          </p:nvPr>
        </p:nvSpPr>
        <p:spPr/>
        <p:txBody>
          <a:bodyPr/>
          <a:lstStyle/>
          <a:p>
            <a:fld id="{F1A58ECB-29C5-42B4-BB0D-0349014678DF}" type="slidenum">
              <a:rPr lang="en-US" smtClean="0"/>
              <a:t>44</a:t>
            </a:fld>
            <a:endParaRPr lang="en-US"/>
          </a:p>
        </p:txBody>
      </p:sp>
    </p:spTree>
    <p:extLst>
      <p:ext uri="{BB962C8B-B14F-4D97-AF65-F5344CB8AC3E}">
        <p14:creationId xmlns:p14="http://schemas.microsoft.com/office/powerpoint/2010/main" val="338025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excerpt from the table of registered IWDW users (with names, usernames, and full email addresses omitted for privacy) showing the information that was supplied by each user when they registered (and/or when they updated their profile information).</a:t>
            </a:r>
          </a:p>
        </p:txBody>
      </p:sp>
      <p:sp>
        <p:nvSpPr>
          <p:cNvPr id="4" name="Slide Number Placeholder 3"/>
          <p:cNvSpPr>
            <a:spLocks noGrp="1"/>
          </p:cNvSpPr>
          <p:nvPr>
            <p:ph type="sldNum" sz="quarter" idx="10"/>
          </p:nvPr>
        </p:nvSpPr>
        <p:spPr/>
        <p:txBody>
          <a:bodyPr/>
          <a:lstStyle/>
          <a:p>
            <a:fld id="{F1A58ECB-29C5-42B4-BB0D-0349014678DF}" type="slidenum">
              <a:rPr lang="en-US" smtClean="0"/>
              <a:t>45</a:t>
            </a:fld>
            <a:endParaRPr lang="en-US"/>
          </a:p>
        </p:txBody>
      </p:sp>
    </p:spTree>
    <p:extLst>
      <p:ext uri="{BB962C8B-B14F-4D97-AF65-F5344CB8AC3E}">
        <p14:creationId xmlns:p14="http://schemas.microsoft.com/office/powerpoint/2010/main" val="389892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3</a:t>
            </a:fld>
            <a:endParaRPr lang="en-US" dirty="0"/>
          </a:p>
        </p:txBody>
      </p:sp>
    </p:spTree>
    <p:extLst>
      <p:ext uri="{BB962C8B-B14F-4D97-AF65-F5344CB8AC3E}">
        <p14:creationId xmlns:p14="http://schemas.microsoft.com/office/powerpoint/2010/main" val="124438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4</a:t>
            </a:fld>
            <a:endParaRPr lang="en-US" dirty="0"/>
          </a:p>
        </p:txBody>
      </p:sp>
    </p:spTree>
    <p:extLst>
      <p:ext uri="{BB962C8B-B14F-4D97-AF65-F5344CB8AC3E}">
        <p14:creationId xmlns:p14="http://schemas.microsoft.com/office/powerpoint/2010/main" val="192475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5</a:t>
            </a:fld>
            <a:endParaRPr lang="en-US" dirty="0"/>
          </a:p>
        </p:txBody>
      </p:sp>
    </p:spTree>
    <p:extLst>
      <p:ext uri="{BB962C8B-B14F-4D97-AF65-F5344CB8AC3E}">
        <p14:creationId xmlns:p14="http://schemas.microsoft.com/office/powerpoint/2010/main" val="1672460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6</a:t>
            </a:fld>
            <a:endParaRPr lang="en-US" dirty="0"/>
          </a:p>
        </p:txBody>
      </p:sp>
    </p:spTree>
    <p:extLst>
      <p:ext uri="{BB962C8B-B14F-4D97-AF65-F5344CB8AC3E}">
        <p14:creationId xmlns:p14="http://schemas.microsoft.com/office/powerpoint/2010/main" val="153951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7</a:t>
            </a:fld>
            <a:endParaRPr lang="en-US" dirty="0"/>
          </a:p>
        </p:txBody>
      </p:sp>
    </p:spTree>
    <p:extLst>
      <p:ext uri="{BB962C8B-B14F-4D97-AF65-F5344CB8AC3E}">
        <p14:creationId xmlns:p14="http://schemas.microsoft.com/office/powerpoint/2010/main" val="4175695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8</a:t>
            </a:fld>
            <a:endParaRPr lang="en-US" dirty="0"/>
          </a:p>
        </p:txBody>
      </p:sp>
    </p:spTree>
    <p:extLst>
      <p:ext uri="{BB962C8B-B14F-4D97-AF65-F5344CB8AC3E}">
        <p14:creationId xmlns:p14="http://schemas.microsoft.com/office/powerpoint/2010/main" val="2483917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9</a:t>
            </a:fld>
            <a:endParaRPr lang="en-US" dirty="0"/>
          </a:p>
        </p:txBody>
      </p:sp>
    </p:spTree>
    <p:extLst>
      <p:ext uri="{BB962C8B-B14F-4D97-AF65-F5344CB8AC3E}">
        <p14:creationId xmlns:p14="http://schemas.microsoft.com/office/powerpoint/2010/main" val="3901553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10</a:t>
            </a:fld>
            <a:endParaRPr lang="en-US" dirty="0"/>
          </a:p>
        </p:txBody>
      </p:sp>
    </p:spTree>
    <p:extLst>
      <p:ext uri="{BB962C8B-B14F-4D97-AF65-F5344CB8AC3E}">
        <p14:creationId xmlns:p14="http://schemas.microsoft.com/office/powerpoint/2010/main" val="12779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F73AAA-B7B1-44AB-90AE-A877FF6B1B2B}" type="datetime4">
              <a:rPr lang="en-US" smtClean="0"/>
              <a:t>December 4,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010400" y="6477000"/>
            <a:ext cx="2133600" cy="365125"/>
          </a:xfrm>
        </p:spPr>
        <p:txBody>
          <a:bodyPr/>
          <a:lstStyle/>
          <a:p>
            <a:fld id="{9443E677-3BEE-4081-B3F1-3D00D0C160F5}" type="slidenum">
              <a:rPr lang="en-US" smtClean="0"/>
              <a:t>‹#›</a:t>
            </a:fld>
            <a:endParaRPr lang="en-US" dirty="0"/>
          </a:p>
        </p:txBody>
      </p:sp>
    </p:spTree>
    <p:extLst>
      <p:ext uri="{BB962C8B-B14F-4D97-AF65-F5344CB8AC3E}">
        <p14:creationId xmlns:p14="http://schemas.microsoft.com/office/powerpoint/2010/main" val="384390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6C0A67-6485-47B2-874C-2DC3A8063B4F}" type="datetime4">
              <a:rPr lang="en-US" smtClean="0"/>
              <a:t>December 4, 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443E677-3BEE-4081-B3F1-3D00D0C160F5}" type="slidenum">
              <a:rPr lang="en-US" smtClean="0"/>
              <a:t>‹#›</a:t>
            </a:fld>
            <a:endParaRPr lang="en-US" dirty="0"/>
          </a:p>
        </p:txBody>
      </p:sp>
    </p:spTree>
    <p:extLst>
      <p:ext uri="{BB962C8B-B14F-4D97-AF65-F5344CB8AC3E}">
        <p14:creationId xmlns:p14="http://schemas.microsoft.com/office/powerpoint/2010/main" val="125533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1D7F0C-9D7B-4A7E-BA0E-243E2D5C39A6}" type="datetime4">
              <a:rPr lang="en-US" smtClean="0"/>
              <a:t>December 4,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43E677-3BEE-4081-B3F1-3D00D0C160F5}" type="slidenum">
              <a:rPr lang="en-US" smtClean="0"/>
              <a:t>‹#›</a:t>
            </a:fld>
            <a:endParaRPr lang="en-US" dirty="0"/>
          </a:p>
        </p:txBody>
      </p:sp>
    </p:spTree>
    <p:extLst>
      <p:ext uri="{BB962C8B-B14F-4D97-AF65-F5344CB8AC3E}">
        <p14:creationId xmlns:p14="http://schemas.microsoft.com/office/powerpoint/2010/main" val="3535927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B0B76F-A0B2-4B1F-BD66-C6978ECBECA6}" type="datetime4">
              <a:rPr lang="en-US" smtClean="0"/>
              <a:t>December 4,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43E677-3BEE-4081-B3F1-3D00D0C160F5}" type="slidenum">
              <a:rPr lang="en-US" smtClean="0"/>
              <a:t>‹#›</a:t>
            </a:fld>
            <a:endParaRPr lang="en-US" dirty="0"/>
          </a:p>
        </p:txBody>
      </p:sp>
    </p:spTree>
    <p:extLst>
      <p:ext uri="{BB962C8B-B14F-4D97-AF65-F5344CB8AC3E}">
        <p14:creationId xmlns:p14="http://schemas.microsoft.com/office/powerpoint/2010/main" val="4020156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85457C-1A0C-492C-A949-14E25CE5FCDD}" type="datetime4">
              <a:rPr lang="en-US" smtClean="0"/>
              <a:t>December 4,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3E677-3BEE-4081-B3F1-3D00D0C160F5}" type="slidenum">
              <a:rPr lang="en-US" smtClean="0"/>
              <a:t>‹#›</a:t>
            </a:fld>
            <a:endParaRPr lang="en-US" dirty="0"/>
          </a:p>
        </p:txBody>
      </p:sp>
    </p:spTree>
    <p:extLst>
      <p:ext uri="{BB962C8B-B14F-4D97-AF65-F5344CB8AC3E}">
        <p14:creationId xmlns:p14="http://schemas.microsoft.com/office/powerpoint/2010/main" val="3261027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863F36-BCE9-4EAD-B036-22176C76DD0C}" type="datetime4">
              <a:rPr lang="en-US" smtClean="0"/>
              <a:t>December 4,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3E677-3BEE-4081-B3F1-3D00D0C160F5}" type="slidenum">
              <a:rPr lang="en-US" smtClean="0"/>
              <a:t>‹#›</a:t>
            </a:fld>
            <a:endParaRPr lang="en-US" dirty="0"/>
          </a:p>
        </p:txBody>
      </p:sp>
    </p:spTree>
    <p:extLst>
      <p:ext uri="{BB962C8B-B14F-4D97-AF65-F5344CB8AC3E}">
        <p14:creationId xmlns:p14="http://schemas.microsoft.com/office/powerpoint/2010/main" val="3980636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noFill/>
        </p:spPr>
        <p:txBody>
          <a:bodyPr/>
          <a:lstStyle/>
          <a:p>
            <a:fld id="{BDBB1C0A-EC95-422B-ABF2-28352430446C}" type="datetime4">
              <a:rPr lang="en-US" smtClean="0"/>
              <a:t>December 4,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010400" y="6477000"/>
            <a:ext cx="2133600" cy="365125"/>
          </a:xfrm>
        </p:spPr>
        <p:txBody>
          <a:bodyPr/>
          <a:lstStyle/>
          <a:p>
            <a:fld id="{9443E677-3BEE-4081-B3F1-3D00D0C160F5}" type="slidenum">
              <a:rPr lang="en-US" smtClean="0"/>
              <a:t>‹#›</a:t>
            </a:fld>
            <a:endParaRPr lang="en-US" dirty="0"/>
          </a:p>
        </p:txBody>
      </p:sp>
      <p:pic>
        <p:nvPicPr>
          <p:cNvPr id="3" name="Picture 2">
            <a:extLst>
              <a:ext uri="{FF2B5EF4-FFF2-40B4-BE49-F238E27FC236}">
                <a16:creationId xmlns:a16="http://schemas.microsoft.com/office/drawing/2014/main" id="{1B39E0E2-F38B-41E2-9216-E6885058B5AC}"/>
              </a:ext>
            </a:extLst>
          </p:cNvPr>
          <p:cNvPicPr>
            <a:picLocks noChangeAspect="1"/>
          </p:cNvPicPr>
          <p:nvPr userDrawn="1"/>
        </p:nvPicPr>
        <p:blipFill>
          <a:blip r:embed="rId2"/>
          <a:stretch>
            <a:fillRect/>
          </a:stretch>
        </p:blipFill>
        <p:spPr>
          <a:xfrm>
            <a:off x="0" y="0"/>
            <a:ext cx="9144000" cy="561975"/>
          </a:xfrm>
          <a:prstGeom prst="rect">
            <a:avLst/>
          </a:prstGeom>
        </p:spPr>
      </p:pic>
    </p:spTree>
    <p:extLst>
      <p:ext uri="{BB962C8B-B14F-4D97-AF65-F5344CB8AC3E}">
        <p14:creationId xmlns:p14="http://schemas.microsoft.com/office/powerpoint/2010/main" val="281227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7B7B3-A2C2-4D21-898B-333325E91E39}"/>
              </a:ext>
            </a:extLst>
          </p:cNvPr>
          <p:cNvPicPr>
            <a:picLocks noChangeAspect="1"/>
          </p:cNvPicPr>
          <p:nvPr userDrawn="1"/>
        </p:nvPicPr>
        <p:blipFill>
          <a:blip r:embed="rId2"/>
          <a:stretch>
            <a:fillRect/>
          </a:stretch>
        </p:blipFill>
        <p:spPr>
          <a:xfrm>
            <a:off x="0" y="0"/>
            <a:ext cx="9144000" cy="552450"/>
          </a:xfrm>
          <a:prstGeom prst="rect">
            <a:avLst/>
          </a:prstGeom>
        </p:spPr>
      </p:pic>
    </p:spTree>
    <p:extLst>
      <p:ext uri="{BB962C8B-B14F-4D97-AF65-F5344CB8AC3E}">
        <p14:creationId xmlns:p14="http://schemas.microsoft.com/office/powerpoint/2010/main" val="4174677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B8BCAF-DD73-4E7F-9872-17A81AF40BC7}"/>
              </a:ext>
            </a:extLst>
          </p:cNvPr>
          <p:cNvPicPr>
            <a:picLocks noChangeAspect="1"/>
          </p:cNvPicPr>
          <p:nvPr userDrawn="1"/>
        </p:nvPicPr>
        <p:blipFill>
          <a:blip r:embed="rId2"/>
          <a:stretch>
            <a:fillRect/>
          </a:stretch>
        </p:blipFill>
        <p:spPr>
          <a:xfrm>
            <a:off x="0" y="0"/>
            <a:ext cx="9144000" cy="428625"/>
          </a:xfrm>
          <a:prstGeom prst="rect">
            <a:avLst/>
          </a:prstGeom>
        </p:spPr>
      </p:pic>
    </p:spTree>
    <p:extLst>
      <p:ext uri="{BB962C8B-B14F-4D97-AF65-F5344CB8AC3E}">
        <p14:creationId xmlns:p14="http://schemas.microsoft.com/office/powerpoint/2010/main" val="118455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F3F583-78DD-4CC4-AC84-8B685A007DEC}"/>
              </a:ext>
            </a:extLst>
          </p:cNvPr>
          <p:cNvPicPr>
            <a:picLocks noChangeAspect="1"/>
          </p:cNvPicPr>
          <p:nvPr userDrawn="1"/>
        </p:nvPicPr>
        <p:blipFill>
          <a:blip r:embed="rId2"/>
          <a:stretch>
            <a:fillRect/>
          </a:stretch>
        </p:blipFill>
        <p:spPr>
          <a:xfrm>
            <a:off x="0" y="0"/>
            <a:ext cx="9144000" cy="552450"/>
          </a:xfrm>
          <a:prstGeom prst="rect">
            <a:avLst/>
          </a:prstGeom>
        </p:spPr>
      </p:pic>
    </p:spTree>
    <p:extLst>
      <p:ext uri="{BB962C8B-B14F-4D97-AF65-F5344CB8AC3E}">
        <p14:creationId xmlns:p14="http://schemas.microsoft.com/office/powerpoint/2010/main" val="256998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579517-24C8-4957-BC16-68609D76D39C}" type="datetime4">
              <a:rPr lang="en-US" smtClean="0"/>
              <a:t>December 4,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3E677-3BEE-4081-B3F1-3D00D0C160F5}" type="slidenum">
              <a:rPr lang="en-US" smtClean="0"/>
              <a:t>‹#›</a:t>
            </a:fld>
            <a:endParaRPr lang="en-US" dirty="0"/>
          </a:p>
        </p:txBody>
      </p:sp>
    </p:spTree>
    <p:extLst>
      <p:ext uri="{BB962C8B-B14F-4D97-AF65-F5344CB8AC3E}">
        <p14:creationId xmlns:p14="http://schemas.microsoft.com/office/powerpoint/2010/main" val="414608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B1028E-45D5-4B8E-97C2-9C84030B9194}" type="datetime4">
              <a:rPr lang="en-US" smtClean="0"/>
              <a:t>December 4,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43E677-3BEE-4081-B3F1-3D00D0C160F5}" type="slidenum">
              <a:rPr lang="en-US" smtClean="0"/>
              <a:t>‹#›</a:t>
            </a:fld>
            <a:endParaRPr lang="en-US" dirty="0"/>
          </a:p>
        </p:txBody>
      </p:sp>
    </p:spTree>
    <p:extLst>
      <p:ext uri="{BB962C8B-B14F-4D97-AF65-F5344CB8AC3E}">
        <p14:creationId xmlns:p14="http://schemas.microsoft.com/office/powerpoint/2010/main" val="1589599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F2D8CF-5675-42D3-BC48-08117402E3A1}" type="datetime4">
              <a:rPr lang="en-US" smtClean="0"/>
              <a:t>December 4, 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43E677-3BEE-4081-B3F1-3D00D0C160F5}" type="slidenum">
              <a:rPr lang="en-US" smtClean="0"/>
              <a:t>‹#›</a:t>
            </a:fld>
            <a:endParaRPr lang="en-US" dirty="0"/>
          </a:p>
        </p:txBody>
      </p:sp>
    </p:spTree>
    <p:extLst>
      <p:ext uri="{BB962C8B-B14F-4D97-AF65-F5344CB8AC3E}">
        <p14:creationId xmlns:p14="http://schemas.microsoft.com/office/powerpoint/2010/main" val="80697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20F090-35D4-4668-A1C8-02DCD583B0F7}" type="datetime4">
              <a:rPr lang="en-US" smtClean="0"/>
              <a:t>December 4, 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443E677-3BEE-4081-B3F1-3D00D0C160F5}" type="slidenum">
              <a:rPr lang="en-US" smtClean="0"/>
              <a:t>‹#›</a:t>
            </a:fld>
            <a:endParaRPr lang="en-US" dirty="0"/>
          </a:p>
        </p:txBody>
      </p:sp>
    </p:spTree>
    <p:extLst>
      <p:ext uri="{BB962C8B-B14F-4D97-AF65-F5344CB8AC3E}">
        <p14:creationId xmlns:p14="http://schemas.microsoft.com/office/powerpoint/2010/main" val="1390867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DDD4E-3604-4351-88A3-CAAD22119F6E}" type="datetime4">
              <a:rPr lang="en-US" smtClean="0"/>
              <a:t>December 4, 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3E677-3BEE-4081-B3F1-3D00D0C160F5}" type="slidenum">
              <a:rPr lang="en-US" smtClean="0"/>
              <a:t>‹#›</a:t>
            </a:fld>
            <a:endParaRPr lang="en-US" dirty="0"/>
          </a:p>
        </p:txBody>
      </p:sp>
    </p:spTree>
    <p:extLst>
      <p:ext uri="{BB962C8B-B14F-4D97-AF65-F5344CB8AC3E}">
        <p14:creationId xmlns:p14="http://schemas.microsoft.com/office/powerpoint/2010/main" val="1760508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2.png"/><Relationship Id="rId5" Type="http://schemas.openxmlformats.org/officeDocument/2006/relationships/diagramQuickStyle" Target="../diagrams/quickStyle6.xml"/><Relationship Id="rId10" Type="http://schemas.openxmlformats.org/officeDocument/2006/relationships/image" Target="../media/image15.png"/><Relationship Id="rId4" Type="http://schemas.openxmlformats.org/officeDocument/2006/relationships/diagramLayout" Target="../diagrams/layout6.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0.png"/><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12.png"/><Relationship Id="rId10" Type="http://schemas.microsoft.com/office/2007/relationships/diagramDrawing" Target="../diagrams/drawing2.xml"/><Relationship Id="rId4" Type="http://schemas.openxmlformats.org/officeDocument/2006/relationships/image" Target="../media/image11.png"/><Relationship Id="rId9" Type="http://schemas.openxmlformats.org/officeDocument/2006/relationships/diagramColors" Target="../diagrams/colors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5.emf"/><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views.cira.colostate.edu/tssv2" TargetMode="External"/><Relationship Id="rId2" Type="http://schemas.openxmlformats.org/officeDocument/2006/relationships/hyperlink" Target="https://views.cira.colostate.edu/iwdw" TargetMode="External"/><Relationship Id="rId1" Type="http://schemas.openxmlformats.org/officeDocument/2006/relationships/slideLayout" Target="../slideLayouts/slideLayout2.xml"/><Relationship Id="rId6" Type="http://schemas.openxmlformats.org/officeDocument/2006/relationships/hyperlink" Target="mailto:Ted.Friesner@colostate.edu" TargetMode="External"/><Relationship Id="rId5" Type="http://schemas.openxmlformats.org/officeDocument/2006/relationships/hyperlink" Target="mailto:Shawn.McClure@colostate.edu" TargetMode="External"/><Relationship Id="rId4" Type="http://schemas.openxmlformats.org/officeDocument/2006/relationships/hyperlink" Target="https://views.cira.colostate.edu/fed"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60750F-D1C7-4001-9DE2-911797B34E97}"/>
              </a:ext>
            </a:extLst>
          </p:cNvPr>
          <p:cNvSpPr txBox="1"/>
          <p:nvPr/>
        </p:nvSpPr>
        <p:spPr>
          <a:xfrm>
            <a:off x="1371600" y="3276600"/>
            <a:ext cx="6629400" cy="2923877"/>
          </a:xfrm>
          <a:prstGeom prst="rect">
            <a:avLst/>
          </a:prstGeom>
          <a:noFill/>
        </p:spPr>
        <p:txBody>
          <a:bodyPr wrap="square" rtlCol="0">
            <a:spAutoFit/>
          </a:bodyPr>
          <a:lstStyle/>
          <a:p>
            <a:pPr algn="ctr"/>
            <a:r>
              <a:rPr lang="en-US" sz="2400" dirty="0">
                <a:solidFill>
                  <a:schemeClr val="tx1">
                    <a:lumMod val="65000"/>
                    <a:lumOff val="35000"/>
                  </a:schemeClr>
                </a:solidFill>
              </a:rPr>
              <a:t>Air Quality Data and Decision Support Systems</a:t>
            </a:r>
          </a:p>
          <a:p>
            <a:pPr algn="ctr"/>
            <a:r>
              <a:rPr lang="en-US" sz="2400" dirty="0">
                <a:solidFill>
                  <a:schemeClr val="tx1">
                    <a:lumMod val="65000"/>
                    <a:lumOff val="35000"/>
                  </a:schemeClr>
                </a:solidFill>
              </a:rPr>
              <a:t>At</a:t>
            </a:r>
          </a:p>
          <a:p>
            <a:pPr algn="ctr"/>
            <a:r>
              <a:rPr lang="en-US" sz="2800" dirty="0">
                <a:solidFill>
                  <a:schemeClr val="tx1">
                    <a:lumMod val="65000"/>
                    <a:lumOff val="35000"/>
                  </a:schemeClr>
                </a:solidFill>
              </a:rPr>
              <a:t>CSU/CIRA</a:t>
            </a:r>
          </a:p>
          <a:p>
            <a:pPr algn="ctr"/>
            <a:endParaRPr lang="en-US" dirty="0"/>
          </a:p>
          <a:p>
            <a:pPr algn="ctr"/>
            <a:r>
              <a:rPr lang="en-US" sz="2000" dirty="0"/>
              <a:t>ITEP Webinar</a:t>
            </a:r>
          </a:p>
          <a:p>
            <a:pPr algn="ctr"/>
            <a:r>
              <a:rPr lang="en-US" sz="1600" dirty="0">
                <a:solidFill>
                  <a:srgbClr val="0070C0"/>
                </a:solidFill>
              </a:rPr>
              <a:t>December 4th, 2019  10:30 a.m. (PDT)</a:t>
            </a:r>
          </a:p>
          <a:p>
            <a:pPr algn="ctr"/>
            <a:endParaRPr lang="en-US" sz="1600" dirty="0">
              <a:solidFill>
                <a:srgbClr val="0070C0"/>
              </a:solidFill>
            </a:endParaRPr>
          </a:p>
          <a:p>
            <a:pPr algn="ctr"/>
            <a:r>
              <a:rPr lang="en-US" sz="2000" dirty="0"/>
              <a:t>Shawn McClure, CSU-CIRA</a:t>
            </a:r>
          </a:p>
          <a:p>
            <a:endParaRPr lang="en-US" dirty="0"/>
          </a:p>
        </p:txBody>
      </p:sp>
      <p:pic>
        <p:nvPicPr>
          <p:cNvPr id="2" name="Picture 1">
            <a:extLst>
              <a:ext uri="{FF2B5EF4-FFF2-40B4-BE49-F238E27FC236}">
                <a16:creationId xmlns:a16="http://schemas.microsoft.com/office/drawing/2014/main" id="{48953DFB-0483-4229-808B-08F60BCEF524}"/>
              </a:ext>
            </a:extLst>
          </p:cNvPr>
          <p:cNvPicPr>
            <a:picLocks noChangeAspect="1"/>
          </p:cNvPicPr>
          <p:nvPr/>
        </p:nvPicPr>
        <p:blipFill>
          <a:blip r:embed="rId3"/>
          <a:stretch>
            <a:fillRect/>
          </a:stretch>
        </p:blipFill>
        <p:spPr>
          <a:xfrm>
            <a:off x="1905000" y="1371600"/>
            <a:ext cx="5238750" cy="1428750"/>
          </a:xfrm>
          <a:prstGeom prst="rect">
            <a:avLst/>
          </a:prstGeom>
        </p:spPr>
      </p:pic>
      <p:sp>
        <p:nvSpPr>
          <p:cNvPr id="6" name="Slide Number Placeholder 5">
            <a:extLst>
              <a:ext uri="{FF2B5EF4-FFF2-40B4-BE49-F238E27FC236}">
                <a16:creationId xmlns:a16="http://schemas.microsoft.com/office/drawing/2014/main" id="{524F44AF-3AD1-47EE-AE5F-D746A9C19B98}"/>
              </a:ext>
            </a:extLst>
          </p:cNvPr>
          <p:cNvSpPr>
            <a:spLocks noGrp="1"/>
          </p:cNvSpPr>
          <p:nvPr>
            <p:ph type="sldNum" sz="quarter" idx="12"/>
          </p:nvPr>
        </p:nvSpPr>
        <p:spPr/>
        <p:txBody>
          <a:bodyPr/>
          <a:lstStyle/>
          <a:p>
            <a:fld id="{9443E677-3BEE-4081-B3F1-3D00D0C160F5}" type="slidenum">
              <a:rPr lang="en-US" smtClean="0"/>
              <a:t>1</a:t>
            </a:fld>
            <a:endParaRPr lang="en-US" dirty="0"/>
          </a:p>
        </p:txBody>
      </p:sp>
    </p:spTree>
    <p:extLst>
      <p:ext uri="{BB962C8B-B14F-4D97-AF65-F5344CB8AC3E}">
        <p14:creationId xmlns:p14="http://schemas.microsoft.com/office/powerpoint/2010/main" val="2363051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6FCD46-826C-4B8F-A8EF-752D3DB29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19100"/>
            <a:ext cx="8991600" cy="6362064"/>
          </a:xfrm>
          <a:prstGeom prst="rect">
            <a:avLst/>
          </a:prstGeom>
        </p:spPr>
      </p:pic>
      <p:sp>
        <p:nvSpPr>
          <p:cNvPr id="4" name="Slide Number Placeholder 3">
            <a:extLst>
              <a:ext uri="{FF2B5EF4-FFF2-40B4-BE49-F238E27FC236}">
                <a16:creationId xmlns:a16="http://schemas.microsoft.com/office/drawing/2014/main" id="{CF4BF4F8-02BE-48E4-8FD4-385B9A0E8FD2}"/>
              </a:ext>
            </a:extLst>
          </p:cNvPr>
          <p:cNvSpPr>
            <a:spLocks noGrp="1"/>
          </p:cNvSpPr>
          <p:nvPr>
            <p:ph type="sldNum" sz="quarter" idx="12"/>
          </p:nvPr>
        </p:nvSpPr>
        <p:spPr/>
        <p:txBody>
          <a:bodyPr/>
          <a:lstStyle/>
          <a:p>
            <a:fld id="{9443E677-3BEE-4081-B3F1-3D00D0C160F5}" type="slidenum">
              <a:rPr lang="en-US" smtClean="0"/>
              <a:t>10</a:t>
            </a:fld>
            <a:endParaRPr lang="en-US" dirty="0"/>
          </a:p>
        </p:txBody>
      </p:sp>
      <p:sp>
        <p:nvSpPr>
          <p:cNvPr id="6" name="Speech Bubble: Rectangle with Corners Rounded 5">
            <a:extLst>
              <a:ext uri="{FF2B5EF4-FFF2-40B4-BE49-F238E27FC236}">
                <a16:creationId xmlns:a16="http://schemas.microsoft.com/office/drawing/2014/main" id="{F5E7664C-7120-440D-A9B3-3B584022584E}"/>
              </a:ext>
            </a:extLst>
          </p:cNvPr>
          <p:cNvSpPr/>
          <p:nvPr/>
        </p:nvSpPr>
        <p:spPr>
          <a:xfrm>
            <a:off x="6862150" y="838200"/>
            <a:ext cx="2133600" cy="228600"/>
          </a:xfrm>
          <a:prstGeom prst="wedgeRoundRectCallout">
            <a:avLst>
              <a:gd name="adj1" fmla="val -93993"/>
              <a:gd name="adj2" fmla="val 83858"/>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85000"/>
                    <a:lumOff val="15000"/>
                  </a:schemeClr>
                </a:solidFill>
              </a:rPr>
              <a:t>Filters and site-specific UI choices</a:t>
            </a:r>
          </a:p>
        </p:txBody>
      </p:sp>
    </p:spTree>
    <p:extLst>
      <p:ext uri="{BB962C8B-B14F-4D97-AF65-F5344CB8AC3E}">
        <p14:creationId xmlns:p14="http://schemas.microsoft.com/office/powerpoint/2010/main" val="2574678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6">
            <a:extLst>
              <a:ext uri="{FF2B5EF4-FFF2-40B4-BE49-F238E27FC236}">
                <a16:creationId xmlns:a16="http://schemas.microsoft.com/office/drawing/2014/main" id="{624240CB-100B-4941-8B7C-A1D73484F520}"/>
              </a:ext>
            </a:extLst>
          </p:cNvPr>
          <p:cNvSpPr/>
          <p:nvPr/>
        </p:nvSpPr>
        <p:spPr>
          <a:xfrm>
            <a:off x="6040916" y="4052902"/>
            <a:ext cx="2808707" cy="740552"/>
          </a:xfrm>
          <a:prstGeom prst="roundRect">
            <a:avLst>
              <a:gd name="adj" fmla="val 9629"/>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a:solidFill>
                  <a:schemeClr val="tx1">
                    <a:lumMod val="85000"/>
                    <a:lumOff val="15000"/>
                  </a:schemeClr>
                </a:solidFill>
                <a:latin typeface="Arial" panose="020B0604020202020204" pitchFamily="34" charset="0"/>
                <a:cs typeface="Arial" panose="020B0604020202020204" pitchFamily="34" charset="0"/>
              </a:rPr>
              <a:t>NASA NAAPS</a:t>
            </a:r>
            <a:endParaRPr lang="en-US" dirty="0"/>
          </a:p>
          <a:p>
            <a:pPr algn="r"/>
            <a:r>
              <a:rPr lang="en-US" sz="1400" dirty="0">
                <a:solidFill>
                  <a:schemeClr val="tx1">
                    <a:lumMod val="65000"/>
                    <a:lumOff val="35000"/>
                  </a:schemeClr>
                </a:solidFill>
                <a:latin typeface="Arial" panose="020B0604020202020204" pitchFamily="34" charset="0"/>
                <a:cs typeface="Arial" panose="020B0604020202020204" pitchFamily="34" charset="0"/>
              </a:rPr>
              <a:t>Partners: </a:t>
            </a:r>
            <a:r>
              <a:rPr lang="en-US" sz="1400" dirty="0">
                <a:solidFill>
                  <a:schemeClr val="accent2">
                    <a:lumMod val="75000"/>
                  </a:schemeClr>
                </a:solidFill>
                <a:latin typeface="Arial" panose="020B0604020202020204" pitchFamily="34" charset="0"/>
                <a:cs typeface="Arial" panose="020B0604020202020204" pitchFamily="34" charset="0"/>
              </a:rPr>
              <a:t>NASA / NPS</a:t>
            </a:r>
          </a:p>
        </p:txBody>
      </p:sp>
      <p:sp>
        <p:nvSpPr>
          <p:cNvPr id="3" name="Rounded Rectangle 15">
            <a:extLst>
              <a:ext uri="{FF2B5EF4-FFF2-40B4-BE49-F238E27FC236}">
                <a16:creationId xmlns:a16="http://schemas.microsoft.com/office/drawing/2014/main" id="{5B537430-AF0D-4F33-B715-2EC841DDB38C}"/>
              </a:ext>
            </a:extLst>
          </p:cNvPr>
          <p:cNvSpPr/>
          <p:nvPr/>
        </p:nvSpPr>
        <p:spPr>
          <a:xfrm>
            <a:off x="6040915" y="2893374"/>
            <a:ext cx="2808707" cy="740552"/>
          </a:xfrm>
          <a:prstGeom prst="roundRect">
            <a:avLst>
              <a:gd name="adj" fmla="val 9629"/>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a:solidFill>
                  <a:schemeClr val="tx1">
                    <a:lumMod val="85000"/>
                    <a:lumOff val="15000"/>
                  </a:schemeClr>
                </a:solidFill>
                <a:latin typeface="Arial" panose="020B0604020202020204" pitchFamily="34" charset="0"/>
                <a:cs typeface="Arial" panose="020B0604020202020204" pitchFamily="34" charset="0"/>
              </a:rPr>
              <a:t>NASA ROSES</a:t>
            </a:r>
            <a:endParaRPr lang="en-US" dirty="0"/>
          </a:p>
          <a:p>
            <a:pPr algn="r"/>
            <a:r>
              <a:rPr lang="en-US" sz="1400" dirty="0">
                <a:solidFill>
                  <a:schemeClr val="tx1">
                    <a:lumMod val="65000"/>
                    <a:lumOff val="35000"/>
                  </a:schemeClr>
                </a:solidFill>
                <a:latin typeface="Arial" panose="020B0604020202020204" pitchFamily="34" charset="0"/>
                <a:cs typeface="Arial" panose="020B0604020202020204" pitchFamily="34" charset="0"/>
              </a:rPr>
              <a:t>Partners: </a:t>
            </a:r>
            <a:r>
              <a:rPr lang="en-US" sz="1400" dirty="0">
                <a:solidFill>
                  <a:schemeClr val="accent2">
                    <a:lumMod val="75000"/>
                  </a:schemeClr>
                </a:solidFill>
                <a:latin typeface="Arial" panose="020B0604020202020204" pitchFamily="34" charset="0"/>
                <a:cs typeface="Arial" panose="020B0604020202020204" pitchFamily="34" charset="0"/>
              </a:rPr>
              <a:t>NASA / NPS</a:t>
            </a:r>
          </a:p>
        </p:txBody>
      </p:sp>
      <p:sp>
        <p:nvSpPr>
          <p:cNvPr id="4" name="Rounded Rectangle 17">
            <a:extLst>
              <a:ext uri="{FF2B5EF4-FFF2-40B4-BE49-F238E27FC236}">
                <a16:creationId xmlns:a16="http://schemas.microsoft.com/office/drawing/2014/main" id="{7CE3ECA4-DF02-4BE8-B314-8B909F9C8FAF}"/>
              </a:ext>
            </a:extLst>
          </p:cNvPr>
          <p:cNvSpPr/>
          <p:nvPr/>
        </p:nvSpPr>
        <p:spPr>
          <a:xfrm>
            <a:off x="228600" y="4052902"/>
            <a:ext cx="2952904" cy="740552"/>
          </a:xfrm>
          <a:prstGeom prst="roundRect">
            <a:avLst>
              <a:gd name="adj" fmla="val 9629"/>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85000"/>
                    <a:lumOff val="15000"/>
                  </a:schemeClr>
                </a:solidFill>
                <a:latin typeface="Arial" panose="020B0604020202020204" pitchFamily="34" charset="0"/>
                <a:cs typeface="Arial" panose="020B0604020202020204" pitchFamily="34" charset="0"/>
              </a:rPr>
              <a:t>VIEWS</a:t>
            </a:r>
            <a:endParaRPr lang="en-US" dirty="0"/>
          </a:p>
          <a:p>
            <a:r>
              <a:rPr lang="en-US" sz="1400" dirty="0">
                <a:solidFill>
                  <a:schemeClr val="tx1">
                    <a:lumMod val="65000"/>
                    <a:lumOff val="35000"/>
                  </a:schemeClr>
                </a:solidFill>
                <a:latin typeface="Arial" panose="020B0604020202020204" pitchFamily="34" charset="0"/>
                <a:cs typeface="Arial" panose="020B0604020202020204" pitchFamily="34" charset="0"/>
              </a:rPr>
              <a:t>Partners: </a:t>
            </a:r>
            <a:r>
              <a:rPr lang="en-US" sz="1400" dirty="0">
                <a:solidFill>
                  <a:schemeClr val="accent2">
                    <a:lumMod val="75000"/>
                  </a:schemeClr>
                </a:solidFill>
                <a:latin typeface="Arial" panose="020B0604020202020204" pitchFamily="34" charset="0"/>
                <a:cs typeface="Arial" panose="020B0604020202020204" pitchFamily="34" charset="0"/>
              </a:rPr>
              <a:t>EPA / States</a:t>
            </a:r>
          </a:p>
        </p:txBody>
      </p:sp>
      <p:sp>
        <p:nvSpPr>
          <p:cNvPr id="5" name="Rounded Rectangle 14">
            <a:extLst>
              <a:ext uri="{FF2B5EF4-FFF2-40B4-BE49-F238E27FC236}">
                <a16:creationId xmlns:a16="http://schemas.microsoft.com/office/drawing/2014/main" id="{1DED58F5-9951-4267-A545-8D9AA2C01336}"/>
              </a:ext>
            </a:extLst>
          </p:cNvPr>
          <p:cNvSpPr/>
          <p:nvPr/>
        </p:nvSpPr>
        <p:spPr>
          <a:xfrm>
            <a:off x="277654" y="2917606"/>
            <a:ext cx="2920464" cy="740552"/>
          </a:xfrm>
          <a:prstGeom prst="roundRect">
            <a:avLst>
              <a:gd name="adj" fmla="val 9629"/>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85000"/>
                    <a:lumOff val="15000"/>
                  </a:schemeClr>
                </a:solidFill>
                <a:latin typeface="Arial" panose="020B0604020202020204" pitchFamily="34" charset="0"/>
                <a:cs typeface="Arial" panose="020B0604020202020204" pitchFamily="34" charset="0"/>
              </a:rPr>
              <a:t>OGEC Repository</a:t>
            </a:r>
            <a:endParaRPr lang="en-US" dirty="0"/>
          </a:p>
          <a:p>
            <a:r>
              <a:rPr lang="en-US" sz="1400" dirty="0">
                <a:solidFill>
                  <a:schemeClr val="tx1">
                    <a:lumMod val="65000"/>
                    <a:lumOff val="35000"/>
                  </a:schemeClr>
                </a:solidFill>
                <a:latin typeface="Arial" panose="020B0604020202020204" pitchFamily="34" charset="0"/>
                <a:cs typeface="Arial" panose="020B0604020202020204" pitchFamily="34" charset="0"/>
              </a:rPr>
              <a:t>Partners: </a:t>
            </a:r>
            <a:r>
              <a:rPr lang="en-US" sz="1400" dirty="0">
                <a:solidFill>
                  <a:schemeClr val="accent2">
                    <a:lumMod val="75000"/>
                  </a:schemeClr>
                </a:solidFill>
                <a:latin typeface="Arial" panose="020B0604020202020204" pitchFamily="34" charset="0"/>
                <a:cs typeface="Arial" panose="020B0604020202020204" pitchFamily="34" charset="0"/>
              </a:rPr>
              <a:t>EPA, States</a:t>
            </a:r>
          </a:p>
        </p:txBody>
      </p:sp>
      <p:sp>
        <p:nvSpPr>
          <p:cNvPr id="6" name="Rounded Rectangle 4">
            <a:extLst>
              <a:ext uri="{FF2B5EF4-FFF2-40B4-BE49-F238E27FC236}">
                <a16:creationId xmlns:a16="http://schemas.microsoft.com/office/drawing/2014/main" id="{50506739-A990-4890-A92E-1C2AF5866D2E}"/>
              </a:ext>
            </a:extLst>
          </p:cNvPr>
          <p:cNvSpPr/>
          <p:nvPr/>
        </p:nvSpPr>
        <p:spPr>
          <a:xfrm>
            <a:off x="4800600" y="928444"/>
            <a:ext cx="4073710" cy="1586331"/>
          </a:xfrm>
          <a:prstGeom prst="roundRect">
            <a:avLst>
              <a:gd name="adj" fmla="val 9629"/>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a:solidFill>
                  <a:schemeClr val="tx1">
                    <a:lumMod val="85000"/>
                    <a:lumOff val="15000"/>
                  </a:schemeClr>
                </a:solidFill>
                <a:latin typeface="Arial" panose="020B0604020202020204" pitchFamily="34" charset="0"/>
                <a:cs typeface="Arial" panose="020B0604020202020204" pitchFamily="34" charset="0"/>
              </a:rPr>
              <a:t>WRAP Technical Support System</a:t>
            </a:r>
          </a:p>
          <a:p>
            <a:pPr algn="r"/>
            <a:r>
              <a:rPr lang="en-US" sz="1600" dirty="0">
                <a:solidFill>
                  <a:schemeClr val="tx1">
                    <a:lumMod val="85000"/>
                    <a:lumOff val="15000"/>
                  </a:schemeClr>
                </a:solidFill>
                <a:latin typeface="Arial" panose="020B0604020202020204" pitchFamily="34" charset="0"/>
                <a:cs typeface="Arial" panose="020B0604020202020204" pitchFamily="34" charset="0"/>
              </a:rPr>
              <a:t>(</a:t>
            </a:r>
            <a:r>
              <a:rPr lang="en-US" sz="1600" dirty="0">
                <a:solidFill>
                  <a:schemeClr val="accent1">
                    <a:lumMod val="75000"/>
                  </a:schemeClr>
                </a:solidFill>
                <a:latin typeface="Arial" panose="020B0604020202020204" pitchFamily="34" charset="0"/>
                <a:cs typeface="Arial" panose="020B0604020202020204" pitchFamily="34" charset="0"/>
              </a:rPr>
              <a:t>TSS</a:t>
            </a:r>
            <a:r>
              <a:rPr lang="en-US" sz="1600" dirty="0">
                <a:solidFill>
                  <a:schemeClr val="tx1">
                    <a:lumMod val="85000"/>
                    <a:lumOff val="15000"/>
                  </a:schemeClr>
                </a:solidFill>
                <a:latin typeface="Arial" panose="020B0604020202020204" pitchFamily="34" charset="0"/>
                <a:cs typeface="Arial" panose="020B0604020202020204" pitchFamily="34" charset="0"/>
              </a:rPr>
              <a:t>)</a:t>
            </a:r>
          </a:p>
          <a:p>
            <a:pPr algn="r"/>
            <a:endParaRPr lang="en-US" dirty="0"/>
          </a:p>
          <a:p>
            <a:pPr algn="r"/>
            <a:endParaRPr lang="en-US" dirty="0"/>
          </a:p>
          <a:p>
            <a:pPr algn="r"/>
            <a:r>
              <a:rPr lang="en-US" sz="1400" dirty="0">
                <a:solidFill>
                  <a:schemeClr val="tx1">
                    <a:lumMod val="65000"/>
                    <a:lumOff val="35000"/>
                  </a:schemeClr>
                </a:solidFill>
                <a:latin typeface="Arial" panose="020B0604020202020204" pitchFamily="34" charset="0"/>
                <a:cs typeface="Arial" panose="020B0604020202020204" pitchFamily="34" charset="0"/>
              </a:rPr>
              <a:t>Partners: </a:t>
            </a:r>
            <a:r>
              <a:rPr lang="en-US" sz="1400" dirty="0">
                <a:solidFill>
                  <a:schemeClr val="accent1">
                    <a:lumMod val="75000"/>
                  </a:schemeClr>
                </a:solidFill>
                <a:latin typeface="Arial" panose="020B0604020202020204" pitchFamily="34" charset="0"/>
                <a:cs typeface="Arial" panose="020B0604020202020204" pitchFamily="34" charset="0"/>
              </a:rPr>
              <a:t>NPS, USFS</a:t>
            </a:r>
          </a:p>
        </p:txBody>
      </p:sp>
      <p:sp>
        <p:nvSpPr>
          <p:cNvPr id="7" name="Rounded Rectangle 6">
            <a:extLst>
              <a:ext uri="{FF2B5EF4-FFF2-40B4-BE49-F238E27FC236}">
                <a16:creationId xmlns:a16="http://schemas.microsoft.com/office/drawing/2014/main" id="{C81EEFD3-EC02-48AB-AC15-7F27E712125D}"/>
              </a:ext>
            </a:extLst>
          </p:cNvPr>
          <p:cNvSpPr/>
          <p:nvPr/>
        </p:nvSpPr>
        <p:spPr>
          <a:xfrm>
            <a:off x="257317" y="924304"/>
            <a:ext cx="4086084" cy="1598559"/>
          </a:xfrm>
          <a:prstGeom prst="roundRect">
            <a:avLst>
              <a:gd name="adj" fmla="val 9629"/>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85000"/>
                    <a:lumOff val="15000"/>
                  </a:schemeClr>
                </a:solidFill>
                <a:latin typeface="Arial" panose="020B0604020202020204" pitchFamily="34" charset="0"/>
                <a:cs typeface="Arial" panose="020B0604020202020204" pitchFamily="34" charset="0"/>
              </a:rPr>
              <a:t>Intermountain West Data Warehouse</a:t>
            </a:r>
          </a:p>
          <a:p>
            <a:r>
              <a:rPr lang="en-US" sz="1600" dirty="0">
                <a:solidFill>
                  <a:schemeClr val="tx1">
                    <a:lumMod val="85000"/>
                    <a:lumOff val="15000"/>
                  </a:schemeClr>
                </a:solidFill>
                <a:latin typeface="Arial" panose="020B0604020202020204" pitchFamily="34" charset="0"/>
                <a:cs typeface="Arial" panose="020B0604020202020204" pitchFamily="34" charset="0"/>
              </a:rPr>
              <a:t>(</a:t>
            </a:r>
            <a:r>
              <a:rPr lang="en-US" sz="1600" dirty="0">
                <a:solidFill>
                  <a:schemeClr val="tx2">
                    <a:lumMod val="60000"/>
                    <a:lumOff val="40000"/>
                  </a:schemeClr>
                </a:solidFill>
                <a:latin typeface="Arial" panose="020B0604020202020204" pitchFamily="34" charset="0"/>
                <a:cs typeface="Arial" panose="020B0604020202020204" pitchFamily="34" charset="0"/>
              </a:rPr>
              <a:t>IWDW</a:t>
            </a:r>
            <a:r>
              <a:rPr lang="en-US" sz="1600" dirty="0">
                <a:solidFill>
                  <a:schemeClr val="tx1">
                    <a:lumMod val="85000"/>
                    <a:lumOff val="15000"/>
                  </a:schemeClr>
                </a:solidFill>
                <a:latin typeface="Arial" panose="020B0604020202020204" pitchFamily="34" charset="0"/>
                <a:cs typeface="Arial" panose="020B0604020202020204" pitchFamily="34" charset="0"/>
              </a:rPr>
              <a:t>)</a:t>
            </a:r>
          </a:p>
          <a:p>
            <a:endParaRPr lang="en-US" dirty="0"/>
          </a:p>
          <a:p>
            <a:r>
              <a:rPr lang="en-US" sz="1400" dirty="0">
                <a:solidFill>
                  <a:schemeClr val="tx1">
                    <a:lumMod val="65000"/>
                    <a:lumOff val="35000"/>
                  </a:schemeClr>
                </a:solidFill>
                <a:latin typeface="Arial" panose="020B0604020202020204" pitchFamily="34" charset="0"/>
                <a:cs typeface="Arial" panose="020B0604020202020204" pitchFamily="34" charset="0"/>
              </a:rPr>
              <a:t>Partners: </a:t>
            </a:r>
            <a:r>
              <a:rPr lang="en-US" sz="1400" dirty="0">
                <a:solidFill>
                  <a:schemeClr val="accent1">
                    <a:lumMod val="75000"/>
                  </a:schemeClr>
                </a:solidFill>
                <a:latin typeface="Arial" panose="020B0604020202020204" pitchFamily="34" charset="0"/>
                <a:cs typeface="Arial" panose="020B0604020202020204" pitchFamily="34" charset="0"/>
              </a:rPr>
              <a:t>NPS, BLM, USFS, EPA, States</a:t>
            </a:r>
          </a:p>
        </p:txBody>
      </p:sp>
      <p:sp>
        <p:nvSpPr>
          <p:cNvPr id="8" name="Rounded Rectangle 7">
            <a:extLst>
              <a:ext uri="{FF2B5EF4-FFF2-40B4-BE49-F238E27FC236}">
                <a16:creationId xmlns:a16="http://schemas.microsoft.com/office/drawing/2014/main" id="{593F9002-BCC9-45E1-AC00-BBBB75EB7F28}"/>
              </a:ext>
            </a:extLst>
          </p:cNvPr>
          <p:cNvSpPr/>
          <p:nvPr/>
        </p:nvSpPr>
        <p:spPr>
          <a:xfrm>
            <a:off x="228600" y="5041502"/>
            <a:ext cx="4086083" cy="1583933"/>
          </a:xfrm>
          <a:prstGeom prst="roundRect">
            <a:avLst>
              <a:gd name="adj" fmla="val 9629"/>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85000"/>
                    <a:lumOff val="15000"/>
                  </a:schemeClr>
                </a:solidFill>
                <a:latin typeface="Arial" panose="020B0604020202020204" pitchFamily="34" charset="0"/>
                <a:cs typeface="Arial" panose="020B0604020202020204" pitchFamily="34" charset="0"/>
              </a:rPr>
              <a:t>FLM Environmental</a:t>
            </a:r>
          </a:p>
          <a:p>
            <a:r>
              <a:rPr lang="en-US" sz="2000" dirty="0">
                <a:solidFill>
                  <a:schemeClr val="tx1">
                    <a:lumMod val="85000"/>
                    <a:lumOff val="15000"/>
                  </a:schemeClr>
                </a:solidFill>
                <a:latin typeface="Arial" panose="020B0604020202020204" pitchFamily="34" charset="0"/>
                <a:cs typeface="Arial" panose="020B0604020202020204" pitchFamily="34" charset="0"/>
              </a:rPr>
              <a:t>Database</a:t>
            </a:r>
          </a:p>
          <a:p>
            <a:r>
              <a:rPr lang="en-US" sz="1600" dirty="0">
                <a:solidFill>
                  <a:schemeClr val="tx1">
                    <a:lumMod val="85000"/>
                    <a:lumOff val="15000"/>
                  </a:schemeClr>
                </a:solidFill>
                <a:latin typeface="Arial" panose="020B0604020202020204" pitchFamily="34" charset="0"/>
                <a:cs typeface="Arial" panose="020B0604020202020204" pitchFamily="34" charset="0"/>
              </a:rPr>
              <a:t>(</a:t>
            </a:r>
            <a:r>
              <a:rPr lang="en-US" sz="1600" dirty="0">
                <a:solidFill>
                  <a:schemeClr val="accent2">
                    <a:lumMod val="75000"/>
                  </a:schemeClr>
                </a:solidFill>
                <a:latin typeface="Arial" panose="020B0604020202020204" pitchFamily="34" charset="0"/>
                <a:cs typeface="Arial" panose="020B0604020202020204" pitchFamily="34" charset="0"/>
              </a:rPr>
              <a:t>FED</a:t>
            </a:r>
            <a:r>
              <a:rPr lang="en-US" sz="1600" dirty="0">
                <a:solidFill>
                  <a:schemeClr val="tx1">
                    <a:lumMod val="85000"/>
                    <a:lumOff val="15000"/>
                  </a:schemeClr>
                </a:solidFill>
                <a:latin typeface="Arial" panose="020B0604020202020204" pitchFamily="34" charset="0"/>
                <a:cs typeface="Arial" panose="020B0604020202020204" pitchFamily="34" charset="0"/>
              </a:rPr>
              <a:t>)</a:t>
            </a:r>
          </a:p>
          <a:p>
            <a:endParaRPr lang="en-US" dirty="0"/>
          </a:p>
          <a:p>
            <a:r>
              <a:rPr lang="en-US" sz="1400" dirty="0">
                <a:solidFill>
                  <a:schemeClr val="tx1">
                    <a:lumMod val="65000"/>
                    <a:lumOff val="35000"/>
                  </a:schemeClr>
                </a:solidFill>
                <a:latin typeface="Arial" panose="020B0604020202020204" pitchFamily="34" charset="0"/>
                <a:cs typeface="Arial" panose="020B0604020202020204" pitchFamily="34" charset="0"/>
              </a:rPr>
              <a:t>Partners: </a:t>
            </a:r>
            <a:r>
              <a:rPr lang="en-US" sz="1400" dirty="0">
                <a:solidFill>
                  <a:schemeClr val="accent2">
                    <a:lumMod val="75000"/>
                  </a:schemeClr>
                </a:solidFill>
                <a:latin typeface="Arial" panose="020B0604020202020204" pitchFamily="34" charset="0"/>
                <a:cs typeface="Arial" panose="020B0604020202020204" pitchFamily="34" charset="0"/>
              </a:rPr>
              <a:t>NPS, USFS</a:t>
            </a:r>
          </a:p>
        </p:txBody>
      </p:sp>
      <p:sp>
        <p:nvSpPr>
          <p:cNvPr id="9" name="Rounded Rectangle 8">
            <a:extLst>
              <a:ext uri="{FF2B5EF4-FFF2-40B4-BE49-F238E27FC236}">
                <a16:creationId xmlns:a16="http://schemas.microsoft.com/office/drawing/2014/main" id="{48BE63B0-4E45-4924-BBA9-8ABC353FF0D7}"/>
              </a:ext>
            </a:extLst>
          </p:cNvPr>
          <p:cNvSpPr/>
          <p:nvPr/>
        </p:nvSpPr>
        <p:spPr>
          <a:xfrm>
            <a:off x="4800600" y="5041501"/>
            <a:ext cx="4073710" cy="1583933"/>
          </a:xfrm>
          <a:prstGeom prst="roundRect">
            <a:avLst>
              <a:gd name="adj" fmla="val 9629"/>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a:solidFill>
                  <a:schemeClr val="tx1">
                    <a:lumMod val="85000"/>
                    <a:lumOff val="15000"/>
                  </a:schemeClr>
                </a:solidFill>
                <a:latin typeface="Arial" panose="020B0604020202020204" pitchFamily="34" charset="0"/>
                <a:cs typeface="Arial" panose="020B0604020202020204" pitchFamily="34" charset="0"/>
              </a:rPr>
              <a:t>Southeastern </a:t>
            </a:r>
          </a:p>
          <a:p>
            <a:pPr algn="r"/>
            <a:r>
              <a:rPr lang="en-US" sz="2000" dirty="0">
                <a:solidFill>
                  <a:schemeClr val="tx1">
                    <a:lumMod val="85000"/>
                    <a:lumOff val="15000"/>
                  </a:schemeClr>
                </a:solidFill>
                <a:latin typeface="Arial" panose="020B0604020202020204" pitchFamily="34" charset="0"/>
                <a:cs typeface="Arial" panose="020B0604020202020204" pitchFamily="34" charset="0"/>
              </a:rPr>
              <a:t>Modeling, Analysis, and Planning </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p>
            <a:pPr algn="r"/>
            <a:r>
              <a:rPr lang="en-US" sz="1600" dirty="0">
                <a:solidFill>
                  <a:schemeClr val="tx1">
                    <a:lumMod val="85000"/>
                    <a:lumOff val="15000"/>
                  </a:schemeClr>
                </a:solidFill>
                <a:latin typeface="Arial" panose="020B0604020202020204" pitchFamily="34" charset="0"/>
                <a:cs typeface="Arial" panose="020B0604020202020204" pitchFamily="34" charset="0"/>
              </a:rPr>
              <a:t>(</a:t>
            </a:r>
            <a:r>
              <a:rPr lang="en-US" sz="1600" dirty="0">
                <a:solidFill>
                  <a:srgbClr val="7030A0"/>
                </a:solidFill>
                <a:latin typeface="Arial" panose="020B0604020202020204" pitchFamily="34" charset="0"/>
                <a:cs typeface="Arial" panose="020B0604020202020204" pitchFamily="34" charset="0"/>
              </a:rPr>
              <a:t>SEMAP</a:t>
            </a:r>
            <a:r>
              <a:rPr lang="en-US" sz="1600" dirty="0">
                <a:solidFill>
                  <a:schemeClr val="tx1">
                    <a:lumMod val="85000"/>
                    <a:lumOff val="15000"/>
                  </a:schemeClr>
                </a:solidFill>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algn="r"/>
            <a:r>
              <a:rPr lang="en-US" sz="1400" dirty="0">
                <a:solidFill>
                  <a:schemeClr val="tx1">
                    <a:lumMod val="65000"/>
                    <a:lumOff val="35000"/>
                  </a:schemeClr>
                </a:solidFill>
                <a:latin typeface="Arial" panose="020B0604020202020204" pitchFamily="34" charset="0"/>
                <a:cs typeface="Arial" panose="020B0604020202020204" pitchFamily="34" charset="0"/>
              </a:rPr>
              <a:t>Partners: EPA, </a:t>
            </a:r>
            <a:r>
              <a:rPr lang="en-US" sz="1400" dirty="0">
                <a:solidFill>
                  <a:schemeClr val="accent4">
                    <a:lumMod val="75000"/>
                  </a:schemeClr>
                </a:solidFill>
                <a:latin typeface="Arial" panose="020B0604020202020204" pitchFamily="34" charset="0"/>
                <a:cs typeface="Arial" panose="020B0604020202020204" pitchFamily="34" charset="0"/>
              </a:rPr>
              <a:t>Southeastern States</a:t>
            </a:r>
          </a:p>
        </p:txBody>
      </p:sp>
      <p:graphicFrame>
        <p:nvGraphicFramePr>
          <p:cNvPr id="10" name="Diagram 9">
            <a:extLst>
              <a:ext uri="{FF2B5EF4-FFF2-40B4-BE49-F238E27FC236}">
                <a16:creationId xmlns:a16="http://schemas.microsoft.com/office/drawing/2014/main" id="{9E7632E3-906D-400B-8CCE-0BBCCA9C9962}"/>
              </a:ext>
            </a:extLst>
          </p:cNvPr>
          <p:cNvGraphicFramePr/>
          <p:nvPr>
            <p:extLst>
              <p:ext uri="{D42A27DB-BD31-4B8C-83A1-F6EECF244321}">
                <p14:modId xmlns:p14="http://schemas.microsoft.com/office/powerpoint/2010/main" val="3653942567"/>
              </p:ext>
            </p:extLst>
          </p:nvPr>
        </p:nvGraphicFramePr>
        <p:xfrm>
          <a:off x="843410" y="1218905"/>
          <a:ext cx="7462389" cy="528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8EF5F31-51A4-4CF9-BF8C-ED2A3A5F14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744" y="3000441"/>
            <a:ext cx="738644" cy="762000"/>
          </a:xfrm>
          <a:prstGeom prst="rect">
            <a:avLst/>
          </a:prstGeom>
        </p:spPr>
      </p:pic>
      <p:pic>
        <p:nvPicPr>
          <p:cNvPr id="12" name="Picture 11">
            <a:extLst>
              <a:ext uri="{FF2B5EF4-FFF2-40B4-BE49-F238E27FC236}">
                <a16:creationId xmlns:a16="http://schemas.microsoft.com/office/drawing/2014/main" id="{24988891-DFC3-4A9B-9EAF-81D4200C7C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4774" y="4052902"/>
            <a:ext cx="533400" cy="533400"/>
          </a:xfrm>
          <a:prstGeom prst="rect">
            <a:avLst/>
          </a:prstGeom>
        </p:spPr>
      </p:pic>
      <p:pic>
        <p:nvPicPr>
          <p:cNvPr id="13" name="Picture 12">
            <a:extLst>
              <a:ext uri="{FF2B5EF4-FFF2-40B4-BE49-F238E27FC236}">
                <a16:creationId xmlns:a16="http://schemas.microsoft.com/office/drawing/2014/main" id="{084D44AC-B150-4FC4-9273-27BD8A2908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13940" y="3173616"/>
            <a:ext cx="691982" cy="460310"/>
          </a:xfrm>
          <a:prstGeom prst="rect">
            <a:avLst/>
          </a:prstGeom>
        </p:spPr>
      </p:pic>
      <p:pic>
        <p:nvPicPr>
          <p:cNvPr id="14" name="Picture 13">
            <a:extLst>
              <a:ext uri="{FF2B5EF4-FFF2-40B4-BE49-F238E27FC236}">
                <a16:creationId xmlns:a16="http://schemas.microsoft.com/office/drawing/2014/main" id="{05E12317-6420-4E3E-8DDF-93A79CFAD9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8272" y="3991643"/>
            <a:ext cx="657857" cy="657857"/>
          </a:xfrm>
          <a:prstGeom prst="rect">
            <a:avLst/>
          </a:prstGeom>
        </p:spPr>
      </p:pic>
      <p:sp>
        <p:nvSpPr>
          <p:cNvPr id="16" name="Rounded Rectangle 9">
            <a:extLst>
              <a:ext uri="{FF2B5EF4-FFF2-40B4-BE49-F238E27FC236}">
                <a16:creationId xmlns:a16="http://schemas.microsoft.com/office/drawing/2014/main" id="{A6464E54-4156-41A5-A080-C7964DFD28D9}"/>
              </a:ext>
            </a:extLst>
          </p:cNvPr>
          <p:cNvSpPr/>
          <p:nvPr/>
        </p:nvSpPr>
        <p:spPr>
          <a:xfrm>
            <a:off x="2343150" y="3679335"/>
            <a:ext cx="4457700" cy="355954"/>
          </a:xfrm>
          <a:prstGeom prst="roundRect">
            <a:avLst>
              <a:gd name="adj" fmla="val 9629"/>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Arial" panose="020B0604020202020204" pitchFamily="34" charset="0"/>
                <a:cs typeface="Arial" panose="020B0604020202020204" pitchFamily="34" charset="0"/>
              </a:rPr>
              <a:t>CIRA Air Data Management System   </a:t>
            </a:r>
          </a:p>
        </p:txBody>
      </p:sp>
      <p:sp>
        <p:nvSpPr>
          <p:cNvPr id="17" name="TextBox 16">
            <a:extLst>
              <a:ext uri="{FF2B5EF4-FFF2-40B4-BE49-F238E27FC236}">
                <a16:creationId xmlns:a16="http://schemas.microsoft.com/office/drawing/2014/main" id="{8373844C-5B65-4652-B65F-60D3F4ADA75F}"/>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CIRA Air Data Management System Ecosystem</a:t>
            </a:r>
          </a:p>
        </p:txBody>
      </p:sp>
      <p:sp>
        <p:nvSpPr>
          <p:cNvPr id="20" name="Slide Number Placeholder 19">
            <a:extLst>
              <a:ext uri="{FF2B5EF4-FFF2-40B4-BE49-F238E27FC236}">
                <a16:creationId xmlns:a16="http://schemas.microsoft.com/office/drawing/2014/main" id="{23937389-A59D-4F39-AB7E-45D625D88F2A}"/>
              </a:ext>
            </a:extLst>
          </p:cNvPr>
          <p:cNvSpPr>
            <a:spLocks noGrp="1"/>
          </p:cNvSpPr>
          <p:nvPr>
            <p:ph type="sldNum" sz="quarter" idx="12"/>
          </p:nvPr>
        </p:nvSpPr>
        <p:spPr/>
        <p:txBody>
          <a:bodyPr/>
          <a:lstStyle/>
          <a:p>
            <a:fld id="{9443E677-3BEE-4081-B3F1-3D00D0C160F5}" type="slidenum">
              <a:rPr lang="en-US" smtClean="0"/>
              <a:t>11</a:t>
            </a:fld>
            <a:endParaRPr lang="en-US" dirty="0"/>
          </a:p>
        </p:txBody>
      </p:sp>
      <p:sp>
        <p:nvSpPr>
          <p:cNvPr id="18" name="Rounded Rectangle 14">
            <a:extLst>
              <a:ext uri="{FF2B5EF4-FFF2-40B4-BE49-F238E27FC236}">
                <a16:creationId xmlns:a16="http://schemas.microsoft.com/office/drawing/2014/main" id="{CB5D5EA0-3EB1-4917-9787-10B067DEF3FB}"/>
              </a:ext>
            </a:extLst>
          </p:cNvPr>
          <p:cNvSpPr/>
          <p:nvPr/>
        </p:nvSpPr>
        <p:spPr>
          <a:xfrm>
            <a:off x="2695394" y="1641393"/>
            <a:ext cx="1066800" cy="194581"/>
          </a:xfrm>
          <a:prstGeom prst="roundRect">
            <a:avLst>
              <a:gd name="adj" fmla="val 9629"/>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r>
              <a:rPr lang="en-US" sz="900" dirty="0">
                <a:solidFill>
                  <a:schemeClr val="accent3">
                    <a:lumMod val="75000"/>
                  </a:schemeClr>
                </a:solidFill>
                <a:latin typeface="Arial" panose="020B0604020202020204" pitchFamily="34" charset="0"/>
                <a:cs typeface="Arial" panose="020B0604020202020204" pitchFamily="34" charset="0"/>
              </a:rPr>
              <a:t>Currently funded</a:t>
            </a:r>
          </a:p>
        </p:txBody>
      </p:sp>
      <p:sp>
        <p:nvSpPr>
          <p:cNvPr id="19" name="Rounded Rectangle 14">
            <a:extLst>
              <a:ext uri="{FF2B5EF4-FFF2-40B4-BE49-F238E27FC236}">
                <a16:creationId xmlns:a16="http://schemas.microsoft.com/office/drawing/2014/main" id="{AF9D71CA-E508-470B-A56B-3AACEB58755F}"/>
              </a:ext>
            </a:extLst>
          </p:cNvPr>
          <p:cNvSpPr/>
          <p:nvPr/>
        </p:nvSpPr>
        <p:spPr>
          <a:xfrm>
            <a:off x="5321474" y="1610729"/>
            <a:ext cx="1066800" cy="194581"/>
          </a:xfrm>
          <a:prstGeom prst="roundRect">
            <a:avLst>
              <a:gd name="adj" fmla="val 9629"/>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r>
              <a:rPr lang="en-US" sz="900" dirty="0">
                <a:solidFill>
                  <a:schemeClr val="accent3">
                    <a:lumMod val="75000"/>
                  </a:schemeClr>
                </a:solidFill>
                <a:latin typeface="Arial" panose="020B0604020202020204" pitchFamily="34" charset="0"/>
                <a:cs typeface="Arial" panose="020B0604020202020204" pitchFamily="34" charset="0"/>
              </a:rPr>
              <a:t>Currently funded</a:t>
            </a:r>
          </a:p>
        </p:txBody>
      </p:sp>
      <p:sp>
        <p:nvSpPr>
          <p:cNvPr id="21" name="Rounded Rectangle 14">
            <a:extLst>
              <a:ext uri="{FF2B5EF4-FFF2-40B4-BE49-F238E27FC236}">
                <a16:creationId xmlns:a16="http://schemas.microsoft.com/office/drawing/2014/main" id="{471253BF-F32F-41E5-BC5E-C77372A28773}"/>
              </a:ext>
            </a:extLst>
          </p:cNvPr>
          <p:cNvSpPr/>
          <p:nvPr/>
        </p:nvSpPr>
        <p:spPr>
          <a:xfrm>
            <a:off x="2640400" y="5739860"/>
            <a:ext cx="1066800" cy="194581"/>
          </a:xfrm>
          <a:prstGeom prst="roundRect">
            <a:avLst>
              <a:gd name="adj" fmla="val 9629"/>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r>
              <a:rPr lang="en-US" sz="900" dirty="0">
                <a:solidFill>
                  <a:schemeClr val="accent3">
                    <a:lumMod val="75000"/>
                  </a:schemeClr>
                </a:solidFill>
                <a:latin typeface="Arial" panose="020B0604020202020204" pitchFamily="34" charset="0"/>
                <a:cs typeface="Arial" panose="020B0604020202020204" pitchFamily="34" charset="0"/>
              </a:rPr>
              <a:t>Currently funded</a:t>
            </a:r>
          </a:p>
        </p:txBody>
      </p:sp>
    </p:spTree>
    <p:extLst>
      <p:ext uri="{BB962C8B-B14F-4D97-AF65-F5344CB8AC3E}">
        <p14:creationId xmlns:p14="http://schemas.microsoft.com/office/powerpoint/2010/main" val="1574510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6554" y="838200"/>
            <a:ext cx="1219200" cy="369332"/>
          </a:xfrm>
          <a:prstGeom prst="rect">
            <a:avLst/>
          </a:prstGeom>
          <a:noFill/>
        </p:spPr>
        <p:txBody>
          <a:bodyPr wrap="square" rtlCol="0">
            <a:spAutoFit/>
          </a:bodyPr>
          <a:lstStyle/>
          <a:p>
            <a:r>
              <a:rPr lang="en-US" dirty="0"/>
              <a:t>Monitored</a:t>
            </a:r>
          </a:p>
        </p:txBody>
      </p:sp>
      <p:sp>
        <p:nvSpPr>
          <p:cNvPr id="8" name="TextBox 7"/>
          <p:cNvSpPr txBox="1"/>
          <p:nvPr/>
        </p:nvSpPr>
        <p:spPr>
          <a:xfrm>
            <a:off x="3720830" y="838200"/>
            <a:ext cx="1219200" cy="369332"/>
          </a:xfrm>
          <a:prstGeom prst="rect">
            <a:avLst/>
          </a:prstGeom>
          <a:noFill/>
        </p:spPr>
        <p:txBody>
          <a:bodyPr wrap="square" rtlCol="0">
            <a:spAutoFit/>
          </a:bodyPr>
          <a:lstStyle/>
          <a:p>
            <a:r>
              <a:rPr lang="en-US" dirty="0"/>
              <a:t>Modeled</a:t>
            </a:r>
          </a:p>
        </p:txBody>
      </p:sp>
      <p:sp>
        <p:nvSpPr>
          <p:cNvPr id="9" name="TextBox 8"/>
          <p:cNvSpPr txBox="1"/>
          <p:nvPr/>
        </p:nvSpPr>
        <p:spPr>
          <a:xfrm>
            <a:off x="6781800" y="838200"/>
            <a:ext cx="1219200" cy="369332"/>
          </a:xfrm>
          <a:prstGeom prst="rect">
            <a:avLst/>
          </a:prstGeom>
          <a:noFill/>
        </p:spPr>
        <p:txBody>
          <a:bodyPr wrap="square" rtlCol="0">
            <a:spAutoFit/>
          </a:bodyPr>
          <a:lstStyle/>
          <a:p>
            <a:r>
              <a:rPr lang="en-US" dirty="0"/>
              <a:t>Emissions</a:t>
            </a:r>
          </a:p>
        </p:txBody>
      </p:sp>
      <p:pic>
        <p:nvPicPr>
          <p:cNvPr id="2" name="Picture 1"/>
          <p:cNvPicPr>
            <a:picLocks noChangeAspect="1"/>
          </p:cNvPicPr>
          <p:nvPr/>
        </p:nvPicPr>
        <p:blipFill>
          <a:blip r:embed="rId2"/>
          <a:stretch>
            <a:fillRect/>
          </a:stretch>
        </p:blipFill>
        <p:spPr>
          <a:xfrm>
            <a:off x="304800" y="1295400"/>
            <a:ext cx="8686800" cy="5390917"/>
          </a:xfrm>
          <a:prstGeom prst="rect">
            <a:avLst/>
          </a:prstGeom>
        </p:spPr>
      </p:pic>
      <p:sp>
        <p:nvSpPr>
          <p:cNvPr id="6" name="Slide Number Placeholder 5">
            <a:extLst>
              <a:ext uri="{FF2B5EF4-FFF2-40B4-BE49-F238E27FC236}">
                <a16:creationId xmlns:a16="http://schemas.microsoft.com/office/drawing/2014/main" id="{B60FF5D9-9CE7-4149-AFC4-BA09AAA7EC61}"/>
              </a:ext>
            </a:extLst>
          </p:cNvPr>
          <p:cNvSpPr>
            <a:spLocks noGrp="1"/>
          </p:cNvSpPr>
          <p:nvPr>
            <p:ph type="sldNum" sz="quarter" idx="12"/>
          </p:nvPr>
        </p:nvSpPr>
        <p:spPr/>
        <p:txBody>
          <a:bodyPr/>
          <a:lstStyle/>
          <a:p>
            <a:fld id="{9443E677-3BEE-4081-B3F1-3D00D0C160F5}" type="slidenum">
              <a:rPr lang="en-US" smtClean="0"/>
              <a:t>12</a:t>
            </a:fld>
            <a:endParaRPr lang="en-US" dirty="0"/>
          </a:p>
        </p:txBody>
      </p:sp>
      <p:sp>
        <p:nvSpPr>
          <p:cNvPr id="10" name="TextBox 9">
            <a:extLst>
              <a:ext uri="{FF2B5EF4-FFF2-40B4-BE49-F238E27FC236}">
                <a16:creationId xmlns:a16="http://schemas.microsoft.com/office/drawing/2014/main" id="{88971E7E-360D-4F93-8B1A-94EE414CCDA5}"/>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ADMS Tool and Product Categories</a:t>
            </a:r>
          </a:p>
        </p:txBody>
      </p:sp>
    </p:spTree>
    <p:extLst>
      <p:ext uri="{BB962C8B-B14F-4D97-AF65-F5344CB8AC3E}">
        <p14:creationId xmlns:p14="http://schemas.microsoft.com/office/powerpoint/2010/main" val="1557239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0221" y="914400"/>
            <a:ext cx="8719630" cy="5791200"/>
          </a:xfrm>
          <a:prstGeom prst="rect">
            <a:avLst/>
          </a:prstGeom>
        </p:spPr>
      </p:pic>
      <p:sp>
        <p:nvSpPr>
          <p:cNvPr id="6" name="Slide Number Placeholder 5">
            <a:extLst>
              <a:ext uri="{FF2B5EF4-FFF2-40B4-BE49-F238E27FC236}">
                <a16:creationId xmlns:a16="http://schemas.microsoft.com/office/drawing/2014/main" id="{B33CD72C-8666-4361-8191-E2CEE931C302}"/>
              </a:ext>
            </a:extLst>
          </p:cNvPr>
          <p:cNvSpPr>
            <a:spLocks noGrp="1"/>
          </p:cNvSpPr>
          <p:nvPr>
            <p:ph type="sldNum" sz="quarter" idx="12"/>
          </p:nvPr>
        </p:nvSpPr>
        <p:spPr/>
        <p:txBody>
          <a:bodyPr/>
          <a:lstStyle/>
          <a:p>
            <a:fld id="{9443E677-3BEE-4081-B3F1-3D00D0C160F5}" type="slidenum">
              <a:rPr lang="en-US" smtClean="0"/>
              <a:t>13</a:t>
            </a:fld>
            <a:endParaRPr lang="en-US" dirty="0"/>
          </a:p>
        </p:txBody>
      </p:sp>
      <p:sp>
        <p:nvSpPr>
          <p:cNvPr id="7" name="TextBox 6">
            <a:extLst>
              <a:ext uri="{FF2B5EF4-FFF2-40B4-BE49-F238E27FC236}">
                <a16:creationId xmlns:a16="http://schemas.microsoft.com/office/drawing/2014/main" id="{8C0E06D7-0BEE-47CE-89C6-9F69E42B5BF4}"/>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Summary of Data, Tools, and Other Resources</a:t>
            </a:r>
          </a:p>
        </p:txBody>
      </p:sp>
    </p:spTree>
    <p:extLst>
      <p:ext uri="{BB962C8B-B14F-4D97-AF65-F5344CB8AC3E}">
        <p14:creationId xmlns:p14="http://schemas.microsoft.com/office/powerpoint/2010/main" val="4254450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722439-CEBF-46FB-A9A7-E331BD174167}"/>
              </a:ext>
            </a:extLst>
          </p:cNvPr>
          <p:cNvSpPr>
            <a:spLocks noGrp="1"/>
          </p:cNvSpPr>
          <p:nvPr>
            <p:ph type="sldNum" sz="quarter" idx="12"/>
          </p:nvPr>
        </p:nvSpPr>
        <p:spPr/>
        <p:txBody>
          <a:bodyPr/>
          <a:lstStyle/>
          <a:p>
            <a:fld id="{9443E677-3BEE-4081-B3F1-3D00D0C160F5}" type="slidenum">
              <a:rPr lang="en-US" smtClean="0"/>
              <a:t>14</a:t>
            </a:fld>
            <a:endParaRPr lang="en-US" dirty="0"/>
          </a:p>
        </p:txBody>
      </p:sp>
      <p:sp>
        <p:nvSpPr>
          <p:cNvPr id="21" name="Rounded Rectangle 9">
            <a:extLst>
              <a:ext uri="{FF2B5EF4-FFF2-40B4-BE49-F238E27FC236}">
                <a16:creationId xmlns:a16="http://schemas.microsoft.com/office/drawing/2014/main" id="{94DD3AF9-8A81-4B1F-B0D9-FBDAAFE603D2}"/>
              </a:ext>
            </a:extLst>
          </p:cNvPr>
          <p:cNvSpPr/>
          <p:nvPr/>
        </p:nvSpPr>
        <p:spPr>
          <a:xfrm>
            <a:off x="5181600" y="749925"/>
            <a:ext cx="3619500" cy="2679075"/>
          </a:xfrm>
          <a:prstGeom prst="roundRect">
            <a:avLst>
              <a:gd name="adj" fmla="val 3148"/>
            </a:avLst>
          </a:prstGeom>
          <a:solidFill>
            <a:schemeClr val="accent3">
              <a:lumMod val="20000"/>
              <a:lumOff val="80000"/>
            </a:schemeClr>
          </a:solidFill>
          <a:ln w="12700">
            <a:solidFill>
              <a:schemeClr val="accent3">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r>
              <a:rPr lang="en-US" sz="1600" dirty="0">
                <a:solidFill>
                  <a:prstClr val="black"/>
                </a:solidFill>
                <a:latin typeface="Arial" panose="020B0604020202020204" pitchFamily="34" charset="0"/>
                <a:cs typeface="Arial" panose="020B0604020202020204" pitchFamily="34" charset="0"/>
              </a:rPr>
              <a:t>Provides: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All raw air quality monitoring datasets</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All IMPROVE special studies</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Derived IMPROVE datasets (RHR, Imp.)</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NPS-specific ozone metrics</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All USFS water quality data</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Unrestricted geographical area</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Low-level analysis tools</a:t>
            </a:r>
          </a:p>
        </p:txBody>
      </p:sp>
      <p:sp>
        <p:nvSpPr>
          <p:cNvPr id="22" name="TextBox 21">
            <a:extLst>
              <a:ext uri="{FF2B5EF4-FFF2-40B4-BE49-F238E27FC236}">
                <a16:creationId xmlns:a16="http://schemas.microsoft.com/office/drawing/2014/main" id="{871707EE-91A2-4458-95D1-8FDB4C0C20C7}"/>
              </a:ext>
            </a:extLst>
          </p:cNvPr>
          <p:cNvSpPr txBox="1"/>
          <p:nvPr/>
        </p:nvSpPr>
        <p:spPr>
          <a:xfrm>
            <a:off x="131068" y="106143"/>
            <a:ext cx="6422132"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Federal Land Manager Environmental Database (FED)</a:t>
            </a:r>
          </a:p>
        </p:txBody>
      </p:sp>
      <p:sp>
        <p:nvSpPr>
          <p:cNvPr id="23" name="Rounded Rectangle 9">
            <a:extLst>
              <a:ext uri="{FF2B5EF4-FFF2-40B4-BE49-F238E27FC236}">
                <a16:creationId xmlns:a16="http://schemas.microsoft.com/office/drawing/2014/main" id="{05370EC7-9C68-4B88-AFB0-9A4D35713F32}"/>
              </a:ext>
            </a:extLst>
          </p:cNvPr>
          <p:cNvSpPr/>
          <p:nvPr/>
        </p:nvSpPr>
        <p:spPr>
          <a:xfrm>
            <a:off x="5181600" y="3712975"/>
            <a:ext cx="3619500" cy="1503175"/>
          </a:xfrm>
          <a:prstGeom prst="roundRect">
            <a:avLst>
              <a:gd name="adj" fmla="val 3148"/>
            </a:avLst>
          </a:prstGeom>
          <a:solidFill>
            <a:schemeClr val="accent1">
              <a:lumMod val="20000"/>
              <a:lumOff val="80000"/>
            </a:schemeClr>
          </a:solidFill>
          <a:ln w="12700">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r>
              <a:rPr lang="en-US" sz="1600" dirty="0">
                <a:solidFill>
                  <a:prstClr val="black"/>
                </a:solidFill>
                <a:latin typeface="Arial" panose="020B0604020202020204" pitchFamily="34" charset="0"/>
                <a:cs typeface="Arial" panose="020B0604020202020204" pitchFamily="34" charset="0"/>
              </a:rPr>
              <a:t>Collaborators: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spcAft>
                <a:spcPts val="12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National Park Service (NPS)</a:t>
            </a:r>
          </a:p>
          <a:p>
            <a:pPr marL="171450" lvl="0" indent="-171450">
              <a:spcAft>
                <a:spcPts val="12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U.S. Forest Service (FED)</a:t>
            </a:r>
          </a:p>
        </p:txBody>
      </p:sp>
      <p:pic>
        <p:nvPicPr>
          <p:cNvPr id="4" name="Picture 3">
            <a:extLst>
              <a:ext uri="{FF2B5EF4-FFF2-40B4-BE49-F238E27FC236}">
                <a16:creationId xmlns:a16="http://schemas.microsoft.com/office/drawing/2014/main" id="{59B7EB7D-0F83-48A9-B75A-74A12D3965F1}"/>
              </a:ext>
            </a:extLst>
          </p:cNvPr>
          <p:cNvPicPr>
            <a:picLocks noChangeAspect="1"/>
          </p:cNvPicPr>
          <p:nvPr/>
        </p:nvPicPr>
        <p:blipFill>
          <a:blip r:embed="rId3"/>
          <a:stretch>
            <a:fillRect/>
          </a:stretch>
        </p:blipFill>
        <p:spPr>
          <a:xfrm>
            <a:off x="248369" y="749925"/>
            <a:ext cx="4323631" cy="5917575"/>
          </a:xfrm>
          <a:prstGeom prst="rect">
            <a:avLst/>
          </a:prstGeom>
        </p:spPr>
      </p:pic>
    </p:spTree>
    <p:extLst>
      <p:ext uri="{BB962C8B-B14F-4D97-AF65-F5344CB8AC3E}">
        <p14:creationId xmlns:p14="http://schemas.microsoft.com/office/powerpoint/2010/main" val="2187669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37090" y="6561357"/>
            <a:ext cx="2133600" cy="365125"/>
          </a:xfrm>
        </p:spPr>
        <p:txBody>
          <a:bodyPr/>
          <a:lstStyle/>
          <a:p>
            <a:fld id="{9443E677-3BEE-4081-B3F1-3D00D0C160F5}" type="slidenum">
              <a:rPr lang="en-US" smtClean="0"/>
              <a:t>15</a:t>
            </a:fld>
            <a:endParaRPr lang="en-US" dirty="0"/>
          </a:p>
        </p:txBody>
      </p:sp>
      <p:pic>
        <p:nvPicPr>
          <p:cNvPr id="14" name="Picture 13">
            <a:extLst>
              <a:ext uri="{FF2B5EF4-FFF2-40B4-BE49-F238E27FC236}">
                <a16:creationId xmlns:a16="http://schemas.microsoft.com/office/drawing/2014/main" id="{9130997F-D8D0-4374-8F0B-8F8C1BDC6098}"/>
              </a:ext>
            </a:extLst>
          </p:cNvPr>
          <p:cNvPicPr>
            <a:picLocks noChangeAspect="1"/>
          </p:cNvPicPr>
          <p:nvPr/>
        </p:nvPicPr>
        <p:blipFill>
          <a:blip r:embed="rId2"/>
          <a:stretch>
            <a:fillRect/>
          </a:stretch>
        </p:blipFill>
        <p:spPr>
          <a:xfrm>
            <a:off x="167282" y="703482"/>
            <a:ext cx="4993207" cy="6048375"/>
          </a:xfrm>
          <a:prstGeom prst="rect">
            <a:avLst/>
          </a:prstGeom>
        </p:spPr>
      </p:pic>
      <p:sp>
        <p:nvSpPr>
          <p:cNvPr id="17" name="Speech Bubble: Rectangle with Corners Rounded 16">
            <a:extLst>
              <a:ext uri="{FF2B5EF4-FFF2-40B4-BE49-F238E27FC236}">
                <a16:creationId xmlns:a16="http://schemas.microsoft.com/office/drawing/2014/main" id="{70B28EA3-1612-4354-AD8C-F877FF9681BD}"/>
              </a:ext>
            </a:extLst>
          </p:cNvPr>
          <p:cNvSpPr/>
          <p:nvPr/>
        </p:nvSpPr>
        <p:spPr>
          <a:xfrm>
            <a:off x="2797461" y="703482"/>
            <a:ext cx="1676400" cy="228600"/>
          </a:xfrm>
          <a:prstGeom prst="wedgeRoundRectCallout">
            <a:avLst>
              <a:gd name="adj1" fmla="val -67310"/>
              <a:gd name="adj2" fmla="val 158333"/>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a data product</a:t>
            </a:r>
          </a:p>
        </p:txBody>
      </p:sp>
      <p:sp>
        <p:nvSpPr>
          <p:cNvPr id="18" name="Speech Bubble: Rectangle with Corners Rounded 17">
            <a:extLst>
              <a:ext uri="{FF2B5EF4-FFF2-40B4-BE49-F238E27FC236}">
                <a16:creationId xmlns:a16="http://schemas.microsoft.com/office/drawing/2014/main" id="{15170816-015C-4F6B-B003-F30728FA5D8C}"/>
              </a:ext>
            </a:extLst>
          </p:cNvPr>
          <p:cNvSpPr/>
          <p:nvPr/>
        </p:nvSpPr>
        <p:spPr>
          <a:xfrm>
            <a:off x="1216086" y="2637057"/>
            <a:ext cx="1447799" cy="190500"/>
          </a:xfrm>
          <a:prstGeom prst="wedgeRoundRectCallout">
            <a:avLst>
              <a:gd name="adj1" fmla="val -42387"/>
              <a:gd name="adj2" fmla="val -129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parameters</a:t>
            </a:r>
          </a:p>
        </p:txBody>
      </p:sp>
      <p:sp>
        <p:nvSpPr>
          <p:cNvPr id="19" name="Speech Bubble: Rectangle with Corners Rounded 18">
            <a:extLst>
              <a:ext uri="{FF2B5EF4-FFF2-40B4-BE49-F238E27FC236}">
                <a16:creationId xmlns:a16="http://schemas.microsoft.com/office/drawing/2014/main" id="{6E118425-A3AA-4CDF-B1DE-70B3AA4898A7}"/>
              </a:ext>
            </a:extLst>
          </p:cNvPr>
          <p:cNvSpPr/>
          <p:nvPr/>
        </p:nvSpPr>
        <p:spPr>
          <a:xfrm>
            <a:off x="263586" y="1722657"/>
            <a:ext cx="952500" cy="190500"/>
          </a:xfrm>
          <a:prstGeom prst="wedgeRoundRectCallout">
            <a:avLst>
              <a:gd name="adj1" fmla="val -22387"/>
              <a:gd name="adj2" fmla="val -134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datasets</a:t>
            </a:r>
          </a:p>
        </p:txBody>
      </p:sp>
      <p:sp>
        <p:nvSpPr>
          <p:cNvPr id="20" name="Speech Bubble: Rectangle with Corners Rounded 19">
            <a:extLst>
              <a:ext uri="{FF2B5EF4-FFF2-40B4-BE49-F238E27FC236}">
                <a16:creationId xmlns:a16="http://schemas.microsoft.com/office/drawing/2014/main" id="{DD397BA6-431F-484B-8B2F-4CABEBACA53A}"/>
              </a:ext>
            </a:extLst>
          </p:cNvPr>
          <p:cNvSpPr/>
          <p:nvPr/>
        </p:nvSpPr>
        <p:spPr>
          <a:xfrm>
            <a:off x="1312390" y="1722657"/>
            <a:ext cx="770296" cy="190500"/>
          </a:xfrm>
          <a:prstGeom prst="wedgeRoundRectCallout">
            <a:avLst>
              <a:gd name="adj1" fmla="val -72064"/>
              <a:gd name="adj2" fmla="val -149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sites</a:t>
            </a:r>
          </a:p>
        </p:txBody>
      </p:sp>
      <p:sp>
        <p:nvSpPr>
          <p:cNvPr id="21" name="Speech Bubble: Rectangle with Corners Rounded 20">
            <a:extLst>
              <a:ext uri="{FF2B5EF4-FFF2-40B4-BE49-F238E27FC236}">
                <a16:creationId xmlns:a16="http://schemas.microsoft.com/office/drawing/2014/main" id="{F7B67283-C60A-481F-93EC-F7A705506CD1}"/>
              </a:ext>
            </a:extLst>
          </p:cNvPr>
          <p:cNvSpPr/>
          <p:nvPr/>
        </p:nvSpPr>
        <p:spPr>
          <a:xfrm>
            <a:off x="2699526" y="1184078"/>
            <a:ext cx="770296" cy="190500"/>
          </a:xfrm>
          <a:prstGeom prst="wedgeRoundRectCallout">
            <a:avLst>
              <a:gd name="adj1" fmla="val -84429"/>
              <a:gd name="adj2" fmla="val 110833"/>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dates</a:t>
            </a:r>
          </a:p>
        </p:txBody>
      </p:sp>
      <p:sp>
        <p:nvSpPr>
          <p:cNvPr id="22" name="Speech Bubble: Rectangle with Corners Rounded 21">
            <a:extLst>
              <a:ext uri="{FF2B5EF4-FFF2-40B4-BE49-F238E27FC236}">
                <a16:creationId xmlns:a16="http://schemas.microsoft.com/office/drawing/2014/main" id="{759D71AC-0161-4B79-A7AC-DA81782556A6}"/>
              </a:ext>
            </a:extLst>
          </p:cNvPr>
          <p:cNvSpPr/>
          <p:nvPr/>
        </p:nvSpPr>
        <p:spPr>
          <a:xfrm>
            <a:off x="3544858" y="1184078"/>
            <a:ext cx="1130031" cy="190500"/>
          </a:xfrm>
          <a:prstGeom prst="wedgeRoundRectCallout">
            <a:avLst>
              <a:gd name="adj1" fmla="val -98031"/>
              <a:gd name="adj2" fmla="val 110833"/>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aggregations</a:t>
            </a:r>
          </a:p>
        </p:txBody>
      </p:sp>
      <p:sp>
        <p:nvSpPr>
          <p:cNvPr id="23" name="Speech Bubble: Rectangle with Corners Rounded 22">
            <a:extLst>
              <a:ext uri="{FF2B5EF4-FFF2-40B4-BE49-F238E27FC236}">
                <a16:creationId xmlns:a16="http://schemas.microsoft.com/office/drawing/2014/main" id="{3BD74482-4CF1-4031-9EBA-74E62237779E}"/>
              </a:ext>
            </a:extLst>
          </p:cNvPr>
          <p:cNvSpPr/>
          <p:nvPr/>
        </p:nvSpPr>
        <p:spPr>
          <a:xfrm>
            <a:off x="3828394" y="1722657"/>
            <a:ext cx="998896" cy="190500"/>
          </a:xfrm>
          <a:prstGeom prst="wedgeRoundRectCallout">
            <a:avLst>
              <a:gd name="adj1" fmla="val -72064"/>
              <a:gd name="adj2" fmla="val -149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data fields</a:t>
            </a:r>
          </a:p>
        </p:txBody>
      </p:sp>
      <p:sp>
        <p:nvSpPr>
          <p:cNvPr id="24" name="Speech Bubble: Rectangle with Corners Rounded 23">
            <a:extLst>
              <a:ext uri="{FF2B5EF4-FFF2-40B4-BE49-F238E27FC236}">
                <a16:creationId xmlns:a16="http://schemas.microsoft.com/office/drawing/2014/main" id="{43BC9459-F24B-42B6-A8CD-F7FA0A85451D}"/>
              </a:ext>
            </a:extLst>
          </p:cNvPr>
          <p:cNvSpPr/>
          <p:nvPr/>
        </p:nvSpPr>
        <p:spPr>
          <a:xfrm>
            <a:off x="4445685" y="1453367"/>
            <a:ext cx="1130031" cy="190500"/>
          </a:xfrm>
          <a:prstGeom prst="wedgeRoundRectCallout">
            <a:avLst>
              <a:gd name="adj1" fmla="val -74925"/>
              <a:gd name="adj2" fmla="val -24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Set output options</a:t>
            </a:r>
          </a:p>
        </p:txBody>
      </p:sp>
      <p:sp>
        <p:nvSpPr>
          <p:cNvPr id="10" name="Line Callout 1 (Border and Accent Bar) 3">
            <a:extLst>
              <a:ext uri="{FF2B5EF4-FFF2-40B4-BE49-F238E27FC236}">
                <a16:creationId xmlns:a16="http://schemas.microsoft.com/office/drawing/2014/main" id="{48E98984-957B-41BA-AF0E-226EABBC6904}"/>
              </a:ext>
            </a:extLst>
          </p:cNvPr>
          <p:cNvSpPr/>
          <p:nvPr/>
        </p:nvSpPr>
        <p:spPr>
          <a:xfrm>
            <a:off x="5575716" y="1722656"/>
            <a:ext cx="3252074" cy="2530476"/>
          </a:xfrm>
          <a:prstGeom prst="accentBorderCallout1">
            <a:avLst>
              <a:gd name="adj1" fmla="val 14457"/>
              <a:gd name="adj2" fmla="val -8012"/>
              <a:gd name="adj3" fmla="val 14624"/>
              <a:gd name="adj4" fmla="val -37226"/>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enable the fine-grained selection and download of raw air quality data by allowing the user to select sites, parameters, dates, aggregations, data fields, and output options. Data can be output to a variety of file formats, including CSV, Microsoft Excel, and HTML.</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This tool is also available on the IWDW and TSS.</a:t>
            </a:r>
          </a:p>
        </p:txBody>
      </p:sp>
      <p:sp>
        <p:nvSpPr>
          <p:cNvPr id="25" name="Line Callout 1 (Border and Accent Bar) 3">
            <a:extLst>
              <a:ext uri="{FF2B5EF4-FFF2-40B4-BE49-F238E27FC236}">
                <a16:creationId xmlns:a16="http://schemas.microsoft.com/office/drawing/2014/main" id="{BA307AAF-6372-4DC3-A2EE-3A29AB383D5D}"/>
              </a:ext>
            </a:extLst>
          </p:cNvPr>
          <p:cNvSpPr/>
          <p:nvPr/>
        </p:nvSpPr>
        <p:spPr>
          <a:xfrm>
            <a:off x="5575716" y="4618257"/>
            <a:ext cx="3252074" cy="1943100"/>
          </a:xfrm>
          <a:prstGeom prst="accentBorderCallout1">
            <a:avLst>
              <a:gd name="adj1" fmla="val 18750"/>
              <a:gd name="adj2" fmla="val -7734"/>
              <a:gd name="adj3" fmla="val 18917"/>
              <a:gd name="adj4" fmla="val -36669"/>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Example:</a:t>
            </a:r>
          </a:p>
          <a:p>
            <a:pPr lvl="0"/>
            <a:r>
              <a:rPr lang="en-US" sz="1200" dirty="0">
                <a:solidFill>
                  <a:prstClr val="black"/>
                </a:solidFill>
                <a:latin typeface="Arial" panose="020B0604020202020204" pitchFamily="34" charset="0"/>
                <a:cs typeface="Arial" panose="020B0604020202020204" pitchFamily="34" charset="0"/>
              </a:rPr>
              <a:t>In this example the user has selected the IMPROVE Aerosol dataset, the IMPROVE monitoring site at Acadia National Park, several pollutants, the year 2018, and some basic data fields, and has specified that the results be output to a tab-delimited ASCII text file.</a:t>
            </a:r>
          </a:p>
        </p:txBody>
      </p:sp>
      <p:sp>
        <p:nvSpPr>
          <p:cNvPr id="27" name="TextBox 26">
            <a:extLst>
              <a:ext uri="{FF2B5EF4-FFF2-40B4-BE49-F238E27FC236}">
                <a16:creationId xmlns:a16="http://schemas.microsoft.com/office/drawing/2014/main" id="{99E14BBC-EF80-47F7-8A16-ABA8691DBA6C}"/>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Raw Data Query and Download</a:t>
            </a:r>
          </a:p>
        </p:txBody>
      </p:sp>
      <p:sp>
        <p:nvSpPr>
          <p:cNvPr id="16" name="Speech Bubble: Rectangle with Corners Rounded 15">
            <a:extLst>
              <a:ext uri="{FF2B5EF4-FFF2-40B4-BE49-F238E27FC236}">
                <a16:creationId xmlns:a16="http://schemas.microsoft.com/office/drawing/2014/main" id="{35F4440D-7690-4678-8D8B-FBEB848F8E06}"/>
              </a:ext>
            </a:extLst>
          </p:cNvPr>
          <p:cNvSpPr/>
          <p:nvPr/>
        </p:nvSpPr>
        <p:spPr>
          <a:xfrm>
            <a:off x="1697538" y="4561107"/>
            <a:ext cx="1676400" cy="228600"/>
          </a:xfrm>
          <a:prstGeom prst="wedgeRoundRectCallout">
            <a:avLst>
              <a:gd name="adj1" fmla="val -47328"/>
              <a:gd name="adj2" fmla="val 118729"/>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Tab-delimited ASCII text file</a:t>
            </a:r>
          </a:p>
        </p:txBody>
      </p:sp>
      <p:sp>
        <p:nvSpPr>
          <p:cNvPr id="26" name="Speech Bubble: Rectangle with Corners Rounded 25">
            <a:extLst>
              <a:ext uri="{FF2B5EF4-FFF2-40B4-BE49-F238E27FC236}">
                <a16:creationId xmlns:a16="http://schemas.microsoft.com/office/drawing/2014/main" id="{7DB88271-8A14-4022-BBCC-5B3C5E73BAAD}"/>
              </a:ext>
            </a:extLst>
          </p:cNvPr>
          <p:cNvSpPr/>
          <p:nvPr/>
        </p:nvSpPr>
        <p:spPr>
          <a:xfrm>
            <a:off x="2867827" y="2165152"/>
            <a:ext cx="2226163" cy="228599"/>
          </a:xfrm>
          <a:prstGeom prst="wedgeRoundRectCallout">
            <a:avLst>
              <a:gd name="adj1" fmla="val -44014"/>
              <a:gd name="adj2" fmla="val -129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Click column names to sort by that column</a:t>
            </a:r>
          </a:p>
        </p:txBody>
      </p:sp>
    </p:spTree>
    <p:extLst>
      <p:ext uri="{BB962C8B-B14F-4D97-AF65-F5344CB8AC3E}">
        <p14:creationId xmlns:p14="http://schemas.microsoft.com/office/powerpoint/2010/main" val="213645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D1508-6376-4514-B001-BFA9DD91AF93}"/>
              </a:ext>
            </a:extLst>
          </p:cNvPr>
          <p:cNvPicPr>
            <a:picLocks noChangeAspect="1"/>
          </p:cNvPicPr>
          <p:nvPr/>
        </p:nvPicPr>
        <p:blipFill>
          <a:blip r:embed="rId2"/>
          <a:stretch>
            <a:fillRect/>
          </a:stretch>
        </p:blipFill>
        <p:spPr>
          <a:xfrm>
            <a:off x="180697" y="733425"/>
            <a:ext cx="5205329" cy="5934075"/>
          </a:xfrm>
          <a:prstGeom prst="rect">
            <a:avLst/>
          </a:prstGeom>
        </p:spPr>
      </p:pic>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16</a:t>
            </a:fld>
            <a:endParaRPr lang="en-US" dirty="0"/>
          </a:p>
        </p:txBody>
      </p:sp>
      <p:sp>
        <p:nvSpPr>
          <p:cNvPr id="17" name="Speech Bubble: Rectangle with Corners Rounded 16">
            <a:extLst>
              <a:ext uri="{FF2B5EF4-FFF2-40B4-BE49-F238E27FC236}">
                <a16:creationId xmlns:a16="http://schemas.microsoft.com/office/drawing/2014/main" id="{70B28EA3-1612-4354-AD8C-F877FF9681BD}"/>
              </a:ext>
            </a:extLst>
          </p:cNvPr>
          <p:cNvSpPr/>
          <p:nvPr/>
        </p:nvSpPr>
        <p:spPr>
          <a:xfrm>
            <a:off x="1219200" y="3129379"/>
            <a:ext cx="1676400" cy="228600"/>
          </a:xfrm>
          <a:prstGeom prst="wedgeRoundRectCallout">
            <a:avLst>
              <a:gd name="adj1" fmla="val -46855"/>
              <a:gd name="adj2" fmla="val 154166"/>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Monitoring site details</a:t>
            </a:r>
          </a:p>
        </p:txBody>
      </p:sp>
      <p:sp>
        <p:nvSpPr>
          <p:cNvPr id="18" name="Speech Bubble: Rectangle with Corners Rounded 17">
            <a:extLst>
              <a:ext uri="{FF2B5EF4-FFF2-40B4-BE49-F238E27FC236}">
                <a16:creationId xmlns:a16="http://schemas.microsoft.com/office/drawing/2014/main" id="{15170816-015C-4F6B-B003-F30728FA5D8C}"/>
              </a:ext>
            </a:extLst>
          </p:cNvPr>
          <p:cNvSpPr/>
          <p:nvPr/>
        </p:nvSpPr>
        <p:spPr>
          <a:xfrm>
            <a:off x="1211736" y="2299824"/>
            <a:ext cx="1948652" cy="190500"/>
          </a:xfrm>
          <a:prstGeom prst="wedgeRoundRectCallout">
            <a:avLst>
              <a:gd name="adj1" fmla="val -68293"/>
              <a:gd name="adj2" fmla="val -154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Click on map markers to select sites</a:t>
            </a:r>
          </a:p>
        </p:txBody>
      </p:sp>
      <p:sp>
        <p:nvSpPr>
          <p:cNvPr id="10" name="Line Callout 1 (Border and Accent Bar) 3">
            <a:extLst>
              <a:ext uri="{FF2B5EF4-FFF2-40B4-BE49-F238E27FC236}">
                <a16:creationId xmlns:a16="http://schemas.microsoft.com/office/drawing/2014/main" id="{48E98984-957B-41BA-AF0E-226EABBC6904}"/>
              </a:ext>
            </a:extLst>
          </p:cNvPr>
          <p:cNvSpPr/>
          <p:nvPr/>
        </p:nvSpPr>
        <p:spPr>
          <a:xfrm>
            <a:off x="4356156" y="1134978"/>
            <a:ext cx="4063944" cy="1913022"/>
          </a:xfrm>
          <a:prstGeom prst="accentBorderCallout1">
            <a:avLst>
              <a:gd name="adj1" fmla="val 50123"/>
              <a:gd name="adj2" fmla="val -7441"/>
              <a:gd name="adj3" fmla="val 49799"/>
              <a:gd name="adj4" fmla="val -3959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provide a quick and easy way to browse monitoring sites by air quality monitoring network or dataset. Site details like latitude, longitude, and elevation are displayed, as well as any site photographs that may be available. A high-level summary of the statistics for each parameter measured at the site is also displayed.</a:t>
            </a:r>
          </a:p>
        </p:txBody>
      </p:sp>
      <p:sp>
        <p:nvSpPr>
          <p:cNvPr id="27" name="Speech Bubble: Rectangle with Corners Rounded 26">
            <a:extLst>
              <a:ext uri="{FF2B5EF4-FFF2-40B4-BE49-F238E27FC236}">
                <a16:creationId xmlns:a16="http://schemas.microsoft.com/office/drawing/2014/main" id="{0B3826ED-F1A0-43FD-A252-B9D9190660D1}"/>
              </a:ext>
            </a:extLst>
          </p:cNvPr>
          <p:cNvSpPr/>
          <p:nvPr/>
        </p:nvSpPr>
        <p:spPr>
          <a:xfrm>
            <a:off x="3201804" y="3129379"/>
            <a:ext cx="1676400" cy="228600"/>
          </a:xfrm>
          <a:prstGeom prst="wedgeRoundRectCallout">
            <a:avLst>
              <a:gd name="adj1" fmla="val 59395"/>
              <a:gd name="adj2" fmla="val 237499"/>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Monitoring site photos</a:t>
            </a:r>
          </a:p>
        </p:txBody>
      </p:sp>
      <p:sp>
        <p:nvSpPr>
          <p:cNvPr id="28" name="Speech Bubble: Rectangle with Corners Rounded 27">
            <a:extLst>
              <a:ext uri="{FF2B5EF4-FFF2-40B4-BE49-F238E27FC236}">
                <a16:creationId xmlns:a16="http://schemas.microsoft.com/office/drawing/2014/main" id="{BEA6D1A6-1915-4D69-A30D-CD886F5103AE}"/>
              </a:ext>
            </a:extLst>
          </p:cNvPr>
          <p:cNvSpPr/>
          <p:nvPr/>
        </p:nvSpPr>
        <p:spPr>
          <a:xfrm>
            <a:off x="1141663" y="4915314"/>
            <a:ext cx="2386208" cy="228601"/>
          </a:xfrm>
          <a:prstGeom prst="wedgeRoundRectCallout">
            <a:avLst>
              <a:gd name="adj1" fmla="val -46855"/>
              <a:gd name="adj2" fmla="val 154166"/>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Monitoring site data statistics and summaries</a:t>
            </a:r>
          </a:p>
        </p:txBody>
      </p:sp>
      <p:sp>
        <p:nvSpPr>
          <p:cNvPr id="29" name="Speech Bubble: Rectangle with Corners Rounded 28">
            <a:extLst>
              <a:ext uri="{FF2B5EF4-FFF2-40B4-BE49-F238E27FC236}">
                <a16:creationId xmlns:a16="http://schemas.microsoft.com/office/drawing/2014/main" id="{6DDCED39-5EE5-414A-908B-1C40F27B8153}"/>
              </a:ext>
            </a:extLst>
          </p:cNvPr>
          <p:cNvSpPr/>
          <p:nvPr/>
        </p:nvSpPr>
        <p:spPr>
          <a:xfrm>
            <a:off x="2193526" y="630823"/>
            <a:ext cx="1676400" cy="228600"/>
          </a:xfrm>
          <a:prstGeom prst="wedgeRoundRectCallout">
            <a:avLst>
              <a:gd name="adj1" fmla="val -66173"/>
              <a:gd name="adj2" fmla="val 124999"/>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a monitoring network</a:t>
            </a:r>
          </a:p>
        </p:txBody>
      </p:sp>
      <p:sp>
        <p:nvSpPr>
          <p:cNvPr id="30" name="TextBox 29">
            <a:extLst>
              <a:ext uri="{FF2B5EF4-FFF2-40B4-BE49-F238E27FC236}">
                <a16:creationId xmlns:a16="http://schemas.microsoft.com/office/drawing/2014/main" id="{CD163DE9-CA79-401C-8BF0-23FE5A5D0EB3}"/>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Monitoring Site Metadata</a:t>
            </a:r>
          </a:p>
        </p:txBody>
      </p:sp>
      <p:sp>
        <p:nvSpPr>
          <p:cNvPr id="11" name="Speech Bubble: Rectangle with Corners Rounded 10">
            <a:extLst>
              <a:ext uri="{FF2B5EF4-FFF2-40B4-BE49-F238E27FC236}">
                <a16:creationId xmlns:a16="http://schemas.microsoft.com/office/drawing/2014/main" id="{722AF6CC-DC71-4B3D-ACD2-9F6607AE4DBF}"/>
              </a:ext>
            </a:extLst>
          </p:cNvPr>
          <p:cNvSpPr/>
          <p:nvPr/>
        </p:nvSpPr>
        <p:spPr>
          <a:xfrm>
            <a:off x="5249378" y="838200"/>
            <a:ext cx="2827822" cy="219075"/>
          </a:xfrm>
          <a:prstGeom prst="wedgeRoundRectCallout">
            <a:avLst>
              <a:gd name="adj1" fmla="val 59963"/>
              <a:gd name="adj2" fmla="val -233334"/>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The specific website that this example was taken from</a:t>
            </a:r>
          </a:p>
        </p:txBody>
      </p:sp>
    </p:spTree>
    <p:extLst>
      <p:ext uri="{BB962C8B-B14F-4D97-AF65-F5344CB8AC3E}">
        <p14:creationId xmlns:p14="http://schemas.microsoft.com/office/powerpoint/2010/main" val="147744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7B472A-E7A9-442E-8003-0EA937F7C0A6}"/>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Ozone Data and Statistics</a:t>
            </a:r>
          </a:p>
        </p:txBody>
      </p:sp>
      <p:pic>
        <p:nvPicPr>
          <p:cNvPr id="4" name="Picture 3">
            <a:extLst>
              <a:ext uri="{FF2B5EF4-FFF2-40B4-BE49-F238E27FC236}">
                <a16:creationId xmlns:a16="http://schemas.microsoft.com/office/drawing/2014/main" id="{B9C430F2-B67C-409E-8C34-E344EC57C6D5}"/>
              </a:ext>
            </a:extLst>
          </p:cNvPr>
          <p:cNvPicPr>
            <a:picLocks noChangeAspect="1"/>
          </p:cNvPicPr>
          <p:nvPr/>
        </p:nvPicPr>
        <p:blipFill>
          <a:blip r:embed="rId2"/>
          <a:stretch>
            <a:fillRect/>
          </a:stretch>
        </p:blipFill>
        <p:spPr>
          <a:xfrm>
            <a:off x="5015639" y="4549366"/>
            <a:ext cx="3988031" cy="2171700"/>
          </a:xfrm>
          <a:prstGeom prst="rect">
            <a:avLst/>
          </a:prstGeom>
        </p:spPr>
      </p:pic>
      <p:pic>
        <p:nvPicPr>
          <p:cNvPr id="5" name="Picture 4">
            <a:extLst>
              <a:ext uri="{FF2B5EF4-FFF2-40B4-BE49-F238E27FC236}">
                <a16:creationId xmlns:a16="http://schemas.microsoft.com/office/drawing/2014/main" id="{B0CD2CE6-4C72-4559-B53D-B876684BD0A1}"/>
              </a:ext>
            </a:extLst>
          </p:cNvPr>
          <p:cNvPicPr>
            <a:picLocks noChangeAspect="1"/>
          </p:cNvPicPr>
          <p:nvPr/>
        </p:nvPicPr>
        <p:blipFill>
          <a:blip r:embed="rId3"/>
          <a:stretch>
            <a:fillRect/>
          </a:stretch>
        </p:blipFill>
        <p:spPr>
          <a:xfrm>
            <a:off x="5012262" y="2471737"/>
            <a:ext cx="3979337" cy="1914525"/>
          </a:xfrm>
          <a:prstGeom prst="rect">
            <a:avLst/>
          </a:prstGeom>
        </p:spPr>
      </p:pic>
      <p:sp>
        <p:nvSpPr>
          <p:cNvPr id="6" name="Rounded Rectangle 9">
            <a:extLst>
              <a:ext uri="{FF2B5EF4-FFF2-40B4-BE49-F238E27FC236}">
                <a16:creationId xmlns:a16="http://schemas.microsoft.com/office/drawing/2014/main" id="{A652426C-288F-40AB-9F0F-7006C536A1ED}"/>
              </a:ext>
            </a:extLst>
          </p:cNvPr>
          <p:cNvSpPr/>
          <p:nvPr/>
        </p:nvSpPr>
        <p:spPr>
          <a:xfrm>
            <a:off x="5015639" y="685801"/>
            <a:ext cx="3972159" cy="1676400"/>
          </a:xfrm>
          <a:prstGeom prst="roundRect">
            <a:avLst>
              <a:gd name="adj" fmla="val 3148"/>
            </a:avLst>
          </a:prstGeom>
          <a:solidFill>
            <a:schemeClr val="accent3">
              <a:lumMod val="20000"/>
              <a:lumOff val="80000"/>
            </a:schemeClr>
          </a:solidFill>
          <a:ln w="12700">
            <a:solidFill>
              <a:schemeClr val="accent3">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r>
              <a:rPr lang="en-US" sz="1600" dirty="0">
                <a:solidFill>
                  <a:prstClr val="black"/>
                </a:solidFill>
                <a:latin typeface="Arial" panose="020B0604020202020204" pitchFamily="34" charset="0"/>
                <a:cs typeface="Arial" panose="020B0604020202020204" pitchFamily="34" charset="0"/>
              </a:rPr>
              <a:t>Highlights: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4</a:t>
            </a:r>
            <a:r>
              <a:rPr lang="en-US" sz="1200" baseline="30000" dirty="0">
                <a:solidFill>
                  <a:prstClr val="black"/>
                </a:solidFill>
                <a:latin typeface="Arial" panose="020B0604020202020204" pitchFamily="34" charset="0"/>
                <a:cs typeface="Arial" panose="020B0604020202020204" pitchFamily="34" charset="0"/>
              </a:rPr>
              <a:t>th</a:t>
            </a:r>
            <a:r>
              <a:rPr lang="en-US" sz="1200" dirty="0">
                <a:solidFill>
                  <a:prstClr val="black"/>
                </a:solidFill>
                <a:latin typeface="Arial" panose="020B0604020202020204" pitchFamily="34" charset="0"/>
                <a:cs typeface="Arial" panose="020B0604020202020204" pitchFamily="34" charset="0"/>
              </a:rPr>
              <a:t> Highest Daily 8-Hr Avg. Max. Ozone</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W126 Ozone Exposure Index for Vegetation</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Human Health Standard Reference</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Ozone Exceedance Days</a:t>
            </a:r>
          </a:p>
        </p:txBody>
      </p:sp>
      <p:pic>
        <p:nvPicPr>
          <p:cNvPr id="7" name="Picture 6">
            <a:extLst>
              <a:ext uri="{FF2B5EF4-FFF2-40B4-BE49-F238E27FC236}">
                <a16:creationId xmlns:a16="http://schemas.microsoft.com/office/drawing/2014/main" id="{BDA5EF03-5B21-403F-8B8F-F33C8D6CFFAC}"/>
              </a:ext>
            </a:extLst>
          </p:cNvPr>
          <p:cNvPicPr>
            <a:picLocks noChangeAspect="1"/>
          </p:cNvPicPr>
          <p:nvPr/>
        </p:nvPicPr>
        <p:blipFill>
          <a:blip r:embed="rId4"/>
          <a:stretch>
            <a:fillRect/>
          </a:stretch>
        </p:blipFill>
        <p:spPr>
          <a:xfrm>
            <a:off x="152401" y="685800"/>
            <a:ext cx="4686298" cy="6035265"/>
          </a:xfrm>
          <a:prstGeom prst="rect">
            <a:avLst/>
          </a:prstGeom>
        </p:spPr>
      </p:pic>
      <p:sp>
        <p:nvSpPr>
          <p:cNvPr id="8" name="Speech Bubble: Rectangle with Corners Rounded 7">
            <a:extLst>
              <a:ext uri="{FF2B5EF4-FFF2-40B4-BE49-F238E27FC236}">
                <a16:creationId xmlns:a16="http://schemas.microsoft.com/office/drawing/2014/main" id="{49D2F782-41E0-4C1A-9DDA-9FE395DE27A7}"/>
              </a:ext>
            </a:extLst>
          </p:cNvPr>
          <p:cNvSpPr/>
          <p:nvPr/>
        </p:nvSpPr>
        <p:spPr>
          <a:xfrm>
            <a:off x="3591981" y="1130706"/>
            <a:ext cx="1333499" cy="228600"/>
          </a:xfrm>
          <a:prstGeom prst="wedgeRoundRectCallout">
            <a:avLst>
              <a:gd name="adj1" fmla="val 2234"/>
              <a:gd name="adj2" fmla="val 142491"/>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5-year average period</a:t>
            </a:r>
          </a:p>
        </p:txBody>
      </p:sp>
      <p:sp>
        <p:nvSpPr>
          <p:cNvPr id="9" name="Speech Bubble: Rectangle with Corners Rounded 8">
            <a:extLst>
              <a:ext uri="{FF2B5EF4-FFF2-40B4-BE49-F238E27FC236}">
                <a16:creationId xmlns:a16="http://schemas.microsoft.com/office/drawing/2014/main" id="{75102284-BC6E-4D2B-BEE7-3189246A0C38}"/>
              </a:ext>
            </a:extLst>
          </p:cNvPr>
          <p:cNvSpPr/>
          <p:nvPr/>
        </p:nvSpPr>
        <p:spPr>
          <a:xfrm>
            <a:off x="62602" y="2857500"/>
            <a:ext cx="2116624" cy="228600"/>
          </a:xfrm>
          <a:prstGeom prst="wedgeRoundRectCallout">
            <a:avLst>
              <a:gd name="adj1" fmla="val 55387"/>
              <a:gd name="adj2" fmla="val -269390"/>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Human health standard for O3 – 70 ppb</a:t>
            </a:r>
          </a:p>
        </p:txBody>
      </p:sp>
      <p:sp>
        <p:nvSpPr>
          <p:cNvPr id="10" name="Speech Bubble: Rectangle with Corners Rounded 9">
            <a:extLst>
              <a:ext uri="{FF2B5EF4-FFF2-40B4-BE49-F238E27FC236}">
                <a16:creationId xmlns:a16="http://schemas.microsoft.com/office/drawing/2014/main" id="{6232FB55-19CF-4CA2-BFED-1FBFD2750B66}"/>
              </a:ext>
            </a:extLst>
          </p:cNvPr>
          <p:cNvSpPr/>
          <p:nvPr/>
        </p:nvSpPr>
        <p:spPr>
          <a:xfrm>
            <a:off x="2819400" y="1552187"/>
            <a:ext cx="681631" cy="228600"/>
          </a:xfrm>
          <a:prstGeom prst="wedgeRoundRectCallout">
            <a:avLst>
              <a:gd name="adj1" fmla="val 35501"/>
              <a:gd name="adj2" fmla="val 217739"/>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Trendline</a:t>
            </a:r>
          </a:p>
        </p:txBody>
      </p:sp>
      <p:sp>
        <p:nvSpPr>
          <p:cNvPr id="11" name="Speech Bubble: Rectangle with Corners Rounded 10">
            <a:extLst>
              <a:ext uri="{FF2B5EF4-FFF2-40B4-BE49-F238E27FC236}">
                <a16:creationId xmlns:a16="http://schemas.microsoft.com/office/drawing/2014/main" id="{EF22FC38-2D31-4806-9E50-A4BE732DFBA8}"/>
              </a:ext>
            </a:extLst>
          </p:cNvPr>
          <p:cNvSpPr/>
          <p:nvPr/>
        </p:nvSpPr>
        <p:spPr>
          <a:xfrm>
            <a:off x="342900" y="1437887"/>
            <a:ext cx="2032860" cy="228600"/>
          </a:xfrm>
          <a:prstGeom prst="wedgeRoundRectCallout">
            <a:avLst>
              <a:gd name="adj1" fmla="val -7699"/>
              <a:gd name="adj2" fmla="val 126649"/>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4th Highest Daily 8-Hr Avg. Max. Ozone</a:t>
            </a:r>
          </a:p>
        </p:txBody>
      </p:sp>
      <p:sp>
        <p:nvSpPr>
          <p:cNvPr id="12" name="Speech Bubble: Rectangle with Corners Rounded 11">
            <a:extLst>
              <a:ext uri="{FF2B5EF4-FFF2-40B4-BE49-F238E27FC236}">
                <a16:creationId xmlns:a16="http://schemas.microsoft.com/office/drawing/2014/main" id="{C0E2B51E-9B5B-4E9F-8311-472E57C184EE}"/>
              </a:ext>
            </a:extLst>
          </p:cNvPr>
          <p:cNvSpPr/>
          <p:nvPr/>
        </p:nvSpPr>
        <p:spPr>
          <a:xfrm>
            <a:off x="3147766" y="2871682"/>
            <a:ext cx="1333499" cy="228600"/>
          </a:xfrm>
          <a:prstGeom prst="wedgeRoundRectCallout">
            <a:avLst>
              <a:gd name="adj1" fmla="val 2234"/>
              <a:gd name="adj2" fmla="val 142491"/>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Detailed ozone statistics</a:t>
            </a:r>
          </a:p>
        </p:txBody>
      </p:sp>
      <p:sp>
        <p:nvSpPr>
          <p:cNvPr id="13" name="Speech Bubble: Rectangle with Corners Rounded 12">
            <a:extLst>
              <a:ext uri="{FF2B5EF4-FFF2-40B4-BE49-F238E27FC236}">
                <a16:creationId xmlns:a16="http://schemas.microsoft.com/office/drawing/2014/main" id="{02289C1C-0A8B-4F8E-97DB-A3D1DD4888B7}"/>
              </a:ext>
            </a:extLst>
          </p:cNvPr>
          <p:cNvSpPr/>
          <p:nvPr/>
        </p:nvSpPr>
        <p:spPr>
          <a:xfrm>
            <a:off x="2481016" y="4076877"/>
            <a:ext cx="1333499" cy="228600"/>
          </a:xfrm>
          <a:prstGeom prst="wedgeRoundRectCallout">
            <a:avLst>
              <a:gd name="adj1" fmla="val 2234"/>
              <a:gd name="adj2" fmla="val 146451"/>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Daily 4</a:t>
            </a:r>
            <a:r>
              <a:rPr lang="en-US" sz="900" baseline="30000" dirty="0">
                <a:solidFill>
                  <a:schemeClr val="tx1">
                    <a:lumMod val="85000"/>
                    <a:lumOff val="15000"/>
                  </a:schemeClr>
                </a:solidFill>
              </a:rPr>
              <a:t>th</a:t>
            </a:r>
            <a:r>
              <a:rPr lang="en-US" sz="900" dirty="0">
                <a:solidFill>
                  <a:schemeClr val="tx1">
                    <a:lumMod val="85000"/>
                    <a:lumOff val="15000"/>
                  </a:schemeClr>
                </a:solidFill>
              </a:rPr>
              <a:t> Highest values</a:t>
            </a:r>
          </a:p>
        </p:txBody>
      </p:sp>
      <p:sp>
        <p:nvSpPr>
          <p:cNvPr id="14" name="Speech Bubble: Rectangle with Corners Rounded 13">
            <a:extLst>
              <a:ext uri="{FF2B5EF4-FFF2-40B4-BE49-F238E27FC236}">
                <a16:creationId xmlns:a16="http://schemas.microsoft.com/office/drawing/2014/main" id="{FBEAFD9C-235A-41F4-A554-6CF72F785F96}"/>
              </a:ext>
            </a:extLst>
          </p:cNvPr>
          <p:cNvSpPr/>
          <p:nvPr/>
        </p:nvSpPr>
        <p:spPr>
          <a:xfrm>
            <a:off x="2819399" y="5520916"/>
            <a:ext cx="1104901" cy="228600"/>
          </a:xfrm>
          <a:prstGeom prst="wedgeRoundRectCallout">
            <a:avLst>
              <a:gd name="adj1" fmla="val 82722"/>
              <a:gd name="adj2" fmla="val 197936"/>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Exceedance day</a:t>
            </a:r>
          </a:p>
        </p:txBody>
      </p:sp>
      <p:sp>
        <p:nvSpPr>
          <p:cNvPr id="15" name="Speech Bubble: Rectangle with Corners Rounded 14">
            <a:extLst>
              <a:ext uri="{FF2B5EF4-FFF2-40B4-BE49-F238E27FC236}">
                <a16:creationId xmlns:a16="http://schemas.microsoft.com/office/drawing/2014/main" id="{E382025E-A6DC-499C-B2E0-466961E03BB1}"/>
              </a:ext>
            </a:extLst>
          </p:cNvPr>
          <p:cNvSpPr/>
          <p:nvPr/>
        </p:nvSpPr>
        <p:spPr>
          <a:xfrm>
            <a:off x="6210300" y="2411005"/>
            <a:ext cx="2396498" cy="228600"/>
          </a:xfrm>
          <a:prstGeom prst="wedgeRoundRectCallout">
            <a:avLst>
              <a:gd name="adj1" fmla="val -65890"/>
              <a:gd name="adj2" fmla="val -84"/>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Click on “info” icons to get more details or help</a:t>
            </a:r>
          </a:p>
        </p:txBody>
      </p:sp>
    </p:spTree>
    <p:extLst>
      <p:ext uri="{BB962C8B-B14F-4D97-AF65-F5344CB8AC3E}">
        <p14:creationId xmlns:p14="http://schemas.microsoft.com/office/powerpoint/2010/main" val="2003670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DD9573-BF78-4C1B-B495-3908E2997898}"/>
              </a:ext>
            </a:extLst>
          </p:cNvPr>
          <p:cNvPicPr>
            <a:picLocks noChangeAspect="1"/>
          </p:cNvPicPr>
          <p:nvPr/>
        </p:nvPicPr>
        <p:blipFill>
          <a:blip r:embed="rId2"/>
          <a:stretch>
            <a:fillRect/>
          </a:stretch>
        </p:blipFill>
        <p:spPr>
          <a:xfrm>
            <a:off x="190500" y="762000"/>
            <a:ext cx="8648700" cy="5873241"/>
          </a:xfrm>
          <a:prstGeom prst="rect">
            <a:avLst/>
          </a:prstGeom>
        </p:spPr>
      </p:pic>
      <p:sp>
        <p:nvSpPr>
          <p:cNvPr id="3" name="TextBox 2">
            <a:extLst>
              <a:ext uri="{FF2B5EF4-FFF2-40B4-BE49-F238E27FC236}">
                <a16:creationId xmlns:a16="http://schemas.microsoft.com/office/drawing/2014/main" id="{C73406B4-E577-4E52-BCCA-3E674AE53E57}"/>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Visibility Data and Statistics</a:t>
            </a:r>
          </a:p>
        </p:txBody>
      </p:sp>
      <p:sp>
        <p:nvSpPr>
          <p:cNvPr id="4" name="Rounded Rectangle 9">
            <a:extLst>
              <a:ext uri="{FF2B5EF4-FFF2-40B4-BE49-F238E27FC236}">
                <a16:creationId xmlns:a16="http://schemas.microsoft.com/office/drawing/2014/main" id="{D611A630-EF47-4F08-AE9C-0E24FD3B4E53}"/>
              </a:ext>
            </a:extLst>
          </p:cNvPr>
          <p:cNvSpPr/>
          <p:nvPr/>
        </p:nvSpPr>
        <p:spPr>
          <a:xfrm>
            <a:off x="4762501" y="952500"/>
            <a:ext cx="4076700" cy="2476500"/>
          </a:xfrm>
          <a:prstGeom prst="roundRect">
            <a:avLst>
              <a:gd name="adj" fmla="val 3148"/>
            </a:avLst>
          </a:prstGeom>
          <a:solidFill>
            <a:schemeClr val="accent3">
              <a:lumMod val="20000"/>
              <a:lumOff val="80000"/>
            </a:schemeClr>
          </a:solidFill>
          <a:ln w="12700">
            <a:solidFill>
              <a:schemeClr val="accent3">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r>
              <a:rPr lang="en-US" sz="1600" dirty="0">
                <a:solidFill>
                  <a:prstClr val="black"/>
                </a:solidFill>
                <a:latin typeface="Arial" panose="020B0604020202020204" pitchFamily="34" charset="0"/>
                <a:cs typeface="Arial" panose="020B0604020202020204" pitchFamily="34" charset="0"/>
              </a:rPr>
              <a:t>Highlights: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Visibility on the haziest, clearest, and M.I.D.</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Daily and yearly extinction budgets by group</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Daily and yearly fine and total mass budgets</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Haziest, clearest, and M.I.D. by year</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Raw Regional Haze Rule (RHR) data</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Raw Impairment data</a:t>
            </a:r>
          </a:p>
        </p:txBody>
      </p:sp>
    </p:spTree>
    <p:extLst>
      <p:ext uri="{BB962C8B-B14F-4D97-AF65-F5344CB8AC3E}">
        <p14:creationId xmlns:p14="http://schemas.microsoft.com/office/powerpoint/2010/main" val="70874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1DE960-663D-4281-9AC3-7C5A4D0C3E80}"/>
              </a:ext>
            </a:extLst>
          </p:cNvPr>
          <p:cNvPicPr>
            <a:picLocks noChangeAspect="1"/>
          </p:cNvPicPr>
          <p:nvPr/>
        </p:nvPicPr>
        <p:blipFill>
          <a:blip r:embed="rId2"/>
          <a:stretch>
            <a:fillRect/>
          </a:stretch>
        </p:blipFill>
        <p:spPr>
          <a:xfrm>
            <a:off x="190501" y="762000"/>
            <a:ext cx="8648700" cy="5867400"/>
          </a:xfrm>
          <a:prstGeom prst="rect">
            <a:avLst/>
          </a:prstGeom>
        </p:spPr>
      </p:pic>
      <p:sp>
        <p:nvSpPr>
          <p:cNvPr id="3" name="Rounded Rectangle 9">
            <a:extLst>
              <a:ext uri="{FF2B5EF4-FFF2-40B4-BE49-F238E27FC236}">
                <a16:creationId xmlns:a16="http://schemas.microsoft.com/office/drawing/2014/main" id="{5CCD8CC6-E194-4277-B70D-7B370EBD63B3}"/>
              </a:ext>
            </a:extLst>
          </p:cNvPr>
          <p:cNvSpPr/>
          <p:nvPr/>
        </p:nvSpPr>
        <p:spPr>
          <a:xfrm>
            <a:off x="4762501" y="952500"/>
            <a:ext cx="4076700" cy="1943100"/>
          </a:xfrm>
          <a:prstGeom prst="roundRect">
            <a:avLst>
              <a:gd name="adj" fmla="val 3148"/>
            </a:avLst>
          </a:prstGeom>
          <a:solidFill>
            <a:schemeClr val="accent3">
              <a:lumMod val="20000"/>
              <a:lumOff val="80000"/>
            </a:schemeClr>
          </a:solidFill>
          <a:ln w="12700">
            <a:solidFill>
              <a:schemeClr val="accent3">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r>
              <a:rPr lang="en-US" sz="1600" dirty="0">
                <a:solidFill>
                  <a:prstClr val="black"/>
                </a:solidFill>
                <a:latin typeface="Arial" panose="020B0604020202020204" pitchFamily="34" charset="0"/>
                <a:cs typeface="Arial" panose="020B0604020202020204" pitchFamily="34" charset="0"/>
              </a:rPr>
              <a:t>Highlights: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Long-term wet Nitrate trends (NO</a:t>
            </a:r>
            <a:r>
              <a:rPr lang="en-US" sz="1200" baseline="-25000" dirty="0">
                <a:solidFill>
                  <a:prstClr val="black"/>
                </a:solidFill>
                <a:latin typeface="Arial" panose="020B0604020202020204" pitchFamily="34" charset="0"/>
                <a:cs typeface="Arial" panose="020B0604020202020204" pitchFamily="34" charset="0"/>
              </a:rPr>
              <a:t>3</a:t>
            </a:r>
            <a:r>
              <a:rPr lang="en-US" sz="1200" dirty="0">
                <a:solidFill>
                  <a:prstClr val="black"/>
                </a:solidFill>
                <a:latin typeface="Arial" panose="020B0604020202020204" pitchFamily="34" charset="0"/>
                <a:cs typeface="Arial" panose="020B0604020202020204" pitchFamily="34" charset="0"/>
              </a:rPr>
              <a:t>, AmmNO</a:t>
            </a:r>
            <a:r>
              <a:rPr lang="en-US" sz="1200" baseline="-25000" dirty="0">
                <a:solidFill>
                  <a:prstClr val="black"/>
                </a:solidFill>
                <a:latin typeface="Arial" panose="020B0604020202020204" pitchFamily="34" charset="0"/>
                <a:cs typeface="Arial" panose="020B0604020202020204" pitchFamily="34" charset="0"/>
              </a:rPr>
              <a:t>3</a:t>
            </a:r>
            <a:r>
              <a:rPr lang="en-US" sz="1200" dirty="0">
                <a:solidFill>
                  <a:prstClr val="black"/>
                </a:solidFill>
                <a:latin typeface="Arial" panose="020B0604020202020204" pitchFamily="34" charset="0"/>
                <a:cs typeface="Arial" panose="020B0604020202020204" pitchFamily="34" charset="0"/>
              </a:rPr>
              <a:t>)</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Long-term wet Sulfate trends (SO</a:t>
            </a:r>
            <a:r>
              <a:rPr lang="en-US" sz="1200" baseline="-25000" dirty="0">
                <a:solidFill>
                  <a:prstClr val="black"/>
                </a:solidFill>
                <a:latin typeface="Arial" panose="020B0604020202020204" pitchFamily="34" charset="0"/>
                <a:cs typeface="Arial" panose="020B0604020202020204" pitchFamily="34" charset="0"/>
              </a:rPr>
              <a:t>4</a:t>
            </a:r>
            <a:r>
              <a:rPr lang="en-US" sz="1200" dirty="0">
                <a:solidFill>
                  <a:prstClr val="black"/>
                </a:solidFill>
                <a:latin typeface="Arial" panose="020B0604020202020204" pitchFamily="34" charset="0"/>
                <a:cs typeface="Arial" panose="020B0604020202020204" pitchFamily="34" charset="0"/>
              </a:rPr>
              <a:t>, AmmSO</a:t>
            </a:r>
            <a:r>
              <a:rPr lang="en-US" sz="1200" baseline="-25000" dirty="0">
                <a:solidFill>
                  <a:prstClr val="black"/>
                </a:solidFill>
                <a:latin typeface="Arial" panose="020B0604020202020204" pitchFamily="34" charset="0"/>
                <a:cs typeface="Arial" panose="020B0604020202020204" pitchFamily="34" charset="0"/>
              </a:rPr>
              <a:t>4</a:t>
            </a:r>
            <a:r>
              <a:rPr lang="en-US" sz="1200" dirty="0">
                <a:solidFill>
                  <a:prstClr val="black"/>
                </a:solidFill>
                <a:latin typeface="Arial" panose="020B0604020202020204" pitchFamily="34" charset="0"/>
                <a:cs typeface="Arial" panose="020B0604020202020204" pitchFamily="34" charset="0"/>
              </a:rPr>
              <a:t>)</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Wet nitrogen composition (daily, annual, total)</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Wet sulfur composition (daily, annual, total)</a:t>
            </a:r>
          </a:p>
        </p:txBody>
      </p:sp>
      <p:sp>
        <p:nvSpPr>
          <p:cNvPr id="4" name="TextBox 3">
            <a:extLst>
              <a:ext uri="{FF2B5EF4-FFF2-40B4-BE49-F238E27FC236}">
                <a16:creationId xmlns:a16="http://schemas.microsoft.com/office/drawing/2014/main" id="{868FC8B5-9577-48FD-9D65-DBC2B07EEA33}"/>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Wet Deposition Data and Statistics</a:t>
            </a:r>
          </a:p>
        </p:txBody>
      </p:sp>
    </p:spTree>
    <p:extLst>
      <p:ext uri="{BB962C8B-B14F-4D97-AF65-F5344CB8AC3E}">
        <p14:creationId xmlns:p14="http://schemas.microsoft.com/office/powerpoint/2010/main" val="39985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A15CB7-2593-40F5-9875-46BF829153D9}"/>
              </a:ext>
            </a:extLst>
          </p:cNvPr>
          <p:cNvSpPr/>
          <p:nvPr/>
        </p:nvSpPr>
        <p:spPr>
          <a:xfrm>
            <a:off x="514350" y="1181100"/>
            <a:ext cx="8115300" cy="5170262"/>
          </a:xfrm>
          <a:prstGeom prst="rect">
            <a:avLst/>
          </a:prstGeom>
        </p:spPr>
        <p:txBody>
          <a:bodyPr wrap="square">
            <a:spAutoFit/>
          </a:bodyPr>
          <a:lstStyle/>
          <a:p>
            <a:pPr marL="285750" lvl="0" indent="-285750">
              <a:lnSpc>
                <a:spcPct val="115000"/>
              </a:lnSpc>
              <a:spcBef>
                <a:spcPts val="2400"/>
              </a:spcBef>
              <a:spcAft>
                <a:spcPts val="600"/>
              </a:spcAft>
              <a:buFont typeface="Arial" panose="020B0604020202020204" pitchFamily="34" charset="0"/>
              <a:buChar char="•"/>
            </a:pPr>
            <a:r>
              <a:rPr lang="en-US" sz="20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Overview of the CIRA Air Data Management System  </a:t>
            </a:r>
            <a:r>
              <a:rPr lang="en-US" sz="10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(~10 minutes)</a:t>
            </a:r>
            <a:endParaRPr lang="en-US" sz="20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742950" lvl="1" indent="-285750">
              <a:lnSpc>
                <a:spcPct val="115000"/>
              </a:lnSpc>
              <a:buFont typeface="Arial" panose="020B0604020202020204" pitchFamily="34" charset="0"/>
              <a:buChar char="•"/>
            </a:pPr>
            <a:r>
              <a:rPr lang="en-US" sz="12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Database framework</a:t>
            </a:r>
          </a:p>
          <a:p>
            <a:pPr marL="742950" lvl="1" indent="-285750">
              <a:lnSpc>
                <a:spcPct val="115000"/>
              </a:lnSpc>
              <a:buFont typeface="Arial" panose="020B0604020202020204" pitchFamily="34" charset="0"/>
              <a:buChar char="•"/>
            </a:pPr>
            <a:r>
              <a:rPr lang="en-US" sz="12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Web framework</a:t>
            </a:r>
          </a:p>
          <a:p>
            <a:pPr marL="742950" lvl="1" indent="-285750">
              <a:lnSpc>
                <a:spcPct val="115000"/>
              </a:lnSpc>
              <a:buFont typeface="Arial" panose="020B0604020202020204" pitchFamily="34" charset="0"/>
              <a:buChar char="•"/>
            </a:pPr>
            <a:r>
              <a:rPr lang="en-US" sz="12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Software framework</a:t>
            </a:r>
          </a:p>
          <a:p>
            <a:pPr marL="742950" lvl="1" indent="-285750">
              <a:lnSpc>
                <a:spcPct val="115000"/>
              </a:lnSpc>
              <a:buFont typeface="Arial" panose="020B0604020202020204" pitchFamily="34" charset="0"/>
              <a:buChar char="•"/>
            </a:pPr>
            <a:r>
              <a:rPr lang="en-US" sz="12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Hardware framework</a:t>
            </a:r>
          </a:p>
          <a:p>
            <a:pPr marL="742950" lvl="1" indent="-285750">
              <a:lnSpc>
                <a:spcPct val="115000"/>
              </a:lnSpc>
              <a:buFont typeface="Arial" panose="020B0604020202020204" pitchFamily="34" charset="0"/>
              <a:buChar char="•"/>
            </a:pPr>
            <a:r>
              <a:rPr lang="en-US" sz="12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Architectural Details</a:t>
            </a:r>
          </a:p>
          <a:p>
            <a:pPr marL="742950" lvl="1" indent="-285750">
              <a:lnSpc>
                <a:spcPct val="115000"/>
              </a:lnSpc>
              <a:buFont typeface="Arial" panose="020B0604020202020204" pitchFamily="34" charset="0"/>
              <a:buChar char="•"/>
            </a:pPr>
            <a:r>
              <a:rPr lang="en-US" sz="12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Web ecosystem (websites that leverage the CIRA ADMS)</a:t>
            </a:r>
          </a:p>
          <a:p>
            <a:pPr marL="285750" indent="-285750">
              <a:lnSpc>
                <a:spcPct val="115000"/>
              </a:lnSpc>
              <a:spcBef>
                <a:spcPts val="2400"/>
              </a:spcBef>
              <a:spcAft>
                <a:spcPts val="600"/>
              </a:spcAft>
              <a:buFont typeface="Arial" panose="020B0604020202020204" pitchFamily="34" charset="0"/>
              <a:buChar char="•"/>
            </a:pPr>
            <a:r>
              <a:rPr lang="en-US" sz="20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Tour of selected web tools  </a:t>
            </a:r>
            <a:r>
              <a:rPr lang="en-US" sz="10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(~25 minutes)</a:t>
            </a:r>
          </a:p>
          <a:p>
            <a:pPr marL="742950" lvl="1" indent="-285750">
              <a:lnSpc>
                <a:spcPct val="115000"/>
              </a:lnSpc>
              <a:buFont typeface="Arial" panose="020B0604020202020204" pitchFamily="34" charset="0"/>
              <a:buChar char="•"/>
            </a:pPr>
            <a:r>
              <a:rPr lang="en-US" sz="12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Federal Land Manager Environmental Database (FED)</a:t>
            </a:r>
          </a:p>
          <a:p>
            <a:pPr marL="742950" lvl="1" indent="-285750">
              <a:lnSpc>
                <a:spcPct val="115000"/>
              </a:lnSpc>
              <a:buFont typeface="Arial" panose="020B0604020202020204" pitchFamily="34" charset="0"/>
              <a:buChar char="•"/>
            </a:pPr>
            <a:r>
              <a:rPr lang="en-US" sz="12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WRAP Technical Support System (TSS)</a:t>
            </a:r>
          </a:p>
          <a:p>
            <a:pPr marL="742950" lvl="1" indent="-285750">
              <a:lnSpc>
                <a:spcPct val="115000"/>
              </a:lnSpc>
              <a:buFont typeface="Arial" panose="020B0604020202020204" pitchFamily="34" charset="0"/>
              <a:buChar char="•"/>
            </a:pPr>
            <a:r>
              <a:rPr lang="en-US" sz="12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Intermountain West Data Warehouse (IWDW)</a:t>
            </a:r>
          </a:p>
          <a:p>
            <a:pPr marL="285750" lvl="0" indent="-285750">
              <a:lnSpc>
                <a:spcPct val="115000"/>
              </a:lnSpc>
              <a:spcBef>
                <a:spcPts val="2400"/>
              </a:spcBef>
              <a:spcAft>
                <a:spcPts val="600"/>
              </a:spcAft>
              <a:buFont typeface="Arial" panose="020B0604020202020204" pitchFamily="34" charset="0"/>
              <a:buChar char="•"/>
            </a:pPr>
            <a:r>
              <a:rPr lang="en-US" sz="20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Summary  </a:t>
            </a:r>
            <a:r>
              <a:rPr lang="en-US" sz="10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(~10 minutes)</a:t>
            </a:r>
            <a:endParaRPr lang="en-US" sz="20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742950" lvl="1" indent="-285750">
              <a:lnSpc>
                <a:spcPct val="115000"/>
              </a:lnSpc>
              <a:buFont typeface="Arial" panose="020B0604020202020204" pitchFamily="34" charset="0"/>
              <a:buChar char="•"/>
            </a:pPr>
            <a:r>
              <a:rPr lang="en-US" sz="12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Short term roadmap</a:t>
            </a:r>
          </a:p>
          <a:p>
            <a:pPr marL="742950" lvl="1" indent="-285750">
              <a:lnSpc>
                <a:spcPct val="115000"/>
              </a:lnSpc>
              <a:buFont typeface="Arial" panose="020B0604020202020204" pitchFamily="34" charset="0"/>
              <a:buChar char="•"/>
            </a:pPr>
            <a:r>
              <a:rPr lang="en-US" sz="12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Registered users</a:t>
            </a:r>
          </a:p>
          <a:p>
            <a:pPr marL="742950" lvl="1" indent="-285750">
              <a:lnSpc>
                <a:spcPct val="115000"/>
              </a:lnSpc>
              <a:buFont typeface="Arial" panose="020B0604020202020204" pitchFamily="34" charset="0"/>
              <a:buChar char="•"/>
            </a:pPr>
            <a:r>
              <a:rPr lang="en-US" sz="12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Website traffic</a:t>
            </a:r>
          </a:p>
          <a:p>
            <a:pPr marL="742950" lvl="1" indent="-285750">
              <a:lnSpc>
                <a:spcPct val="115000"/>
              </a:lnSpc>
              <a:buFont typeface="Arial" panose="020B0604020202020204" pitchFamily="34" charset="0"/>
              <a:buChar char="•"/>
            </a:pPr>
            <a:r>
              <a:rPr lang="en-US" sz="12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Links and contacts</a:t>
            </a:r>
          </a:p>
          <a:p>
            <a:pPr marL="742950" lvl="1" indent="-285750">
              <a:lnSpc>
                <a:spcPct val="115000"/>
              </a:lnSpc>
              <a:buFont typeface="Arial" panose="020B0604020202020204" pitchFamily="34" charset="0"/>
              <a:buChar char="•"/>
            </a:pPr>
            <a:r>
              <a:rPr lang="en-US" sz="12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rPr>
              <a:t>Questions</a:t>
            </a:r>
            <a:endParaRPr lang="en-US" sz="20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742950" lvl="1" indent="-285750">
              <a:lnSpc>
                <a:spcPct val="115000"/>
              </a:lnSpc>
              <a:spcAft>
                <a:spcPts val="600"/>
              </a:spcAft>
              <a:buFont typeface="Arial" panose="020B0604020202020204" pitchFamily="34" charset="0"/>
              <a:buChar char="•"/>
            </a:pPr>
            <a:endParaRPr lang="en-US" sz="1200" dirty="0">
              <a:solidFill>
                <a:srgbClr val="4BACC6">
                  <a:lumMod val="50000"/>
                </a:srgb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 name="Slide Number Placeholder 5">
            <a:extLst>
              <a:ext uri="{FF2B5EF4-FFF2-40B4-BE49-F238E27FC236}">
                <a16:creationId xmlns:a16="http://schemas.microsoft.com/office/drawing/2014/main" id="{635A519A-34CB-4F8F-BA07-DD7F41844B3F}"/>
              </a:ext>
            </a:extLst>
          </p:cNvPr>
          <p:cNvSpPr>
            <a:spLocks noGrp="1"/>
          </p:cNvSpPr>
          <p:nvPr>
            <p:ph type="sldNum" sz="quarter" idx="12"/>
          </p:nvPr>
        </p:nvSpPr>
        <p:spPr/>
        <p:txBody>
          <a:bodyPr/>
          <a:lstStyle/>
          <a:p>
            <a:fld id="{9443E677-3BEE-4081-B3F1-3D00D0C160F5}" type="slidenum">
              <a:rPr lang="en-US" smtClean="0"/>
              <a:t>2</a:t>
            </a:fld>
            <a:endParaRPr lang="en-US" dirty="0"/>
          </a:p>
        </p:txBody>
      </p:sp>
      <p:sp>
        <p:nvSpPr>
          <p:cNvPr id="8" name="TextBox 7">
            <a:extLst>
              <a:ext uri="{FF2B5EF4-FFF2-40B4-BE49-F238E27FC236}">
                <a16:creationId xmlns:a16="http://schemas.microsoft.com/office/drawing/2014/main" id="{A2002882-E6C9-40E8-8053-3331E48D745E}"/>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Presentation Outline</a:t>
            </a:r>
          </a:p>
        </p:txBody>
      </p:sp>
    </p:spTree>
    <p:extLst>
      <p:ext uri="{BB962C8B-B14F-4D97-AF65-F5344CB8AC3E}">
        <p14:creationId xmlns:p14="http://schemas.microsoft.com/office/powerpoint/2010/main" val="3253310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785762-91F0-4EE1-9F3F-484942EA3C73}"/>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Dry Deposition Data and Statistics</a:t>
            </a:r>
          </a:p>
        </p:txBody>
      </p:sp>
      <p:pic>
        <p:nvPicPr>
          <p:cNvPr id="4" name="Picture 3">
            <a:extLst>
              <a:ext uri="{FF2B5EF4-FFF2-40B4-BE49-F238E27FC236}">
                <a16:creationId xmlns:a16="http://schemas.microsoft.com/office/drawing/2014/main" id="{098E25F8-09E6-430C-8F92-5EAE7C13898B}"/>
              </a:ext>
            </a:extLst>
          </p:cNvPr>
          <p:cNvPicPr>
            <a:picLocks noChangeAspect="1"/>
          </p:cNvPicPr>
          <p:nvPr/>
        </p:nvPicPr>
        <p:blipFill>
          <a:blip r:embed="rId2"/>
          <a:stretch>
            <a:fillRect/>
          </a:stretch>
        </p:blipFill>
        <p:spPr>
          <a:xfrm>
            <a:off x="170807" y="757442"/>
            <a:ext cx="8668394" cy="5910058"/>
          </a:xfrm>
          <a:prstGeom prst="rect">
            <a:avLst/>
          </a:prstGeom>
        </p:spPr>
      </p:pic>
      <p:sp>
        <p:nvSpPr>
          <p:cNvPr id="3" name="Rounded Rectangle 9">
            <a:extLst>
              <a:ext uri="{FF2B5EF4-FFF2-40B4-BE49-F238E27FC236}">
                <a16:creationId xmlns:a16="http://schemas.microsoft.com/office/drawing/2014/main" id="{08161092-87A3-464A-8ECB-883A670A231B}"/>
              </a:ext>
            </a:extLst>
          </p:cNvPr>
          <p:cNvSpPr/>
          <p:nvPr/>
        </p:nvSpPr>
        <p:spPr>
          <a:xfrm>
            <a:off x="4762501" y="952500"/>
            <a:ext cx="4076700" cy="2095500"/>
          </a:xfrm>
          <a:prstGeom prst="roundRect">
            <a:avLst>
              <a:gd name="adj" fmla="val 3148"/>
            </a:avLst>
          </a:prstGeom>
          <a:solidFill>
            <a:schemeClr val="accent3">
              <a:lumMod val="20000"/>
              <a:lumOff val="80000"/>
            </a:schemeClr>
          </a:solidFill>
          <a:ln w="12700">
            <a:solidFill>
              <a:schemeClr val="accent3">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r>
              <a:rPr lang="en-US" sz="1600" dirty="0">
                <a:solidFill>
                  <a:prstClr val="black"/>
                </a:solidFill>
                <a:latin typeface="Arial" panose="020B0604020202020204" pitchFamily="34" charset="0"/>
                <a:cs typeface="Arial" panose="020B0604020202020204" pitchFamily="34" charset="0"/>
              </a:rPr>
              <a:t>Highlights: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Dry inorganic Nitrogen composition – yearly</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Dry inorganic Nitrogen composition – total</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Dry Sulfur deposition – yearly</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Dry Sulfur deposition - total</a:t>
            </a:r>
          </a:p>
        </p:txBody>
      </p:sp>
    </p:spTree>
    <p:extLst>
      <p:ext uri="{BB962C8B-B14F-4D97-AF65-F5344CB8AC3E}">
        <p14:creationId xmlns:p14="http://schemas.microsoft.com/office/powerpoint/2010/main" val="3145087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722439-CEBF-46FB-A9A7-E331BD174167}"/>
              </a:ext>
            </a:extLst>
          </p:cNvPr>
          <p:cNvSpPr>
            <a:spLocks noGrp="1"/>
          </p:cNvSpPr>
          <p:nvPr>
            <p:ph type="sldNum" sz="quarter" idx="12"/>
          </p:nvPr>
        </p:nvSpPr>
        <p:spPr/>
        <p:txBody>
          <a:bodyPr/>
          <a:lstStyle/>
          <a:p>
            <a:fld id="{9443E677-3BEE-4081-B3F1-3D00D0C160F5}" type="slidenum">
              <a:rPr lang="en-US" smtClean="0"/>
              <a:t>21</a:t>
            </a:fld>
            <a:endParaRPr lang="en-US" dirty="0"/>
          </a:p>
        </p:txBody>
      </p:sp>
      <p:sp>
        <p:nvSpPr>
          <p:cNvPr id="21" name="Rounded Rectangle 9">
            <a:extLst>
              <a:ext uri="{FF2B5EF4-FFF2-40B4-BE49-F238E27FC236}">
                <a16:creationId xmlns:a16="http://schemas.microsoft.com/office/drawing/2014/main" id="{94DD3AF9-8A81-4B1F-B0D9-FBDAAFE603D2}"/>
              </a:ext>
            </a:extLst>
          </p:cNvPr>
          <p:cNvSpPr/>
          <p:nvPr/>
        </p:nvSpPr>
        <p:spPr>
          <a:xfrm>
            <a:off x="4581525" y="749925"/>
            <a:ext cx="4114799" cy="2298075"/>
          </a:xfrm>
          <a:prstGeom prst="roundRect">
            <a:avLst>
              <a:gd name="adj" fmla="val 3148"/>
            </a:avLst>
          </a:prstGeom>
          <a:solidFill>
            <a:schemeClr val="accent3">
              <a:lumMod val="20000"/>
              <a:lumOff val="80000"/>
            </a:schemeClr>
          </a:solidFill>
          <a:ln w="12700">
            <a:solidFill>
              <a:schemeClr val="accent3">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r>
              <a:rPr lang="en-US" sz="1600" dirty="0">
                <a:solidFill>
                  <a:prstClr val="black"/>
                </a:solidFill>
                <a:latin typeface="Arial" panose="020B0604020202020204" pitchFamily="34" charset="0"/>
                <a:cs typeface="Arial" panose="020B0604020202020204" pitchFamily="34" charset="0"/>
              </a:rPr>
              <a:t>Provides: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Regional haze planning support</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Visibility progress tracking support</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Support for State Implementation Plans (SIPs)</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Support for Tribal Implementation Plans (TIPs)</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Haze analysis tools</a:t>
            </a:r>
          </a:p>
          <a:p>
            <a:pPr marL="171450" lvl="0" indent="-171450">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Visibility summaries</a:t>
            </a:r>
          </a:p>
        </p:txBody>
      </p:sp>
      <p:sp>
        <p:nvSpPr>
          <p:cNvPr id="22" name="TextBox 21">
            <a:extLst>
              <a:ext uri="{FF2B5EF4-FFF2-40B4-BE49-F238E27FC236}">
                <a16:creationId xmlns:a16="http://schemas.microsoft.com/office/drawing/2014/main" id="{871707EE-91A2-4458-95D1-8FDB4C0C20C7}"/>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WRAP Technical Support System (TSS v.2)</a:t>
            </a:r>
          </a:p>
        </p:txBody>
      </p:sp>
      <p:sp>
        <p:nvSpPr>
          <p:cNvPr id="23" name="Rounded Rectangle 9">
            <a:extLst>
              <a:ext uri="{FF2B5EF4-FFF2-40B4-BE49-F238E27FC236}">
                <a16:creationId xmlns:a16="http://schemas.microsoft.com/office/drawing/2014/main" id="{05370EC7-9C68-4B88-AFB0-9A4D35713F32}"/>
              </a:ext>
            </a:extLst>
          </p:cNvPr>
          <p:cNvSpPr/>
          <p:nvPr/>
        </p:nvSpPr>
        <p:spPr>
          <a:xfrm>
            <a:off x="4581525" y="3430775"/>
            <a:ext cx="4114799" cy="1895475"/>
          </a:xfrm>
          <a:prstGeom prst="roundRect">
            <a:avLst>
              <a:gd name="adj" fmla="val 3148"/>
            </a:avLst>
          </a:prstGeom>
          <a:solidFill>
            <a:schemeClr val="accent1">
              <a:lumMod val="20000"/>
              <a:lumOff val="80000"/>
            </a:schemeClr>
          </a:solidFill>
          <a:ln w="12700">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r>
              <a:rPr lang="en-US" sz="1600" dirty="0">
                <a:solidFill>
                  <a:prstClr val="black"/>
                </a:solidFill>
                <a:latin typeface="Arial" panose="020B0604020202020204" pitchFamily="34" charset="0"/>
                <a:cs typeface="Arial" panose="020B0604020202020204" pitchFamily="34" charset="0"/>
              </a:rPr>
              <a:t>Collaborators: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spcAft>
                <a:spcPts val="12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15 Western States: Alaska, Arizona, California, Colorado, Hawaii, Idaho, Montana, Nevada, New Mexico, North Dakota, Oregon, South Dakota, Utah, Washington, Wyoming</a:t>
            </a:r>
          </a:p>
          <a:p>
            <a:pPr marL="171450" lvl="0" indent="-171450">
              <a:spcAft>
                <a:spcPts val="12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WESTAR/WRAP</a:t>
            </a:r>
          </a:p>
        </p:txBody>
      </p:sp>
      <p:pic>
        <p:nvPicPr>
          <p:cNvPr id="8" name="Picture 7">
            <a:extLst>
              <a:ext uri="{FF2B5EF4-FFF2-40B4-BE49-F238E27FC236}">
                <a16:creationId xmlns:a16="http://schemas.microsoft.com/office/drawing/2014/main" id="{B0853669-8623-4CAD-A9F2-E582C334B200}"/>
              </a:ext>
            </a:extLst>
          </p:cNvPr>
          <p:cNvPicPr>
            <a:picLocks noChangeAspect="1"/>
          </p:cNvPicPr>
          <p:nvPr/>
        </p:nvPicPr>
        <p:blipFill>
          <a:blip r:embed="rId3"/>
          <a:stretch>
            <a:fillRect/>
          </a:stretch>
        </p:blipFill>
        <p:spPr>
          <a:xfrm>
            <a:off x="216294" y="749925"/>
            <a:ext cx="3980514" cy="5879475"/>
          </a:xfrm>
          <a:prstGeom prst="rect">
            <a:avLst/>
          </a:prstGeom>
          <a:ln>
            <a:solidFill>
              <a:schemeClr val="tx1">
                <a:lumMod val="50000"/>
                <a:lumOff val="50000"/>
              </a:schemeClr>
            </a:solidFill>
          </a:ln>
        </p:spPr>
      </p:pic>
    </p:spTree>
    <p:extLst>
      <p:ext uri="{BB962C8B-B14F-4D97-AF65-F5344CB8AC3E}">
        <p14:creationId xmlns:p14="http://schemas.microsoft.com/office/powerpoint/2010/main" val="4243474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22</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21542" y="28575"/>
            <a:ext cx="6812658"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Comparison of Daily Extinction Composition, Sorted by Metric </a:t>
            </a:r>
          </a:p>
        </p:txBody>
      </p:sp>
      <p:pic>
        <p:nvPicPr>
          <p:cNvPr id="11" name="Picture 10">
            <a:extLst>
              <a:ext uri="{FF2B5EF4-FFF2-40B4-BE49-F238E27FC236}">
                <a16:creationId xmlns:a16="http://schemas.microsoft.com/office/drawing/2014/main" id="{7EF388F8-974C-4D75-9835-53DB3735811A}"/>
              </a:ext>
            </a:extLst>
          </p:cNvPr>
          <p:cNvPicPr>
            <a:picLocks noChangeAspect="1"/>
          </p:cNvPicPr>
          <p:nvPr/>
        </p:nvPicPr>
        <p:blipFill>
          <a:blip r:embed="rId2"/>
          <a:stretch>
            <a:fillRect/>
          </a:stretch>
        </p:blipFill>
        <p:spPr>
          <a:xfrm>
            <a:off x="131067" y="505458"/>
            <a:ext cx="4440933" cy="6255924"/>
          </a:xfrm>
          <a:prstGeom prst="rect">
            <a:avLst/>
          </a:prstGeom>
        </p:spPr>
      </p:pic>
      <p:sp>
        <p:nvSpPr>
          <p:cNvPr id="12" name="Line Callout 1 (Border and Accent Bar) 3">
            <a:extLst>
              <a:ext uri="{FF2B5EF4-FFF2-40B4-BE49-F238E27FC236}">
                <a16:creationId xmlns:a16="http://schemas.microsoft.com/office/drawing/2014/main" id="{A751DCB9-AED5-4E33-A0DD-CF754386AF90}"/>
              </a:ext>
            </a:extLst>
          </p:cNvPr>
          <p:cNvSpPr/>
          <p:nvPr/>
        </p:nvSpPr>
        <p:spPr>
          <a:xfrm>
            <a:off x="5417892" y="3705225"/>
            <a:ext cx="3185013" cy="2552700"/>
          </a:xfrm>
          <a:prstGeom prst="accentBorderCallout1">
            <a:avLst>
              <a:gd name="adj1" fmla="val 18750"/>
              <a:gd name="adj2" fmla="val -7734"/>
              <a:gd name="adj3" fmla="val 18917"/>
              <a:gd name="adj4" fmla="val -3696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Features:</a:t>
            </a:r>
          </a:p>
          <a:p>
            <a:pPr lvl="0"/>
            <a:r>
              <a:rPr lang="en-US" sz="1200" dirty="0">
                <a:solidFill>
                  <a:prstClr val="black"/>
                </a:solidFill>
                <a:latin typeface="Arial" panose="020B0604020202020204" pitchFamily="34" charset="0"/>
                <a:cs typeface="Arial" panose="020B0604020202020204" pitchFamily="34" charset="0"/>
              </a:rPr>
              <a:t>You can set the year for the report across the entire available record of IMPROVE data, and you can selectively choose the extinction parameters to show on the charts. You can also quickly show and hide individual parameters by clicking the legend items, and you can easily download the raw data used to create each chart in a variety of tabular formats, including CSV and Microsoft Excel.</a:t>
            </a:r>
          </a:p>
        </p:txBody>
      </p:sp>
      <p:sp>
        <p:nvSpPr>
          <p:cNvPr id="10" name="Line Callout 1 (Border and Accent Bar) 3">
            <a:extLst>
              <a:ext uri="{FF2B5EF4-FFF2-40B4-BE49-F238E27FC236}">
                <a16:creationId xmlns:a16="http://schemas.microsoft.com/office/drawing/2014/main" id="{48E98984-957B-41BA-AF0E-226EABBC6904}"/>
              </a:ext>
            </a:extLst>
          </p:cNvPr>
          <p:cNvSpPr/>
          <p:nvPr/>
        </p:nvSpPr>
        <p:spPr>
          <a:xfrm>
            <a:off x="5417893" y="990600"/>
            <a:ext cx="3185013" cy="2362200"/>
          </a:xfrm>
          <a:prstGeom prst="accentBorderCallout1">
            <a:avLst>
              <a:gd name="adj1" fmla="val 18750"/>
              <a:gd name="adj2" fmla="val -7734"/>
              <a:gd name="adj3" fmla="val 18917"/>
              <a:gd name="adj4" fmla="val -36669"/>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illustrate the difference between the days selected as the “haziest days” under the previous guidance versus the days selected as the “most impaired days” under the current guidance by sorting the days from a single year in three different ways – chronologically by date, by total haze (previous guidance), and total impairment, shown top to bottom here.</a:t>
            </a:r>
          </a:p>
        </p:txBody>
      </p:sp>
    </p:spTree>
    <p:extLst>
      <p:ext uri="{BB962C8B-B14F-4D97-AF65-F5344CB8AC3E}">
        <p14:creationId xmlns:p14="http://schemas.microsoft.com/office/powerpoint/2010/main" val="1820366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23</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21541" y="28575"/>
            <a:ext cx="7155559"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Comparison of Daily Extinction Composition on the Haziest Days and M.I.D.</a:t>
            </a:r>
          </a:p>
        </p:txBody>
      </p:sp>
      <p:pic>
        <p:nvPicPr>
          <p:cNvPr id="2" name="Picture 1">
            <a:extLst>
              <a:ext uri="{FF2B5EF4-FFF2-40B4-BE49-F238E27FC236}">
                <a16:creationId xmlns:a16="http://schemas.microsoft.com/office/drawing/2014/main" id="{8CF3D0BD-24FC-45F0-A904-67744B744982}"/>
              </a:ext>
            </a:extLst>
          </p:cNvPr>
          <p:cNvPicPr>
            <a:picLocks noChangeAspect="1"/>
          </p:cNvPicPr>
          <p:nvPr/>
        </p:nvPicPr>
        <p:blipFill>
          <a:blip r:embed="rId2"/>
          <a:stretch>
            <a:fillRect/>
          </a:stretch>
        </p:blipFill>
        <p:spPr>
          <a:xfrm>
            <a:off x="121542" y="600075"/>
            <a:ext cx="6478784" cy="6097679"/>
          </a:xfrm>
          <a:prstGeom prst="rect">
            <a:avLst/>
          </a:prstGeom>
        </p:spPr>
      </p:pic>
      <p:sp>
        <p:nvSpPr>
          <p:cNvPr id="10" name="Line Callout 1 (Border and Accent Bar) 3">
            <a:extLst>
              <a:ext uri="{FF2B5EF4-FFF2-40B4-BE49-F238E27FC236}">
                <a16:creationId xmlns:a16="http://schemas.microsoft.com/office/drawing/2014/main" id="{48E98984-957B-41BA-AF0E-226EABBC6904}"/>
              </a:ext>
            </a:extLst>
          </p:cNvPr>
          <p:cNvSpPr/>
          <p:nvPr/>
        </p:nvSpPr>
        <p:spPr>
          <a:xfrm>
            <a:off x="6773655" y="1943100"/>
            <a:ext cx="2248803" cy="2819400"/>
          </a:xfrm>
          <a:prstGeom prst="accentBorderCallout1">
            <a:avLst>
              <a:gd name="adj1" fmla="val 53589"/>
              <a:gd name="adj2" fmla="val -4609"/>
              <a:gd name="adj3" fmla="val 53541"/>
              <a:gd name="adj4" fmla="val -41580"/>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illustrate the difference between the days selected as the “haziest days” under the previous guidance versus the days selected as the “most impaired days” under the current guidance by showing only those two sets of days – one set on each chart – while excluding all other days.</a:t>
            </a:r>
          </a:p>
        </p:txBody>
      </p:sp>
    </p:spTree>
    <p:extLst>
      <p:ext uri="{BB962C8B-B14F-4D97-AF65-F5344CB8AC3E}">
        <p14:creationId xmlns:p14="http://schemas.microsoft.com/office/powerpoint/2010/main" val="2793665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24</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21541" y="28575"/>
            <a:ext cx="7422259"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Comparison of Monthly Extinction Composition on the Haziest Days and M.I.D.</a:t>
            </a:r>
          </a:p>
        </p:txBody>
      </p:sp>
      <p:pic>
        <p:nvPicPr>
          <p:cNvPr id="3" name="Picture 2">
            <a:extLst>
              <a:ext uri="{FF2B5EF4-FFF2-40B4-BE49-F238E27FC236}">
                <a16:creationId xmlns:a16="http://schemas.microsoft.com/office/drawing/2014/main" id="{7FBBA03F-0B17-47A6-9499-C490065B1EF7}"/>
              </a:ext>
            </a:extLst>
          </p:cNvPr>
          <p:cNvPicPr>
            <a:picLocks noChangeAspect="1"/>
          </p:cNvPicPr>
          <p:nvPr/>
        </p:nvPicPr>
        <p:blipFill>
          <a:blip r:embed="rId2"/>
          <a:stretch>
            <a:fillRect/>
          </a:stretch>
        </p:blipFill>
        <p:spPr>
          <a:xfrm>
            <a:off x="115200" y="538518"/>
            <a:ext cx="8913600" cy="4223982"/>
          </a:xfrm>
          <a:prstGeom prst="rect">
            <a:avLst/>
          </a:prstGeom>
        </p:spPr>
      </p:pic>
      <p:sp>
        <p:nvSpPr>
          <p:cNvPr id="4" name="Callout: Line 3">
            <a:extLst>
              <a:ext uri="{FF2B5EF4-FFF2-40B4-BE49-F238E27FC236}">
                <a16:creationId xmlns:a16="http://schemas.microsoft.com/office/drawing/2014/main" id="{A396DC6D-3F96-4874-86F9-39B96966BC1E}"/>
              </a:ext>
            </a:extLst>
          </p:cNvPr>
          <p:cNvSpPr/>
          <p:nvPr/>
        </p:nvSpPr>
        <p:spPr>
          <a:xfrm>
            <a:off x="1219200" y="4991100"/>
            <a:ext cx="6324600" cy="1638300"/>
          </a:xfrm>
          <a:prstGeom prst="borderCallout1">
            <a:avLst>
              <a:gd name="adj1" fmla="val -9047"/>
              <a:gd name="adj2" fmla="val 45046"/>
              <a:gd name="adj3" fmla="val -47038"/>
              <a:gd name="adj4" fmla="val 45117"/>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illustrate the effect on monthly extinction composition by the choice of guidance metric applied. The charts in the left column above show monthly extinction composition on the haziest days (top) and the total number of haziest days per month (bottom). The charts in the right column show monthly extinction composition on the most impaired days (top) and the total number of most impaired days per month (bottom).</a:t>
            </a:r>
          </a:p>
        </p:txBody>
      </p:sp>
    </p:spTree>
    <p:extLst>
      <p:ext uri="{BB962C8B-B14F-4D97-AF65-F5344CB8AC3E}">
        <p14:creationId xmlns:p14="http://schemas.microsoft.com/office/powerpoint/2010/main" val="2618694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25</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21541" y="28575"/>
            <a:ext cx="7422259"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Comparison of Seasonal Extinction Composition on the Haziest Days and M.I.D.</a:t>
            </a:r>
          </a:p>
        </p:txBody>
      </p:sp>
      <p:pic>
        <p:nvPicPr>
          <p:cNvPr id="2" name="Picture 1">
            <a:extLst>
              <a:ext uri="{FF2B5EF4-FFF2-40B4-BE49-F238E27FC236}">
                <a16:creationId xmlns:a16="http://schemas.microsoft.com/office/drawing/2014/main" id="{9ADEE806-C35A-46B6-8DEB-11C4913FAEE3}"/>
              </a:ext>
            </a:extLst>
          </p:cNvPr>
          <p:cNvPicPr>
            <a:picLocks noChangeAspect="1"/>
          </p:cNvPicPr>
          <p:nvPr/>
        </p:nvPicPr>
        <p:blipFill>
          <a:blip r:embed="rId2"/>
          <a:stretch>
            <a:fillRect/>
          </a:stretch>
        </p:blipFill>
        <p:spPr>
          <a:xfrm>
            <a:off x="191261" y="635097"/>
            <a:ext cx="8761477" cy="4143278"/>
          </a:xfrm>
          <a:prstGeom prst="rect">
            <a:avLst/>
          </a:prstGeom>
        </p:spPr>
      </p:pic>
      <p:sp>
        <p:nvSpPr>
          <p:cNvPr id="4" name="Callout: Line 3">
            <a:extLst>
              <a:ext uri="{FF2B5EF4-FFF2-40B4-BE49-F238E27FC236}">
                <a16:creationId xmlns:a16="http://schemas.microsoft.com/office/drawing/2014/main" id="{A396DC6D-3F96-4874-86F9-39B96966BC1E}"/>
              </a:ext>
            </a:extLst>
          </p:cNvPr>
          <p:cNvSpPr/>
          <p:nvPr/>
        </p:nvSpPr>
        <p:spPr>
          <a:xfrm>
            <a:off x="1219200" y="4991100"/>
            <a:ext cx="6400800" cy="1638300"/>
          </a:xfrm>
          <a:prstGeom prst="borderCallout1">
            <a:avLst>
              <a:gd name="adj1" fmla="val -9047"/>
              <a:gd name="adj2" fmla="val 45046"/>
              <a:gd name="adj3" fmla="val -47038"/>
              <a:gd name="adj4" fmla="val 45117"/>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illustrate the effect on seasonal extinction composition by the choice of guidance metric applied. The charts in the left column above show seasonal extinction composition on the haziest days (top) and the total number of haziest days per season (bottom). The charts in the right column show seasonal extinction composition on the most impaired days (top) and the total number of most impaired days per season (bottom).</a:t>
            </a:r>
          </a:p>
        </p:txBody>
      </p:sp>
    </p:spTree>
    <p:extLst>
      <p:ext uri="{BB962C8B-B14F-4D97-AF65-F5344CB8AC3E}">
        <p14:creationId xmlns:p14="http://schemas.microsoft.com/office/powerpoint/2010/main" val="1330110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26</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21542" y="28575"/>
            <a:ext cx="6812658"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Comparison of Annual Extinction Composition on the Haziest and M.I.D. </a:t>
            </a:r>
          </a:p>
        </p:txBody>
      </p:sp>
      <p:pic>
        <p:nvPicPr>
          <p:cNvPr id="2" name="Picture 1">
            <a:extLst>
              <a:ext uri="{FF2B5EF4-FFF2-40B4-BE49-F238E27FC236}">
                <a16:creationId xmlns:a16="http://schemas.microsoft.com/office/drawing/2014/main" id="{38099C52-0E3C-48A4-9988-F54DA90257D1}"/>
              </a:ext>
            </a:extLst>
          </p:cNvPr>
          <p:cNvPicPr>
            <a:picLocks noChangeAspect="1"/>
          </p:cNvPicPr>
          <p:nvPr/>
        </p:nvPicPr>
        <p:blipFill>
          <a:blip r:embed="rId2"/>
          <a:stretch>
            <a:fillRect/>
          </a:stretch>
        </p:blipFill>
        <p:spPr>
          <a:xfrm>
            <a:off x="140592" y="533400"/>
            <a:ext cx="4129702" cy="6225525"/>
          </a:xfrm>
          <a:prstGeom prst="rect">
            <a:avLst/>
          </a:prstGeom>
        </p:spPr>
      </p:pic>
      <p:sp>
        <p:nvSpPr>
          <p:cNvPr id="12" name="Line Callout 1 (Border and Accent Bar) 3">
            <a:extLst>
              <a:ext uri="{FF2B5EF4-FFF2-40B4-BE49-F238E27FC236}">
                <a16:creationId xmlns:a16="http://schemas.microsoft.com/office/drawing/2014/main" id="{A751DCB9-AED5-4E33-A0DD-CF754386AF90}"/>
              </a:ext>
            </a:extLst>
          </p:cNvPr>
          <p:cNvSpPr/>
          <p:nvPr/>
        </p:nvSpPr>
        <p:spPr>
          <a:xfrm>
            <a:off x="5143500" y="1752600"/>
            <a:ext cx="3581400" cy="2905125"/>
          </a:xfrm>
          <a:prstGeom prst="accentBorderCallout1">
            <a:avLst>
              <a:gd name="adj1" fmla="val 18750"/>
              <a:gd name="adj2" fmla="val -7734"/>
              <a:gd name="adj3" fmla="val 18917"/>
              <a:gd name="adj4" fmla="val -3696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illustrate the effect on annual average extinction composition by the choice of guidance metric. The top chart shows annual average extinction composition on the haziest days with total haze overlaid as a time series, the middle chart shows annual average extinction composition on the most impaired days with total impairment shown as a time series, and the bottom chart shows the two views combined, with the haziest and most impaired bars arranged side-by-side.</a:t>
            </a:r>
          </a:p>
        </p:txBody>
      </p:sp>
    </p:spTree>
    <p:extLst>
      <p:ext uri="{BB962C8B-B14F-4D97-AF65-F5344CB8AC3E}">
        <p14:creationId xmlns:p14="http://schemas.microsoft.com/office/powerpoint/2010/main" val="2964625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27</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21542" y="28575"/>
            <a:ext cx="6812658"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Comparison of Long Term Extinction Trends on the Haziest and M.I.D. </a:t>
            </a:r>
          </a:p>
        </p:txBody>
      </p:sp>
      <p:pic>
        <p:nvPicPr>
          <p:cNvPr id="3" name="Picture 2">
            <a:extLst>
              <a:ext uri="{FF2B5EF4-FFF2-40B4-BE49-F238E27FC236}">
                <a16:creationId xmlns:a16="http://schemas.microsoft.com/office/drawing/2014/main" id="{B8A5C37C-A908-4C1B-8825-FEE475B0AB19}"/>
              </a:ext>
            </a:extLst>
          </p:cNvPr>
          <p:cNvPicPr>
            <a:picLocks noChangeAspect="1"/>
          </p:cNvPicPr>
          <p:nvPr/>
        </p:nvPicPr>
        <p:blipFill>
          <a:blip r:embed="rId2"/>
          <a:stretch>
            <a:fillRect/>
          </a:stretch>
        </p:blipFill>
        <p:spPr>
          <a:xfrm>
            <a:off x="121543" y="571500"/>
            <a:ext cx="4097726" cy="6172200"/>
          </a:xfrm>
          <a:prstGeom prst="rect">
            <a:avLst/>
          </a:prstGeom>
        </p:spPr>
      </p:pic>
      <p:sp>
        <p:nvSpPr>
          <p:cNvPr id="12" name="Line Callout 1 (Border and Accent Bar) 3">
            <a:extLst>
              <a:ext uri="{FF2B5EF4-FFF2-40B4-BE49-F238E27FC236}">
                <a16:creationId xmlns:a16="http://schemas.microsoft.com/office/drawing/2014/main" id="{A751DCB9-AED5-4E33-A0DD-CF754386AF90}"/>
              </a:ext>
            </a:extLst>
          </p:cNvPr>
          <p:cNvSpPr/>
          <p:nvPr/>
        </p:nvSpPr>
        <p:spPr>
          <a:xfrm>
            <a:off x="4905682" y="2590800"/>
            <a:ext cx="3800167" cy="2324099"/>
          </a:xfrm>
          <a:prstGeom prst="accentBorderCallout1">
            <a:avLst>
              <a:gd name="adj1" fmla="val 18750"/>
              <a:gd name="adj2" fmla="val -7734"/>
              <a:gd name="adj3" fmla="val 18917"/>
              <a:gd name="adj4" fmla="val -3696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illustrate long term trends in annual average extinction composition on the haziest and most impaired days, together with reference lines for natural conditions on the haziest and clearest days, as well as a reference line for the “endpoint” estimate of the current guidance. All seven of the primary extinction parameters can be selected, but only ammonium nitrate, ammonium sulfate, and deciview are shown in this example.</a:t>
            </a:r>
          </a:p>
        </p:txBody>
      </p:sp>
      <p:sp>
        <p:nvSpPr>
          <p:cNvPr id="7" name="Line Callout 1 (Border and Accent Bar) 3">
            <a:extLst>
              <a:ext uri="{FF2B5EF4-FFF2-40B4-BE49-F238E27FC236}">
                <a16:creationId xmlns:a16="http://schemas.microsoft.com/office/drawing/2014/main" id="{AA0170D9-6094-45B8-A4C1-443CF69A92C1}"/>
              </a:ext>
            </a:extLst>
          </p:cNvPr>
          <p:cNvSpPr/>
          <p:nvPr/>
        </p:nvSpPr>
        <p:spPr>
          <a:xfrm>
            <a:off x="4905682" y="5191125"/>
            <a:ext cx="3800167" cy="1257300"/>
          </a:xfrm>
          <a:prstGeom prst="accentBorderCallout1">
            <a:avLst>
              <a:gd name="adj1" fmla="val 18750"/>
              <a:gd name="adj2" fmla="val -7734"/>
              <a:gd name="adj3" fmla="val 18917"/>
              <a:gd name="adj4" fmla="val -3696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Feature Note:</a:t>
            </a:r>
          </a:p>
          <a:p>
            <a:pPr lvl="0"/>
            <a:r>
              <a:rPr lang="en-US" sz="1200" dirty="0">
                <a:solidFill>
                  <a:prstClr val="black"/>
                </a:solidFill>
                <a:latin typeface="Arial" panose="020B0604020202020204" pitchFamily="34" charset="0"/>
                <a:cs typeface="Arial" panose="020B0604020202020204" pitchFamily="34" charset="0"/>
              </a:rPr>
              <a:t>To simplify any chart for viewing, you can click on a given entry in the legend in order to temporarily remove the corresponding series from the chart.</a:t>
            </a:r>
          </a:p>
        </p:txBody>
      </p:sp>
    </p:spTree>
    <p:extLst>
      <p:ext uri="{BB962C8B-B14F-4D97-AF65-F5344CB8AC3E}">
        <p14:creationId xmlns:p14="http://schemas.microsoft.com/office/powerpoint/2010/main" val="4036111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28</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21542" y="28575"/>
            <a:ext cx="6812658"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Uniform Rate of Progress Glide Paths on the Haziest and M.I.D. </a:t>
            </a:r>
          </a:p>
        </p:txBody>
      </p:sp>
      <p:pic>
        <p:nvPicPr>
          <p:cNvPr id="2" name="Picture 1">
            <a:extLst>
              <a:ext uri="{FF2B5EF4-FFF2-40B4-BE49-F238E27FC236}">
                <a16:creationId xmlns:a16="http://schemas.microsoft.com/office/drawing/2014/main" id="{DB76210A-D608-4388-BAFC-C785916D0ACB}"/>
              </a:ext>
            </a:extLst>
          </p:cNvPr>
          <p:cNvPicPr>
            <a:picLocks noChangeAspect="1"/>
          </p:cNvPicPr>
          <p:nvPr/>
        </p:nvPicPr>
        <p:blipFill>
          <a:blip r:embed="rId2"/>
          <a:stretch>
            <a:fillRect/>
          </a:stretch>
        </p:blipFill>
        <p:spPr>
          <a:xfrm>
            <a:off x="131067" y="601661"/>
            <a:ext cx="3983733" cy="6076535"/>
          </a:xfrm>
          <a:prstGeom prst="rect">
            <a:avLst/>
          </a:prstGeom>
        </p:spPr>
      </p:pic>
      <p:sp>
        <p:nvSpPr>
          <p:cNvPr id="12" name="Line Callout 1 (Border and Accent Bar) 3">
            <a:extLst>
              <a:ext uri="{FF2B5EF4-FFF2-40B4-BE49-F238E27FC236}">
                <a16:creationId xmlns:a16="http://schemas.microsoft.com/office/drawing/2014/main" id="{A751DCB9-AED5-4E33-A0DD-CF754386AF90}"/>
              </a:ext>
            </a:extLst>
          </p:cNvPr>
          <p:cNvSpPr/>
          <p:nvPr/>
        </p:nvSpPr>
        <p:spPr>
          <a:xfrm>
            <a:off x="4905681" y="1028700"/>
            <a:ext cx="3800167" cy="3352800"/>
          </a:xfrm>
          <a:prstGeom prst="accentBorderCallout1">
            <a:avLst>
              <a:gd name="adj1" fmla="val 18750"/>
              <a:gd name="adj2" fmla="val -7734"/>
              <a:gd name="adj3" fmla="val 18917"/>
              <a:gd name="adj4" fmla="val -3696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illustrate the “glide path” or “uniform rate of progress (URP)” line from the first and second baseline periods (2000-2004 and 2005-2009) to natural conditions and/or the “endpoint” for the primary extinction parameters. Annual average extinction is also shown as a time series for each selected parameter for the period of record. The top chart shows the URP glidepath for species extinction on the haziest days, the middle chart shows the same thing for the most impaired days, and the bottom chart combines the two views so that you can more easily compare the haziest and M.I.D. glide paths.</a:t>
            </a:r>
          </a:p>
        </p:txBody>
      </p:sp>
      <p:sp>
        <p:nvSpPr>
          <p:cNvPr id="7" name="Line Callout 1 (Border and Accent Bar) 3">
            <a:extLst>
              <a:ext uri="{FF2B5EF4-FFF2-40B4-BE49-F238E27FC236}">
                <a16:creationId xmlns:a16="http://schemas.microsoft.com/office/drawing/2014/main" id="{AA0170D9-6094-45B8-A4C1-443CF69A92C1}"/>
              </a:ext>
            </a:extLst>
          </p:cNvPr>
          <p:cNvSpPr/>
          <p:nvPr/>
        </p:nvSpPr>
        <p:spPr>
          <a:xfrm>
            <a:off x="4905682" y="4800600"/>
            <a:ext cx="3800167" cy="1647825"/>
          </a:xfrm>
          <a:prstGeom prst="accentBorderCallout1">
            <a:avLst>
              <a:gd name="adj1" fmla="val 18750"/>
              <a:gd name="adj2" fmla="val -7734"/>
              <a:gd name="adj3" fmla="val 18917"/>
              <a:gd name="adj4" fmla="val -3696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Feature Note:</a:t>
            </a:r>
          </a:p>
          <a:p>
            <a:pPr lvl="0"/>
            <a:r>
              <a:rPr lang="en-US" sz="1200" dirty="0">
                <a:solidFill>
                  <a:prstClr val="black"/>
                </a:solidFill>
                <a:latin typeface="Arial" panose="020B0604020202020204" pitchFamily="34" charset="0"/>
                <a:cs typeface="Arial" panose="020B0604020202020204" pitchFamily="34" charset="0"/>
              </a:rPr>
              <a:t>While the all-parameter view of this report is visually “busy”, you can easily simplify each chart by clicking on a given entry in the legend in order to temporarily remove the corresponding series from the chart.</a:t>
            </a:r>
          </a:p>
        </p:txBody>
      </p:sp>
    </p:spTree>
    <p:extLst>
      <p:ext uri="{BB962C8B-B14F-4D97-AF65-F5344CB8AC3E}">
        <p14:creationId xmlns:p14="http://schemas.microsoft.com/office/powerpoint/2010/main" val="909487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29</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21542" y="28575"/>
            <a:ext cx="6812658"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Annual Anthropogenic vs. Natural vs. Total Extinction on the M.I.D. </a:t>
            </a:r>
          </a:p>
        </p:txBody>
      </p:sp>
      <p:pic>
        <p:nvPicPr>
          <p:cNvPr id="3" name="Picture 2">
            <a:extLst>
              <a:ext uri="{FF2B5EF4-FFF2-40B4-BE49-F238E27FC236}">
                <a16:creationId xmlns:a16="http://schemas.microsoft.com/office/drawing/2014/main" id="{50A3E598-E14B-4294-83BB-D67FDD505E35}"/>
              </a:ext>
            </a:extLst>
          </p:cNvPr>
          <p:cNvPicPr>
            <a:picLocks noChangeAspect="1"/>
          </p:cNvPicPr>
          <p:nvPr/>
        </p:nvPicPr>
        <p:blipFill>
          <a:blip r:embed="rId2"/>
          <a:stretch>
            <a:fillRect/>
          </a:stretch>
        </p:blipFill>
        <p:spPr>
          <a:xfrm>
            <a:off x="140592" y="571500"/>
            <a:ext cx="4070766" cy="6134100"/>
          </a:xfrm>
          <a:prstGeom prst="rect">
            <a:avLst/>
          </a:prstGeom>
        </p:spPr>
      </p:pic>
      <p:sp>
        <p:nvSpPr>
          <p:cNvPr id="12" name="Line Callout 1 (Border and Accent Bar) 3">
            <a:extLst>
              <a:ext uri="{FF2B5EF4-FFF2-40B4-BE49-F238E27FC236}">
                <a16:creationId xmlns:a16="http://schemas.microsoft.com/office/drawing/2014/main" id="{A751DCB9-AED5-4E33-A0DD-CF754386AF90}"/>
              </a:ext>
            </a:extLst>
          </p:cNvPr>
          <p:cNvSpPr/>
          <p:nvPr/>
        </p:nvSpPr>
        <p:spPr>
          <a:xfrm>
            <a:off x="4905680" y="571500"/>
            <a:ext cx="3933520" cy="2628900"/>
          </a:xfrm>
          <a:prstGeom prst="accentBorderCallout1">
            <a:avLst>
              <a:gd name="adj1" fmla="val 18750"/>
              <a:gd name="adj2" fmla="val -7734"/>
              <a:gd name="adj3" fmla="val 18917"/>
              <a:gd name="adj4" fmla="val -3696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illustrate and compare annual haze due to anthropogenic sources versus natural sources on the most impaired days. The top chart shows annual average haze for the primary extinction parameters due to anthropogenic sources, the middle chart shows annual average haze for the primary extinction parameters due to natural sources, and the bottom chart shows total annual average extinction (i.e. extinction due to all sources).</a:t>
            </a:r>
          </a:p>
        </p:txBody>
      </p:sp>
      <p:sp>
        <p:nvSpPr>
          <p:cNvPr id="7" name="Line Callout 1 (Border and Accent Bar) 3">
            <a:extLst>
              <a:ext uri="{FF2B5EF4-FFF2-40B4-BE49-F238E27FC236}">
                <a16:creationId xmlns:a16="http://schemas.microsoft.com/office/drawing/2014/main" id="{AA0170D9-6094-45B8-A4C1-443CF69A92C1}"/>
              </a:ext>
            </a:extLst>
          </p:cNvPr>
          <p:cNvSpPr/>
          <p:nvPr/>
        </p:nvSpPr>
        <p:spPr>
          <a:xfrm>
            <a:off x="4905680" y="4191000"/>
            <a:ext cx="3800167" cy="1866900"/>
          </a:xfrm>
          <a:prstGeom prst="accentBorderCallout1">
            <a:avLst>
              <a:gd name="adj1" fmla="val 18750"/>
              <a:gd name="adj2" fmla="val -7734"/>
              <a:gd name="adj3" fmla="val 18917"/>
              <a:gd name="adj4" fmla="val -3696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Feature Note:</a:t>
            </a:r>
          </a:p>
          <a:p>
            <a:pPr lvl="0"/>
            <a:r>
              <a:rPr lang="en-US" sz="1200" dirty="0">
                <a:solidFill>
                  <a:prstClr val="black"/>
                </a:solidFill>
                <a:latin typeface="Arial" panose="020B0604020202020204" pitchFamily="34" charset="0"/>
                <a:cs typeface="Arial" panose="020B0604020202020204" pitchFamily="34" charset="0"/>
              </a:rPr>
              <a:t>At the bottom of each chart, the Class I Areas for which the selected monitoring site is considered “representative” are shown. Most sites are associated with a single Class I Area, but quite a few sites are considered representative for multiple Class I Areas.</a:t>
            </a:r>
          </a:p>
        </p:txBody>
      </p:sp>
    </p:spTree>
    <p:extLst>
      <p:ext uri="{BB962C8B-B14F-4D97-AF65-F5344CB8AC3E}">
        <p14:creationId xmlns:p14="http://schemas.microsoft.com/office/powerpoint/2010/main" val="977886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32296267"/>
              </p:ext>
            </p:extLst>
          </p:nvPr>
        </p:nvGraphicFramePr>
        <p:xfrm>
          <a:off x="609600" y="5334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9368" y="2539061"/>
            <a:ext cx="615194" cy="63464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4252" y="3851545"/>
            <a:ext cx="450310" cy="45031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16025" y="2702935"/>
            <a:ext cx="570832" cy="37972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29000" y="3753433"/>
            <a:ext cx="588546" cy="588546"/>
          </a:xfrm>
          <a:prstGeom prst="rect">
            <a:avLst/>
          </a:prstGeom>
        </p:spPr>
      </p:pic>
      <p:sp>
        <p:nvSpPr>
          <p:cNvPr id="12" name="Rounded Rectangle 9">
            <a:extLst>
              <a:ext uri="{FF2B5EF4-FFF2-40B4-BE49-F238E27FC236}">
                <a16:creationId xmlns:a16="http://schemas.microsoft.com/office/drawing/2014/main" id="{A789CC68-C3E7-4FA7-8F6B-3CC5683BB6AE}"/>
              </a:ext>
            </a:extLst>
          </p:cNvPr>
          <p:cNvSpPr/>
          <p:nvPr/>
        </p:nvSpPr>
        <p:spPr>
          <a:xfrm>
            <a:off x="2343150" y="3289123"/>
            <a:ext cx="4457700" cy="355954"/>
          </a:xfrm>
          <a:prstGeom prst="roundRect">
            <a:avLst>
              <a:gd name="adj" fmla="val 9629"/>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Arial" panose="020B0604020202020204" pitchFamily="34" charset="0"/>
                <a:cs typeface="Arial" panose="020B0604020202020204" pitchFamily="34" charset="0"/>
              </a:rPr>
              <a:t>CIRA Air Data Management System   </a:t>
            </a:r>
          </a:p>
        </p:txBody>
      </p:sp>
      <p:sp>
        <p:nvSpPr>
          <p:cNvPr id="5" name="Slide Number Placeholder 4">
            <a:extLst>
              <a:ext uri="{FF2B5EF4-FFF2-40B4-BE49-F238E27FC236}">
                <a16:creationId xmlns:a16="http://schemas.microsoft.com/office/drawing/2014/main" id="{B8577E2B-88DB-4099-A01D-3726CDC2485D}"/>
              </a:ext>
            </a:extLst>
          </p:cNvPr>
          <p:cNvSpPr>
            <a:spLocks noGrp="1"/>
          </p:cNvSpPr>
          <p:nvPr>
            <p:ph type="sldNum" sz="quarter" idx="12"/>
          </p:nvPr>
        </p:nvSpPr>
        <p:spPr/>
        <p:txBody>
          <a:bodyPr/>
          <a:lstStyle/>
          <a:p>
            <a:fld id="{9443E677-3BEE-4081-B3F1-3D00D0C160F5}" type="slidenum">
              <a:rPr lang="en-US" smtClean="0"/>
              <a:t>3</a:t>
            </a:fld>
            <a:endParaRPr lang="en-US" dirty="0"/>
          </a:p>
        </p:txBody>
      </p:sp>
      <p:sp>
        <p:nvSpPr>
          <p:cNvPr id="14" name="TextBox 13">
            <a:extLst>
              <a:ext uri="{FF2B5EF4-FFF2-40B4-BE49-F238E27FC236}">
                <a16:creationId xmlns:a16="http://schemas.microsoft.com/office/drawing/2014/main" id="{FA71F0E6-68FD-428B-BB34-1C58017B7C69}"/>
              </a:ext>
            </a:extLst>
          </p:cNvPr>
          <p:cNvSpPr txBox="1"/>
          <p:nvPr/>
        </p:nvSpPr>
        <p:spPr>
          <a:xfrm>
            <a:off x="131068" y="106143"/>
            <a:ext cx="5660132"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Overview of the CIRA Air Data Management System</a:t>
            </a:r>
          </a:p>
        </p:txBody>
      </p:sp>
    </p:spTree>
    <p:extLst>
      <p:ext uri="{BB962C8B-B14F-4D97-AF65-F5344CB8AC3E}">
        <p14:creationId xmlns:p14="http://schemas.microsoft.com/office/powerpoint/2010/main" val="1868019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30</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21542" y="28575"/>
            <a:ext cx="6812658"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Daily Anthropogenic vs. Natural vs. Total Extinction on the M.I.D. </a:t>
            </a:r>
          </a:p>
        </p:txBody>
      </p:sp>
      <p:pic>
        <p:nvPicPr>
          <p:cNvPr id="2" name="Picture 1">
            <a:extLst>
              <a:ext uri="{FF2B5EF4-FFF2-40B4-BE49-F238E27FC236}">
                <a16:creationId xmlns:a16="http://schemas.microsoft.com/office/drawing/2014/main" id="{4F9B122E-D3D0-452F-8E5E-864EDF747430}"/>
              </a:ext>
            </a:extLst>
          </p:cNvPr>
          <p:cNvPicPr>
            <a:picLocks noChangeAspect="1"/>
          </p:cNvPicPr>
          <p:nvPr/>
        </p:nvPicPr>
        <p:blipFill>
          <a:blip r:embed="rId2"/>
          <a:stretch>
            <a:fillRect/>
          </a:stretch>
        </p:blipFill>
        <p:spPr>
          <a:xfrm>
            <a:off x="121542" y="571500"/>
            <a:ext cx="4070766" cy="6134100"/>
          </a:xfrm>
          <a:prstGeom prst="rect">
            <a:avLst/>
          </a:prstGeom>
        </p:spPr>
      </p:pic>
      <p:sp>
        <p:nvSpPr>
          <p:cNvPr id="12" name="Line Callout 1 (Border and Accent Bar) 3">
            <a:extLst>
              <a:ext uri="{FF2B5EF4-FFF2-40B4-BE49-F238E27FC236}">
                <a16:creationId xmlns:a16="http://schemas.microsoft.com/office/drawing/2014/main" id="{A751DCB9-AED5-4E33-A0DD-CF754386AF90}"/>
              </a:ext>
            </a:extLst>
          </p:cNvPr>
          <p:cNvSpPr/>
          <p:nvPr/>
        </p:nvSpPr>
        <p:spPr>
          <a:xfrm>
            <a:off x="4905680" y="571500"/>
            <a:ext cx="3933520" cy="2628900"/>
          </a:xfrm>
          <a:prstGeom prst="accentBorderCallout1">
            <a:avLst>
              <a:gd name="adj1" fmla="val 18750"/>
              <a:gd name="adj2" fmla="val -7734"/>
              <a:gd name="adj3" fmla="val 18917"/>
              <a:gd name="adj4" fmla="val -3696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illustrate and compare daily haze due to anthropogenic sources versus natural sources on the most impaired days. The top chart shows daily average haze for the primary extinction parameters due to anthropogenic sources, the middle chart shows daily average haze for the primary extinction parameters due to natural sources, and the bottom chart shows total annual average extinction (i.e. extinction due to all sources).</a:t>
            </a:r>
          </a:p>
        </p:txBody>
      </p:sp>
    </p:spTree>
    <p:extLst>
      <p:ext uri="{BB962C8B-B14F-4D97-AF65-F5344CB8AC3E}">
        <p14:creationId xmlns:p14="http://schemas.microsoft.com/office/powerpoint/2010/main" val="318511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722439-CEBF-46FB-A9A7-E331BD1741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3E677-3BEE-4081-B3F1-3D00D0C160F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94DD3AF9-8A81-4B1F-B0D9-FBDAAFE603D2}"/>
              </a:ext>
            </a:extLst>
          </p:cNvPr>
          <p:cNvSpPr/>
          <p:nvPr/>
        </p:nvSpPr>
        <p:spPr>
          <a:xfrm>
            <a:off x="4581525" y="740400"/>
            <a:ext cx="4114799" cy="3183900"/>
          </a:xfrm>
          <a:prstGeom prst="roundRect">
            <a:avLst>
              <a:gd name="adj" fmla="val 3148"/>
            </a:avLst>
          </a:prstGeom>
          <a:solidFill>
            <a:schemeClr val="accent3">
              <a:lumMod val="20000"/>
              <a:lumOff val="80000"/>
            </a:schemeClr>
          </a:solidFill>
          <a:ln w="12700">
            <a:solidFill>
              <a:schemeClr val="accent3">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air quality modeling platforms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Individual modeling platform components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Modeling input data (met, emissions)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Boundary and initial conditions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Modeling software and configuration files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Air quality modeling results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 performance evaluation tools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Model-to-</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obs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comparison tools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Emissions review tools</a:t>
            </a:r>
          </a:p>
        </p:txBody>
      </p:sp>
      <p:pic>
        <p:nvPicPr>
          <p:cNvPr id="7" name="Picture 6">
            <a:extLst>
              <a:ext uri="{FF2B5EF4-FFF2-40B4-BE49-F238E27FC236}">
                <a16:creationId xmlns:a16="http://schemas.microsoft.com/office/drawing/2014/main" id="{E0BC4DAD-BBBD-4809-AA91-1B10133D68B2}"/>
              </a:ext>
            </a:extLst>
          </p:cNvPr>
          <p:cNvPicPr>
            <a:picLocks noChangeAspect="1"/>
          </p:cNvPicPr>
          <p:nvPr/>
        </p:nvPicPr>
        <p:blipFill>
          <a:blip r:embed="rId3"/>
          <a:stretch>
            <a:fillRect/>
          </a:stretch>
        </p:blipFill>
        <p:spPr>
          <a:xfrm>
            <a:off x="209135" y="740400"/>
            <a:ext cx="3981865" cy="5946150"/>
          </a:xfrm>
          <a:prstGeom prst="rect">
            <a:avLst/>
          </a:prstGeom>
        </p:spPr>
      </p:pic>
      <p:sp>
        <p:nvSpPr>
          <p:cNvPr id="22" name="TextBox 21">
            <a:extLst>
              <a:ext uri="{FF2B5EF4-FFF2-40B4-BE49-F238E27FC236}">
                <a16:creationId xmlns:a16="http://schemas.microsoft.com/office/drawing/2014/main" id="{871707EE-91A2-4458-95D1-8FDB4C0C20C7}"/>
              </a:ext>
            </a:extLst>
          </p:cNvPr>
          <p:cNvSpPr txBox="1"/>
          <p:nvPr/>
        </p:nvSpPr>
        <p:spPr>
          <a:xfrm>
            <a:off x="131068" y="106143"/>
            <a:ext cx="54571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81BD">
                    <a:lumMod val="75000"/>
                  </a:srgbClr>
                </a:solidFill>
                <a:effectLst/>
                <a:uLnTx/>
                <a:uFillTx/>
                <a:latin typeface="Arial" panose="020B0604020202020204" pitchFamily="34" charset="0"/>
                <a:ea typeface="+mn-ea"/>
                <a:cs typeface="Arial" panose="020B0604020202020204" pitchFamily="34" charset="0"/>
              </a:rPr>
              <a:t>Intermountain West Data Warehouse (IWDW)</a:t>
            </a:r>
          </a:p>
        </p:txBody>
      </p:sp>
      <p:sp>
        <p:nvSpPr>
          <p:cNvPr id="23" name="Rounded Rectangle 9">
            <a:extLst>
              <a:ext uri="{FF2B5EF4-FFF2-40B4-BE49-F238E27FC236}">
                <a16:creationId xmlns:a16="http://schemas.microsoft.com/office/drawing/2014/main" id="{05370EC7-9C68-4B88-AFB0-9A4D35713F32}"/>
              </a:ext>
            </a:extLst>
          </p:cNvPr>
          <p:cNvSpPr/>
          <p:nvPr/>
        </p:nvSpPr>
        <p:spPr>
          <a:xfrm>
            <a:off x="4591050" y="4179700"/>
            <a:ext cx="4114799" cy="2297300"/>
          </a:xfrm>
          <a:prstGeom prst="roundRect">
            <a:avLst>
              <a:gd name="adj" fmla="val 3148"/>
            </a:avLst>
          </a:prstGeom>
          <a:solidFill>
            <a:schemeClr val="accent1">
              <a:lumMod val="20000"/>
              <a:lumOff val="80000"/>
            </a:schemeClr>
          </a:solidFill>
          <a:ln w="12700">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Park Service (NPS)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Forest Service (USFS)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Bureau of Land Management (BLM)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States: Colorado, Wyoming, Utah, New Mexico</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Environmental Protection Agency (EPA)</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WESTAR/WRAP</a:t>
            </a:r>
          </a:p>
        </p:txBody>
      </p:sp>
    </p:spTree>
    <p:extLst>
      <p:ext uri="{BB962C8B-B14F-4D97-AF65-F5344CB8AC3E}">
        <p14:creationId xmlns:p14="http://schemas.microsoft.com/office/powerpoint/2010/main" val="4085300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0A8421-D7AF-494D-84A6-361001648419}"/>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32</a:t>
            </a:fld>
            <a:endParaRPr lang="en-US" dirty="0"/>
          </a:p>
        </p:txBody>
      </p:sp>
      <p:sp>
        <p:nvSpPr>
          <p:cNvPr id="7" name="TextBox 6">
            <a:extLst>
              <a:ext uri="{FF2B5EF4-FFF2-40B4-BE49-F238E27FC236}">
                <a16:creationId xmlns:a16="http://schemas.microsoft.com/office/drawing/2014/main" id="{6FA08B92-E73B-47DC-B479-701C6E1730A2}"/>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Data Warehouse Dataflow Diagram</a:t>
            </a:r>
          </a:p>
        </p:txBody>
      </p:sp>
      <p:pic>
        <p:nvPicPr>
          <p:cNvPr id="9" name="Picture 8">
            <a:extLst>
              <a:ext uri="{FF2B5EF4-FFF2-40B4-BE49-F238E27FC236}">
                <a16:creationId xmlns:a16="http://schemas.microsoft.com/office/drawing/2014/main" id="{7E9248D3-1D09-4BE6-96B3-2DA0B022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239" y="838200"/>
            <a:ext cx="7659522" cy="5715000"/>
          </a:xfrm>
          <a:prstGeom prst="rect">
            <a:avLst/>
          </a:prstGeom>
        </p:spPr>
      </p:pic>
    </p:spTree>
    <p:extLst>
      <p:ext uri="{BB962C8B-B14F-4D97-AF65-F5344CB8AC3E}">
        <p14:creationId xmlns:p14="http://schemas.microsoft.com/office/powerpoint/2010/main" val="67214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3C257B-C848-4141-80DA-EDCE1D5EC16A}"/>
              </a:ext>
            </a:extLst>
          </p:cNvPr>
          <p:cNvPicPr>
            <a:picLocks noChangeAspect="1"/>
          </p:cNvPicPr>
          <p:nvPr/>
        </p:nvPicPr>
        <p:blipFill>
          <a:blip r:embed="rId2"/>
          <a:stretch>
            <a:fillRect/>
          </a:stretch>
        </p:blipFill>
        <p:spPr>
          <a:xfrm>
            <a:off x="212355" y="879532"/>
            <a:ext cx="6798045" cy="5978468"/>
          </a:xfrm>
          <a:prstGeom prst="rect">
            <a:avLst/>
          </a:prstGeom>
        </p:spPr>
      </p:pic>
      <p:sp>
        <p:nvSpPr>
          <p:cNvPr id="6" name="Slide Number Placeholder 5">
            <a:extLst>
              <a:ext uri="{FF2B5EF4-FFF2-40B4-BE49-F238E27FC236}">
                <a16:creationId xmlns:a16="http://schemas.microsoft.com/office/drawing/2014/main" id="{9AD54418-B09B-4F8F-B62F-E05994A9653A}"/>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33</a:t>
            </a:fld>
            <a:endParaRPr lang="en-US" dirty="0"/>
          </a:p>
        </p:txBody>
      </p:sp>
      <p:sp>
        <p:nvSpPr>
          <p:cNvPr id="7" name="TextBox 6">
            <a:extLst>
              <a:ext uri="{FF2B5EF4-FFF2-40B4-BE49-F238E27FC236}">
                <a16:creationId xmlns:a16="http://schemas.microsoft.com/office/drawing/2014/main" id="{F03EF61E-2CC9-42B4-A235-E105A95A6972}"/>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Modeling Platform Data Request Form</a:t>
            </a:r>
          </a:p>
        </p:txBody>
      </p:sp>
      <p:sp>
        <p:nvSpPr>
          <p:cNvPr id="8" name="Line Callout 1 (Border and Accent Bar) 3">
            <a:extLst>
              <a:ext uri="{FF2B5EF4-FFF2-40B4-BE49-F238E27FC236}">
                <a16:creationId xmlns:a16="http://schemas.microsoft.com/office/drawing/2014/main" id="{A6CBA649-EC1B-49B8-B299-C4A00A6D9AE3}"/>
              </a:ext>
            </a:extLst>
          </p:cNvPr>
          <p:cNvSpPr/>
          <p:nvPr/>
        </p:nvSpPr>
        <p:spPr>
          <a:xfrm>
            <a:off x="5642519" y="1215289"/>
            <a:ext cx="3289126" cy="2874934"/>
          </a:xfrm>
          <a:prstGeom prst="accentBorderCallout1">
            <a:avLst>
              <a:gd name="adj1" fmla="val 18750"/>
              <a:gd name="adj2" fmla="val -7734"/>
              <a:gd name="adj3" fmla="val 18917"/>
              <a:gd name="adj4" fmla="val -321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facilitate the browsing, selection, and download of entire modeling platforms or individual modeling platform components, and to illustrate the expected roadmap for creating and distributing modeling platforms and individual platform scenarios. Platform components can be accessed and downloaded via SFTP, HTTP, and Globus, and extremely large-volume data requests can be delivered on physical hard drives via regular mail service.</a:t>
            </a:r>
          </a:p>
        </p:txBody>
      </p:sp>
      <p:sp>
        <p:nvSpPr>
          <p:cNvPr id="9" name="Speech Bubble: Rectangle with Corners Rounded 8">
            <a:extLst>
              <a:ext uri="{FF2B5EF4-FFF2-40B4-BE49-F238E27FC236}">
                <a16:creationId xmlns:a16="http://schemas.microsoft.com/office/drawing/2014/main" id="{6A5B91A5-BE20-4DD6-9A3F-CC0A7994D47E}"/>
              </a:ext>
            </a:extLst>
          </p:cNvPr>
          <p:cNvSpPr/>
          <p:nvPr/>
        </p:nvSpPr>
        <p:spPr>
          <a:xfrm>
            <a:off x="2869146" y="3630641"/>
            <a:ext cx="1919381" cy="228600"/>
          </a:xfrm>
          <a:prstGeom prst="wedgeRoundRectCallout">
            <a:avLst>
              <a:gd name="adj1" fmla="val 74012"/>
              <a:gd name="adj2" fmla="val -155834"/>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Shows the status of the component </a:t>
            </a:r>
          </a:p>
        </p:txBody>
      </p:sp>
      <p:sp>
        <p:nvSpPr>
          <p:cNvPr id="10" name="Speech Bubble: Rectangle with Corners Rounded 9">
            <a:extLst>
              <a:ext uri="{FF2B5EF4-FFF2-40B4-BE49-F238E27FC236}">
                <a16:creationId xmlns:a16="http://schemas.microsoft.com/office/drawing/2014/main" id="{86AAFF16-1CAB-40A6-98D4-1150D43B5A5A}"/>
              </a:ext>
            </a:extLst>
          </p:cNvPr>
          <p:cNvSpPr/>
          <p:nvPr/>
        </p:nvSpPr>
        <p:spPr>
          <a:xfrm>
            <a:off x="3416213" y="4579738"/>
            <a:ext cx="2311574" cy="228600"/>
          </a:xfrm>
          <a:prstGeom prst="wedgeRoundRectCallout">
            <a:avLst>
              <a:gd name="adj1" fmla="val 55350"/>
              <a:gd name="adj2" fmla="val -147755"/>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Shows the estimated size of the component</a:t>
            </a:r>
          </a:p>
        </p:txBody>
      </p:sp>
      <p:sp>
        <p:nvSpPr>
          <p:cNvPr id="11" name="Speech Bubble: Rectangle with Corners Rounded 10">
            <a:extLst>
              <a:ext uri="{FF2B5EF4-FFF2-40B4-BE49-F238E27FC236}">
                <a16:creationId xmlns:a16="http://schemas.microsoft.com/office/drawing/2014/main" id="{521E8E69-551E-4307-9F51-8E25ED0F5EC9}"/>
              </a:ext>
            </a:extLst>
          </p:cNvPr>
          <p:cNvSpPr/>
          <p:nvPr/>
        </p:nvSpPr>
        <p:spPr>
          <a:xfrm>
            <a:off x="4419600" y="5133357"/>
            <a:ext cx="1781679" cy="228600"/>
          </a:xfrm>
          <a:prstGeom prst="wedgeRoundRectCallout">
            <a:avLst>
              <a:gd name="adj1" fmla="val 55350"/>
              <a:gd name="adj2" fmla="val -147755"/>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Shows the total number of files</a:t>
            </a:r>
          </a:p>
        </p:txBody>
      </p:sp>
      <p:sp>
        <p:nvSpPr>
          <p:cNvPr id="12" name="Speech Bubble: Rectangle with Corners Rounded 11">
            <a:extLst>
              <a:ext uri="{FF2B5EF4-FFF2-40B4-BE49-F238E27FC236}">
                <a16:creationId xmlns:a16="http://schemas.microsoft.com/office/drawing/2014/main" id="{5E1219F9-5E1B-4AE5-A0A5-950F88771CA7}"/>
              </a:ext>
            </a:extLst>
          </p:cNvPr>
          <p:cNvSpPr/>
          <p:nvPr/>
        </p:nvSpPr>
        <p:spPr>
          <a:xfrm>
            <a:off x="4572000" y="5686976"/>
            <a:ext cx="1907013" cy="228600"/>
          </a:xfrm>
          <a:prstGeom prst="wedgeRoundRectCallout">
            <a:avLst>
              <a:gd name="adj1" fmla="val 55350"/>
              <a:gd name="adj2" fmla="val -147755"/>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Shows the expected availability date</a:t>
            </a:r>
          </a:p>
        </p:txBody>
      </p:sp>
    </p:spTree>
    <p:extLst>
      <p:ext uri="{BB962C8B-B14F-4D97-AF65-F5344CB8AC3E}">
        <p14:creationId xmlns:p14="http://schemas.microsoft.com/office/powerpoint/2010/main" val="79391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34</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Emissions Review Tool</a:t>
            </a:r>
          </a:p>
        </p:txBody>
      </p:sp>
      <p:pic>
        <p:nvPicPr>
          <p:cNvPr id="4" name="Picture 3">
            <a:extLst>
              <a:ext uri="{FF2B5EF4-FFF2-40B4-BE49-F238E27FC236}">
                <a16:creationId xmlns:a16="http://schemas.microsoft.com/office/drawing/2014/main" id="{CB321A77-F5D7-4660-80FF-8FF0F0D5D8E0}"/>
              </a:ext>
            </a:extLst>
          </p:cNvPr>
          <p:cNvPicPr>
            <a:picLocks noChangeAspect="1"/>
          </p:cNvPicPr>
          <p:nvPr/>
        </p:nvPicPr>
        <p:blipFill>
          <a:blip r:embed="rId2"/>
          <a:stretch>
            <a:fillRect/>
          </a:stretch>
        </p:blipFill>
        <p:spPr>
          <a:xfrm>
            <a:off x="228600" y="762000"/>
            <a:ext cx="4852923" cy="5867400"/>
          </a:xfrm>
          <a:prstGeom prst="rect">
            <a:avLst/>
          </a:prstGeom>
        </p:spPr>
      </p:pic>
      <p:sp>
        <p:nvSpPr>
          <p:cNvPr id="10" name="Line Callout 1 (Border and Accent Bar) 3">
            <a:extLst>
              <a:ext uri="{FF2B5EF4-FFF2-40B4-BE49-F238E27FC236}">
                <a16:creationId xmlns:a16="http://schemas.microsoft.com/office/drawing/2014/main" id="{48E98984-957B-41BA-AF0E-226EABBC6904}"/>
              </a:ext>
            </a:extLst>
          </p:cNvPr>
          <p:cNvSpPr/>
          <p:nvPr/>
        </p:nvSpPr>
        <p:spPr>
          <a:xfrm>
            <a:off x="5569124" y="838200"/>
            <a:ext cx="3185013" cy="2705100"/>
          </a:xfrm>
          <a:prstGeom prst="accentBorderCallout1">
            <a:avLst>
              <a:gd name="adj1" fmla="val 13820"/>
              <a:gd name="adj2" fmla="val -8033"/>
              <a:gd name="adj3" fmla="val 13987"/>
              <a:gd name="adj4" fmla="val -32482"/>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Provides a detailed summary of annual emissions totals by state, county, and source category via a variety of interactive maps and charts. The emissions inventory data used for ten different modeling scenarios is available, and emissions totals from multiple scenarios can be selected and visualized at the same time with multiple side-by-side charts or multiple side-by-side stacked bars on the same chart.</a:t>
            </a:r>
          </a:p>
        </p:txBody>
      </p:sp>
      <p:pic>
        <p:nvPicPr>
          <p:cNvPr id="5" name="Picture 4">
            <a:extLst>
              <a:ext uri="{FF2B5EF4-FFF2-40B4-BE49-F238E27FC236}">
                <a16:creationId xmlns:a16="http://schemas.microsoft.com/office/drawing/2014/main" id="{5ABAF749-2DFA-44AB-A662-42C08BF9C43B}"/>
              </a:ext>
            </a:extLst>
          </p:cNvPr>
          <p:cNvPicPr>
            <a:picLocks noChangeAspect="1"/>
          </p:cNvPicPr>
          <p:nvPr/>
        </p:nvPicPr>
        <p:blipFill>
          <a:blip r:embed="rId3"/>
          <a:stretch>
            <a:fillRect/>
          </a:stretch>
        </p:blipFill>
        <p:spPr>
          <a:xfrm>
            <a:off x="5443927" y="3695699"/>
            <a:ext cx="3310210" cy="2943225"/>
          </a:xfrm>
          <a:prstGeom prst="rect">
            <a:avLst/>
          </a:prstGeom>
        </p:spPr>
      </p:pic>
      <p:sp>
        <p:nvSpPr>
          <p:cNvPr id="6" name="Speech Bubble: Rectangle with Corners Rounded 5">
            <a:extLst>
              <a:ext uri="{FF2B5EF4-FFF2-40B4-BE49-F238E27FC236}">
                <a16:creationId xmlns:a16="http://schemas.microsoft.com/office/drawing/2014/main" id="{B8EF7574-0096-466A-A414-DFC7AD25F624}"/>
              </a:ext>
            </a:extLst>
          </p:cNvPr>
          <p:cNvSpPr/>
          <p:nvPr/>
        </p:nvSpPr>
        <p:spPr>
          <a:xfrm>
            <a:off x="1943100" y="609600"/>
            <a:ext cx="1676400" cy="228600"/>
          </a:xfrm>
          <a:prstGeom prst="wedgeRoundRectCallout">
            <a:avLst>
              <a:gd name="adj1" fmla="val -67310"/>
              <a:gd name="adj2" fmla="val 158333"/>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a modeling platform</a:t>
            </a:r>
          </a:p>
        </p:txBody>
      </p:sp>
      <p:sp>
        <p:nvSpPr>
          <p:cNvPr id="11" name="Speech Bubble: Rectangle with Corners Rounded 10">
            <a:extLst>
              <a:ext uri="{FF2B5EF4-FFF2-40B4-BE49-F238E27FC236}">
                <a16:creationId xmlns:a16="http://schemas.microsoft.com/office/drawing/2014/main" id="{9B928111-7AA1-4F05-BDDD-14BDB5563ECA}"/>
              </a:ext>
            </a:extLst>
          </p:cNvPr>
          <p:cNvSpPr/>
          <p:nvPr/>
        </p:nvSpPr>
        <p:spPr>
          <a:xfrm>
            <a:off x="3872075" y="896125"/>
            <a:ext cx="1414073" cy="228600"/>
          </a:xfrm>
          <a:prstGeom prst="wedgeRoundRectCallout">
            <a:avLst>
              <a:gd name="adj1" fmla="val -67310"/>
              <a:gd name="adj2" fmla="val 158333"/>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source categories</a:t>
            </a:r>
          </a:p>
        </p:txBody>
      </p:sp>
      <p:sp>
        <p:nvSpPr>
          <p:cNvPr id="12" name="Speech Bubble: Rectangle with Corners Rounded 11">
            <a:extLst>
              <a:ext uri="{FF2B5EF4-FFF2-40B4-BE49-F238E27FC236}">
                <a16:creationId xmlns:a16="http://schemas.microsoft.com/office/drawing/2014/main" id="{529397A5-3771-4528-A15B-1305418AEEE2}"/>
              </a:ext>
            </a:extLst>
          </p:cNvPr>
          <p:cNvSpPr/>
          <p:nvPr/>
        </p:nvSpPr>
        <p:spPr>
          <a:xfrm>
            <a:off x="2504847" y="896125"/>
            <a:ext cx="1309781" cy="228600"/>
          </a:xfrm>
          <a:prstGeom prst="wedgeRoundRectCallout">
            <a:avLst>
              <a:gd name="adj1" fmla="val -67310"/>
              <a:gd name="adj2" fmla="val 158333"/>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pollutants</a:t>
            </a:r>
          </a:p>
        </p:txBody>
      </p:sp>
      <p:sp>
        <p:nvSpPr>
          <p:cNvPr id="13" name="Speech Bubble: Rectangle with Corners Rounded 12">
            <a:extLst>
              <a:ext uri="{FF2B5EF4-FFF2-40B4-BE49-F238E27FC236}">
                <a16:creationId xmlns:a16="http://schemas.microsoft.com/office/drawing/2014/main" id="{F1310347-E37F-4B80-8114-74A7E4689DDA}"/>
              </a:ext>
            </a:extLst>
          </p:cNvPr>
          <p:cNvSpPr/>
          <p:nvPr/>
        </p:nvSpPr>
        <p:spPr>
          <a:xfrm>
            <a:off x="609601" y="2514600"/>
            <a:ext cx="1009716" cy="228600"/>
          </a:xfrm>
          <a:prstGeom prst="wedgeRoundRectCallout">
            <a:avLst>
              <a:gd name="adj1" fmla="val -42387"/>
              <a:gd name="adj2" fmla="val -129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states</a:t>
            </a:r>
          </a:p>
        </p:txBody>
      </p:sp>
      <p:sp>
        <p:nvSpPr>
          <p:cNvPr id="14" name="Speech Bubble: Rectangle with Corners Rounded 13">
            <a:extLst>
              <a:ext uri="{FF2B5EF4-FFF2-40B4-BE49-F238E27FC236}">
                <a16:creationId xmlns:a16="http://schemas.microsoft.com/office/drawing/2014/main" id="{E126832F-F7C7-4E93-8A22-DF5F871F4828}"/>
              </a:ext>
            </a:extLst>
          </p:cNvPr>
          <p:cNvSpPr/>
          <p:nvPr/>
        </p:nvSpPr>
        <p:spPr>
          <a:xfrm>
            <a:off x="2152585" y="2514600"/>
            <a:ext cx="1009716" cy="228600"/>
          </a:xfrm>
          <a:prstGeom prst="wedgeRoundRectCallout">
            <a:avLst>
              <a:gd name="adj1" fmla="val -42387"/>
              <a:gd name="adj2" fmla="val -129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counties</a:t>
            </a:r>
          </a:p>
        </p:txBody>
      </p:sp>
      <p:sp>
        <p:nvSpPr>
          <p:cNvPr id="15" name="Speech Bubble: Rectangle with Corners Rounded 14">
            <a:extLst>
              <a:ext uri="{FF2B5EF4-FFF2-40B4-BE49-F238E27FC236}">
                <a16:creationId xmlns:a16="http://schemas.microsoft.com/office/drawing/2014/main" id="{0AA56DE5-1DAF-4374-AAB9-E86C6726F538}"/>
              </a:ext>
            </a:extLst>
          </p:cNvPr>
          <p:cNvSpPr/>
          <p:nvPr/>
        </p:nvSpPr>
        <p:spPr>
          <a:xfrm>
            <a:off x="3748151" y="2514600"/>
            <a:ext cx="1009716" cy="228600"/>
          </a:xfrm>
          <a:prstGeom prst="wedgeRoundRectCallout">
            <a:avLst>
              <a:gd name="adj1" fmla="val -42387"/>
              <a:gd name="adj2" fmla="val -129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Select SCCs</a:t>
            </a:r>
          </a:p>
        </p:txBody>
      </p:sp>
    </p:spTree>
    <p:extLst>
      <p:ext uri="{BB962C8B-B14F-4D97-AF65-F5344CB8AC3E}">
        <p14:creationId xmlns:p14="http://schemas.microsoft.com/office/powerpoint/2010/main" val="489141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FFD3B5-3EF9-494F-8691-82E7F0CDB437}"/>
              </a:ext>
            </a:extLst>
          </p:cNvPr>
          <p:cNvPicPr>
            <a:picLocks noChangeAspect="1"/>
          </p:cNvPicPr>
          <p:nvPr/>
        </p:nvPicPr>
        <p:blipFill>
          <a:blip r:embed="rId2"/>
          <a:stretch>
            <a:fillRect/>
          </a:stretch>
        </p:blipFill>
        <p:spPr>
          <a:xfrm>
            <a:off x="131068" y="601396"/>
            <a:ext cx="8840955" cy="6150461"/>
          </a:xfrm>
          <a:prstGeom prst="rect">
            <a:avLst/>
          </a:prstGeom>
        </p:spPr>
      </p:pic>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35</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State and County Emissions Maps </a:t>
            </a:r>
          </a:p>
        </p:txBody>
      </p:sp>
      <p:sp>
        <p:nvSpPr>
          <p:cNvPr id="7" name="Line Callout 1 (Border and Accent Bar) 3">
            <a:extLst>
              <a:ext uri="{FF2B5EF4-FFF2-40B4-BE49-F238E27FC236}">
                <a16:creationId xmlns:a16="http://schemas.microsoft.com/office/drawing/2014/main" id="{0A5188D7-8668-4183-A4B8-806500CA6D0C}"/>
              </a:ext>
            </a:extLst>
          </p:cNvPr>
          <p:cNvSpPr/>
          <p:nvPr/>
        </p:nvSpPr>
        <p:spPr>
          <a:xfrm>
            <a:off x="4739893" y="1028700"/>
            <a:ext cx="4067837" cy="2324100"/>
          </a:xfrm>
          <a:prstGeom prst="accentBorderCallout1">
            <a:avLst>
              <a:gd name="adj1" fmla="val 18750"/>
              <a:gd name="adj2" fmla="val -4222"/>
              <a:gd name="adj3" fmla="val 18917"/>
              <a:gd name="adj4" fmla="val -321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To display state- and county-level annual emissions totals for the selected states, pollutants, and source sectors. You can mouse-over individual states and counties to display more detail, and you can use the “Data Range” slider bars to specify a range of total emissions in tons per year in order to filter out large numbers of low and/or high values and thus change the visual contrast and separation of the map colors.</a:t>
            </a:r>
          </a:p>
        </p:txBody>
      </p:sp>
      <p:sp>
        <p:nvSpPr>
          <p:cNvPr id="11" name="Speech Bubble: Rectangle with Corners Rounded 10">
            <a:extLst>
              <a:ext uri="{FF2B5EF4-FFF2-40B4-BE49-F238E27FC236}">
                <a16:creationId xmlns:a16="http://schemas.microsoft.com/office/drawing/2014/main" id="{BD61B649-F1A8-49CE-BABD-FA45C379BD18}"/>
              </a:ext>
            </a:extLst>
          </p:cNvPr>
          <p:cNvSpPr/>
          <p:nvPr/>
        </p:nvSpPr>
        <p:spPr>
          <a:xfrm>
            <a:off x="1295400" y="2590800"/>
            <a:ext cx="2384236" cy="228600"/>
          </a:xfrm>
          <a:prstGeom prst="wedgeRoundRectCallout">
            <a:avLst>
              <a:gd name="adj1" fmla="val -42387"/>
              <a:gd name="adj2" fmla="val -129167"/>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Mouse-over counties and states to see details</a:t>
            </a:r>
          </a:p>
        </p:txBody>
      </p:sp>
    </p:spTree>
    <p:extLst>
      <p:ext uri="{BB962C8B-B14F-4D97-AF65-F5344CB8AC3E}">
        <p14:creationId xmlns:p14="http://schemas.microsoft.com/office/powerpoint/2010/main" val="1931172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39A6B-2730-41B7-A2F7-D1B37239BC31}"/>
              </a:ext>
            </a:extLst>
          </p:cNvPr>
          <p:cNvPicPr>
            <a:picLocks noChangeAspect="1"/>
          </p:cNvPicPr>
          <p:nvPr/>
        </p:nvPicPr>
        <p:blipFill>
          <a:blip r:embed="rId2"/>
          <a:stretch>
            <a:fillRect/>
          </a:stretch>
        </p:blipFill>
        <p:spPr>
          <a:xfrm>
            <a:off x="140593" y="808257"/>
            <a:ext cx="6710922" cy="5943600"/>
          </a:xfrm>
          <a:prstGeom prst="rect">
            <a:avLst/>
          </a:prstGeom>
        </p:spPr>
      </p:pic>
      <p:sp>
        <p:nvSpPr>
          <p:cNvPr id="8" name="Slide Number Placeholder 7">
            <a:extLst>
              <a:ext uri="{FF2B5EF4-FFF2-40B4-BE49-F238E27FC236}">
                <a16:creationId xmlns:a16="http://schemas.microsoft.com/office/drawing/2014/main" id="{4B626E1D-4584-4CA6-A539-BBEB2A28AE73}"/>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36</a:t>
            </a:fld>
            <a:endParaRPr lang="en-US" dirty="0"/>
          </a:p>
        </p:txBody>
      </p:sp>
      <p:sp>
        <p:nvSpPr>
          <p:cNvPr id="9" name="TextBox 8">
            <a:extLst>
              <a:ext uri="{FF2B5EF4-FFF2-40B4-BE49-F238E27FC236}">
                <a16:creationId xmlns:a16="http://schemas.microsoft.com/office/drawing/2014/main" id="{4D36B171-B2BD-40B0-B147-C73F584C6A4C}"/>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Emissions Exploration Map</a:t>
            </a:r>
          </a:p>
        </p:txBody>
      </p:sp>
      <p:sp>
        <p:nvSpPr>
          <p:cNvPr id="10" name="Line Callout 1 (Border and Accent Bar) 3">
            <a:extLst>
              <a:ext uri="{FF2B5EF4-FFF2-40B4-BE49-F238E27FC236}">
                <a16:creationId xmlns:a16="http://schemas.microsoft.com/office/drawing/2014/main" id="{48E98984-957B-41BA-AF0E-226EABBC6904}"/>
              </a:ext>
            </a:extLst>
          </p:cNvPr>
          <p:cNvSpPr/>
          <p:nvPr/>
        </p:nvSpPr>
        <p:spPr>
          <a:xfrm>
            <a:off x="5524500" y="4419600"/>
            <a:ext cx="3185013" cy="1392959"/>
          </a:xfrm>
          <a:prstGeom prst="accentBorderCallout1">
            <a:avLst>
              <a:gd name="adj1" fmla="val 18750"/>
              <a:gd name="adj2" fmla="val -7734"/>
              <a:gd name="adj3" fmla="val 18917"/>
              <a:gd name="adj4" fmla="val -321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Provides a detailed breakdown of annual emissions totals by state, county, and source category via a variety of interactive maps and charts.</a:t>
            </a:r>
          </a:p>
        </p:txBody>
      </p:sp>
    </p:spTree>
    <p:extLst>
      <p:ext uri="{BB962C8B-B14F-4D97-AF65-F5344CB8AC3E}">
        <p14:creationId xmlns:p14="http://schemas.microsoft.com/office/powerpoint/2010/main" val="1633100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717EAF-F7DB-4165-A245-3D5311064BBD}"/>
              </a:ext>
            </a:extLst>
          </p:cNvPr>
          <p:cNvPicPr>
            <a:picLocks noChangeAspect="1"/>
          </p:cNvPicPr>
          <p:nvPr/>
        </p:nvPicPr>
        <p:blipFill>
          <a:blip r:embed="rId2"/>
          <a:stretch>
            <a:fillRect/>
          </a:stretch>
        </p:blipFill>
        <p:spPr>
          <a:xfrm>
            <a:off x="152400" y="840834"/>
            <a:ext cx="5791200" cy="5891274"/>
          </a:xfrm>
          <a:prstGeom prst="rect">
            <a:avLst/>
          </a:prstGeom>
          <a:ln>
            <a:solidFill>
              <a:schemeClr val="tx1"/>
            </a:solidFill>
          </a:ln>
        </p:spPr>
      </p:pic>
      <p:sp>
        <p:nvSpPr>
          <p:cNvPr id="6" name="Slide Number Placeholder 5">
            <a:extLst>
              <a:ext uri="{FF2B5EF4-FFF2-40B4-BE49-F238E27FC236}">
                <a16:creationId xmlns:a16="http://schemas.microsoft.com/office/drawing/2014/main" id="{BC3F632F-09C8-496B-B053-2B0C2E8851B4}"/>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37</a:t>
            </a:fld>
            <a:endParaRPr lang="en-US" dirty="0"/>
          </a:p>
        </p:txBody>
      </p:sp>
      <p:sp>
        <p:nvSpPr>
          <p:cNvPr id="9" name="TextBox 8">
            <a:extLst>
              <a:ext uri="{FF2B5EF4-FFF2-40B4-BE49-F238E27FC236}">
                <a16:creationId xmlns:a16="http://schemas.microsoft.com/office/drawing/2014/main" id="{9912731C-25F1-4997-BE1D-75EECB4ABE65}"/>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Source Apportionment Tools</a:t>
            </a:r>
          </a:p>
        </p:txBody>
      </p:sp>
      <p:sp>
        <p:nvSpPr>
          <p:cNvPr id="10" name="Line Callout 1 (Border and Accent Bar) 3">
            <a:extLst>
              <a:ext uri="{FF2B5EF4-FFF2-40B4-BE49-F238E27FC236}">
                <a16:creationId xmlns:a16="http://schemas.microsoft.com/office/drawing/2014/main" id="{28664823-7789-4DD8-8EC1-827E1310CBCF}"/>
              </a:ext>
            </a:extLst>
          </p:cNvPr>
          <p:cNvSpPr/>
          <p:nvPr/>
        </p:nvSpPr>
        <p:spPr>
          <a:xfrm>
            <a:off x="6438901" y="2095500"/>
            <a:ext cx="2552700" cy="1752600"/>
          </a:xfrm>
          <a:prstGeom prst="accentBorderCallout1">
            <a:avLst>
              <a:gd name="adj1" fmla="val 18750"/>
              <a:gd name="adj2" fmla="val -7734"/>
              <a:gd name="adj3" fmla="val 18917"/>
              <a:gd name="adj4" fmla="val -321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Provides a variety of charts and graphs for analyzing source attribution for modeled parameters on specific days and/or for specific time periods.</a:t>
            </a:r>
          </a:p>
        </p:txBody>
      </p:sp>
    </p:spTree>
    <p:extLst>
      <p:ext uri="{BB962C8B-B14F-4D97-AF65-F5344CB8AC3E}">
        <p14:creationId xmlns:p14="http://schemas.microsoft.com/office/powerpoint/2010/main" val="3113544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A3DA6-755D-434E-ACB8-4A9B2CA9C5CD}"/>
              </a:ext>
            </a:extLst>
          </p:cNvPr>
          <p:cNvPicPr>
            <a:picLocks noChangeAspect="1"/>
          </p:cNvPicPr>
          <p:nvPr/>
        </p:nvPicPr>
        <p:blipFill>
          <a:blip r:embed="rId2"/>
          <a:stretch>
            <a:fillRect/>
          </a:stretch>
        </p:blipFill>
        <p:spPr>
          <a:xfrm>
            <a:off x="202912" y="847725"/>
            <a:ext cx="8570275" cy="5904132"/>
          </a:xfrm>
          <a:prstGeom prst="rect">
            <a:avLst/>
          </a:prstGeom>
        </p:spPr>
      </p:pic>
      <p:sp>
        <p:nvSpPr>
          <p:cNvPr id="8" name="Slide Number Placeholder 7">
            <a:extLst>
              <a:ext uri="{FF2B5EF4-FFF2-40B4-BE49-F238E27FC236}">
                <a16:creationId xmlns:a16="http://schemas.microsoft.com/office/drawing/2014/main" id="{06589A5F-F06F-4DDF-AD47-1B1686C73F4C}"/>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38</a:t>
            </a:fld>
            <a:endParaRPr lang="en-US" dirty="0"/>
          </a:p>
        </p:txBody>
      </p:sp>
      <p:sp>
        <p:nvSpPr>
          <p:cNvPr id="9" name="TextBox 8">
            <a:extLst>
              <a:ext uri="{FF2B5EF4-FFF2-40B4-BE49-F238E27FC236}">
                <a16:creationId xmlns:a16="http://schemas.microsoft.com/office/drawing/2014/main" id="{18F579C7-3CB9-4DBE-96C4-B1105FDAE80A}"/>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Model-to-Observation Comparison Tool</a:t>
            </a:r>
          </a:p>
        </p:txBody>
      </p:sp>
      <p:sp>
        <p:nvSpPr>
          <p:cNvPr id="10" name="Line Callout 1 (Border and Accent Bar) 3">
            <a:extLst>
              <a:ext uri="{FF2B5EF4-FFF2-40B4-BE49-F238E27FC236}">
                <a16:creationId xmlns:a16="http://schemas.microsoft.com/office/drawing/2014/main" id="{6934F7F6-8CA7-4DCB-B3E3-2139D25F7858}"/>
              </a:ext>
            </a:extLst>
          </p:cNvPr>
          <p:cNvSpPr/>
          <p:nvPr/>
        </p:nvSpPr>
        <p:spPr>
          <a:xfrm>
            <a:off x="5588174" y="2133600"/>
            <a:ext cx="3185013" cy="1392959"/>
          </a:xfrm>
          <a:prstGeom prst="accentBorderCallout1">
            <a:avLst>
              <a:gd name="adj1" fmla="val 18750"/>
              <a:gd name="adj2" fmla="val -7734"/>
              <a:gd name="adj3" fmla="val 18917"/>
              <a:gd name="adj4" fmla="val -321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Provides a variety of site-specific plots of modeled vs. observed values in order to help evaluate model performance.</a:t>
            </a:r>
          </a:p>
        </p:txBody>
      </p:sp>
    </p:spTree>
    <p:extLst>
      <p:ext uri="{BB962C8B-B14F-4D97-AF65-F5344CB8AC3E}">
        <p14:creationId xmlns:p14="http://schemas.microsoft.com/office/powerpoint/2010/main" val="3187256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C80D4E-6B8E-43E4-94F9-615F51E240B1}"/>
              </a:ext>
            </a:extLst>
          </p:cNvPr>
          <p:cNvPicPr>
            <a:picLocks noChangeAspect="1"/>
          </p:cNvPicPr>
          <p:nvPr/>
        </p:nvPicPr>
        <p:blipFill>
          <a:blip r:embed="rId2"/>
          <a:stretch>
            <a:fillRect/>
          </a:stretch>
        </p:blipFill>
        <p:spPr>
          <a:xfrm>
            <a:off x="228600" y="964497"/>
            <a:ext cx="4800600" cy="5685540"/>
          </a:xfrm>
          <a:prstGeom prst="rect">
            <a:avLst/>
          </a:prstGeom>
        </p:spPr>
      </p:pic>
      <p:sp>
        <p:nvSpPr>
          <p:cNvPr id="6" name="Slide Number Placeholder 5">
            <a:extLst>
              <a:ext uri="{FF2B5EF4-FFF2-40B4-BE49-F238E27FC236}">
                <a16:creationId xmlns:a16="http://schemas.microsoft.com/office/drawing/2014/main" id="{E84BB6B3-5D1C-4D25-81B7-DDFB6EE539BA}"/>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39</a:t>
            </a:fld>
            <a:endParaRPr lang="en-US" dirty="0"/>
          </a:p>
        </p:txBody>
      </p:sp>
      <p:sp>
        <p:nvSpPr>
          <p:cNvPr id="9" name="TextBox 8">
            <a:extLst>
              <a:ext uri="{FF2B5EF4-FFF2-40B4-BE49-F238E27FC236}">
                <a16:creationId xmlns:a16="http://schemas.microsoft.com/office/drawing/2014/main" id="{45DFD998-19F9-43ED-9AE0-1F174ACD885B}"/>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Model Performance Evaluation Plot Browser</a:t>
            </a:r>
          </a:p>
        </p:txBody>
      </p:sp>
      <p:sp>
        <p:nvSpPr>
          <p:cNvPr id="10" name="Line Callout 1 (Border and Accent Bar) 3">
            <a:extLst>
              <a:ext uri="{FF2B5EF4-FFF2-40B4-BE49-F238E27FC236}">
                <a16:creationId xmlns:a16="http://schemas.microsoft.com/office/drawing/2014/main" id="{A98104C5-4D74-48B4-B903-53BC482D921D}"/>
              </a:ext>
            </a:extLst>
          </p:cNvPr>
          <p:cNvSpPr/>
          <p:nvPr/>
        </p:nvSpPr>
        <p:spPr>
          <a:xfrm>
            <a:off x="5588174" y="2133600"/>
            <a:ext cx="3251026" cy="1392959"/>
          </a:xfrm>
          <a:prstGeom prst="accentBorderCallout1">
            <a:avLst>
              <a:gd name="adj1" fmla="val 18750"/>
              <a:gd name="adj2" fmla="val -7734"/>
              <a:gd name="adj3" fmla="val 18917"/>
              <a:gd name="adj4" fmla="val -321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Provides a simple interface for browsing and viewing the static plots generated by external model evaluation tools like AMET.</a:t>
            </a:r>
          </a:p>
        </p:txBody>
      </p:sp>
    </p:spTree>
    <p:extLst>
      <p:ext uri="{BB962C8B-B14F-4D97-AF65-F5344CB8AC3E}">
        <p14:creationId xmlns:p14="http://schemas.microsoft.com/office/powerpoint/2010/main" val="359807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590800"/>
            <a:ext cx="738644" cy="762000"/>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4444" y="3710589"/>
            <a:ext cx="533400" cy="533400"/>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3643998"/>
            <a:ext cx="657857" cy="657857"/>
          </a:xfrm>
          <a:prstGeom prst="rect">
            <a:avLst/>
          </a:prstGeom>
        </p:spPr>
      </p:pic>
      <p:graphicFrame>
        <p:nvGraphicFramePr>
          <p:cNvPr id="32" name="Diagram 31"/>
          <p:cNvGraphicFramePr/>
          <p:nvPr>
            <p:extLst>
              <p:ext uri="{D42A27DB-BD31-4B8C-83A1-F6EECF244321}">
                <p14:modId xmlns:p14="http://schemas.microsoft.com/office/powerpoint/2010/main" val="703464160"/>
              </p:ext>
            </p:extLst>
          </p:nvPr>
        </p:nvGraphicFramePr>
        <p:xfrm>
          <a:off x="609600" y="533400"/>
          <a:ext cx="7924800" cy="5867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Rounded Rectangle 9">
            <a:extLst>
              <a:ext uri="{FF2B5EF4-FFF2-40B4-BE49-F238E27FC236}">
                <a16:creationId xmlns:a16="http://schemas.microsoft.com/office/drawing/2014/main" id="{CA288DC4-E64A-4505-B290-A942DC9D6B08}"/>
              </a:ext>
            </a:extLst>
          </p:cNvPr>
          <p:cNvSpPr/>
          <p:nvPr/>
        </p:nvSpPr>
        <p:spPr>
          <a:xfrm>
            <a:off x="2362200" y="3305253"/>
            <a:ext cx="4419600" cy="355954"/>
          </a:xfrm>
          <a:prstGeom prst="roundRect">
            <a:avLst>
              <a:gd name="adj" fmla="val 9629"/>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85000"/>
                  </a:schemeClr>
                </a:solidFill>
                <a:latin typeface="Arial" panose="020B0604020202020204" pitchFamily="34" charset="0"/>
                <a:cs typeface="Arial" panose="020B0604020202020204" pitchFamily="34" charset="0"/>
              </a:rPr>
              <a:t>CIRA Air Data Management System   </a:t>
            </a:r>
          </a:p>
        </p:txBody>
      </p:sp>
      <p:grpSp>
        <p:nvGrpSpPr>
          <p:cNvPr id="13" name="Group 12"/>
          <p:cNvGrpSpPr/>
          <p:nvPr/>
        </p:nvGrpSpPr>
        <p:grpSpPr>
          <a:xfrm>
            <a:off x="1219200" y="92749"/>
            <a:ext cx="3379596" cy="3260051"/>
            <a:chOff x="2800587" y="1197425"/>
            <a:chExt cx="3379596" cy="3260051"/>
          </a:xfrm>
        </p:grpSpPr>
        <p:sp>
          <p:nvSpPr>
            <p:cNvPr id="14" name="Pie 13"/>
            <p:cNvSpPr/>
            <p:nvPr/>
          </p:nvSpPr>
          <p:spPr>
            <a:xfrm>
              <a:off x="2800587" y="1197425"/>
              <a:ext cx="3260051" cy="3260051"/>
            </a:xfrm>
            <a:prstGeom prst="pieWedg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ie 4"/>
            <p:cNvSpPr/>
            <p:nvPr/>
          </p:nvSpPr>
          <p:spPr>
            <a:xfrm>
              <a:off x="3834532" y="2092115"/>
              <a:ext cx="2345651" cy="2219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8920" tIns="248920" rIns="248920" bIns="248920" numCol="1" spcCol="1270" anchor="ctr" anchorCtr="0">
              <a:noAutofit/>
            </a:bodyPr>
            <a:lstStyle/>
            <a:p>
              <a:pPr lvl="0" defTabSz="1555750">
                <a:lnSpc>
                  <a:spcPct val="90000"/>
                </a:lnSpc>
                <a:spcBef>
                  <a:spcPct val="0"/>
                </a:spcBef>
                <a:spcAft>
                  <a:spcPct val="35000"/>
                </a:spcAft>
              </a:pPr>
              <a:r>
                <a:rPr lang="en-US" sz="2000" b="1" u="sng" kern="1200" dirty="0">
                  <a:latin typeface="Arial" panose="020B0604020202020204" pitchFamily="34" charset="0"/>
                  <a:cs typeface="Arial" panose="020B0604020202020204" pitchFamily="34" charset="0"/>
                </a:rPr>
                <a:t>Database</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Import/U</a:t>
              </a:r>
              <a:r>
                <a:rPr lang="en-US" sz="1400" kern="1200" dirty="0">
                  <a:latin typeface="Arial" panose="020B0604020202020204" pitchFamily="34" charset="0"/>
                  <a:cs typeface="Arial" panose="020B0604020202020204" pitchFamily="34" charset="0"/>
                </a:rPr>
                <a:t>pdate</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Management</a:t>
              </a:r>
              <a:endParaRPr lang="en-US" sz="1400" kern="1200" dirty="0">
                <a:latin typeface="Arial" panose="020B0604020202020204" pitchFamily="34" charset="0"/>
                <a:cs typeface="Arial" panose="020B0604020202020204" pitchFamily="34" charset="0"/>
              </a:endParaRP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Administration</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Dissemination</a:t>
              </a:r>
              <a:endParaRPr lang="en-US" sz="1400" kern="1200" dirty="0">
                <a:latin typeface="Arial" panose="020B0604020202020204" pitchFamily="34" charset="0"/>
                <a:cs typeface="Arial" panose="020B0604020202020204" pitchFamily="34" charset="0"/>
              </a:endParaRPr>
            </a:p>
            <a:p>
              <a:pPr lvl="0" algn="ctr" defTabSz="1555750">
                <a:lnSpc>
                  <a:spcPct val="90000"/>
                </a:lnSpc>
                <a:spcBef>
                  <a:spcPct val="0"/>
                </a:spcBef>
                <a:spcAft>
                  <a:spcPct val="35000"/>
                </a:spcAft>
              </a:pPr>
              <a:endParaRPr lang="en-US" sz="3500" kern="1200" dirty="0"/>
            </a:p>
          </p:txBody>
        </p:sp>
      </p:grpSp>
      <p:sp>
        <p:nvSpPr>
          <p:cNvPr id="35" name="Line Callout 1 (Border and Accent Bar) 34"/>
          <p:cNvSpPr/>
          <p:nvPr/>
        </p:nvSpPr>
        <p:spPr>
          <a:xfrm>
            <a:off x="5174792" y="1931122"/>
            <a:ext cx="3435807" cy="1795097"/>
          </a:xfrm>
          <a:prstGeom prst="accentBorderCallout1">
            <a:avLst>
              <a:gd name="adj1" fmla="val 43761"/>
              <a:gd name="adj2" fmla="val -7798"/>
              <a:gd name="adj3" fmla="val 43886"/>
              <a:gd name="adj4" fmla="val -31809"/>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Data Warehouse:</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250+ TB of online files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120+ TB of offline files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400+ TB downloaded/transferred</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500 TB current storage capacity</a:t>
            </a:r>
          </a:p>
          <a:p>
            <a:pPr marL="17145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12 modeling platforms/scenarios</a:t>
            </a:r>
          </a:p>
        </p:txBody>
      </p:sp>
      <p:sp>
        <p:nvSpPr>
          <p:cNvPr id="4" name="Line Callout 1 (Border and Accent Bar) 3"/>
          <p:cNvSpPr/>
          <p:nvPr/>
        </p:nvSpPr>
        <p:spPr>
          <a:xfrm>
            <a:off x="5174793" y="163588"/>
            <a:ext cx="3435806" cy="1702522"/>
          </a:xfrm>
          <a:prstGeom prst="accentBorderCallout1">
            <a:avLst>
              <a:gd name="adj1" fmla="val 18750"/>
              <a:gd name="adj2" fmla="val -7734"/>
              <a:gd name="adj3" fmla="val 18917"/>
              <a:gd name="adj4" fmla="val -321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Relational Database:</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Over 1 billion records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62 air quality monitoring networks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5 dozen water quality projects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24 modeling and satellite datasets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15 emissions inventories</a:t>
            </a:r>
          </a:p>
        </p:txBody>
      </p:sp>
      <p:sp>
        <p:nvSpPr>
          <p:cNvPr id="23" name="Line Callout 1 (Border and Accent Bar) 34">
            <a:extLst>
              <a:ext uri="{FF2B5EF4-FFF2-40B4-BE49-F238E27FC236}">
                <a16:creationId xmlns:a16="http://schemas.microsoft.com/office/drawing/2014/main" id="{9C8034E8-92B7-444E-BFD1-BAB32DFF6BED}"/>
              </a:ext>
            </a:extLst>
          </p:cNvPr>
          <p:cNvSpPr/>
          <p:nvPr/>
        </p:nvSpPr>
        <p:spPr>
          <a:xfrm rot="5400000">
            <a:off x="1662559" y="3494174"/>
            <a:ext cx="2401287" cy="3232097"/>
          </a:xfrm>
          <a:prstGeom prst="accentBorderCallout1">
            <a:avLst>
              <a:gd name="adj1" fmla="val 43761"/>
              <a:gd name="adj2" fmla="val -7798"/>
              <a:gd name="adj3" fmla="val 43886"/>
              <a:gd name="adj4" fmla="val -3628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endParaRPr lang="en-US" sz="1200" dirty="0">
              <a:solidFill>
                <a:prstClr val="black"/>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0BE827E-0A0E-4F6F-B6CD-2A20C765C38C}"/>
              </a:ext>
            </a:extLst>
          </p:cNvPr>
          <p:cNvSpPr txBox="1"/>
          <p:nvPr/>
        </p:nvSpPr>
        <p:spPr>
          <a:xfrm>
            <a:off x="1371600" y="4217986"/>
            <a:ext cx="2971800" cy="2092881"/>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Monitoring Datasets:</a:t>
            </a:r>
          </a:p>
          <a:p>
            <a:endParaRPr lang="en-US" dirty="0"/>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IMPROVE (and special studies)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IMPROVE RHR and Impairment</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AQS (Most of the available datasets)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CASTNET (Dry deposition, O</a:t>
            </a:r>
            <a:r>
              <a:rPr lang="en-US" sz="1200" baseline="-25000" dirty="0">
                <a:solidFill>
                  <a:prstClr val="black"/>
                </a:solidFill>
                <a:latin typeface="Arial" panose="020B0604020202020204" pitchFamily="34" charset="0"/>
                <a:cs typeface="Arial" panose="020B0604020202020204" pitchFamily="34" charset="0"/>
              </a:rPr>
              <a:t>3</a:t>
            </a:r>
            <a:r>
              <a:rPr lang="en-US" sz="1200" dirty="0">
                <a:solidFill>
                  <a:prstClr val="black"/>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NADP (NTN, AIRMoN, MDN, Derived)</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USFS Water Quality</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more…</a:t>
            </a:r>
          </a:p>
          <a:p>
            <a:endParaRPr lang="en-US" sz="12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65F0565-7F5C-4F48-9CD7-7B16ADA53958}"/>
              </a:ext>
            </a:extLst>
          </p:cNvPr>
          <p:cNvSpPr>
            <a:spLocks noGrp="1"/>
          </p:cNvSpPr>
          <p:nvPr>
            <p:ph type="sldNum" sz="quarter" idx="12"/>
          </p:nvPr>
        </p:nvSpPr>
        <p:spPr/>
        <p:txBody>
          <a:bodyPr/>
          <a:lstStyle/>
          <a:p>
            <a:fld id="{9443E677-3BEE-4081-B3F1-3D00D0C160F5}" type="slidenum">
              <a:rPr lang="en-US" smtClean="0"/>
              <a:t>4</a:t>
            </a:fld>
            <a:endParaRPr lang="en-US" dirty="0"/>
          </a:p>
        </p:txBody>
      </p:sp>
    </p:spTree>
    <p:extLst>
      <p:ext uri="{BB962C8B-B14F-4D97-AF65-F5344CB8AC3E}">
        <p14:creationId xmlns:p14="http://schemas.microsoft.com/office/powerpoint/2010/main" val="1699626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402C1C8-7641-4485-97BF-3D4F9BDC31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50" y="10668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0182985E-7A54-4593-9C1D-8C527606A201}"/>
              </a:ext>
            </a:extLst>
          </p:cNvPr>
          <p:cNvPicPr>
            <a:picLocks noChangeAspect="1"/>
          </p:cNvPicPr>
          <p:nvPr/>
        </p:nvPicPr>
        <p:blipFill>
          <a:blip r:embed="rId3" cstate="print">
            <a:extLst>
              <a:ext uri="{28A0092B-C50C-407E-A947-70E740481C1C}">
                <a14:useLocalDpi xmlns:a14="http://schemas.microsoft.com/office/drawing/2010/main" val="0"/>
              </a:ext>
            </a:extLst>
          </a:blip>
          <a:srcRect l="4478" t="20671" r="5334" b="20000"/>
          <a:stretch>
            <a:fillRect/>
          </a:stretch>
        </p:blipFill>
        <p:spPr bwMode="auto">
          <a:xfrm>
            <a:off x="4352925" y="3886200"/>
            <a:ext cx="4495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987D46D6-B17F-44A8-9A80-B6547BFB71E9}"/>
              </a:ext>
            </a:extLst>
          </p:cNvPr>
          <p:cNvPicPr>
            <a:picLocks noChangeAspect="1"/>
          </p:cNvPicPr>
          <p:nvPr/>
        </p:nvPicPr>
        <p:blipFill>
          <a:blip r:embed="rId4" cstate="print">
            <a:extLst>
              <a:ext uri="{28A0092B-C50C-407E-A947-70E740481C1C}">
                <a14:useLocalDpi xmlns:a14="http://schemas.microsoft.com/office/drawing/2010/main" val="0"/>
              </a:ext>
            </a:extLst>
          </a:blip>
          <a:srcRect b="51282"/>
          <a:stretch>
            <a:fillRect/>
          </a:stretch>
        </p:blipFill>
        <p:spPr bwMode="auto">
          <a:xfrm>
            <a:off x="0" y="4044950"/>
            <a:ext cx="39624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J3a_b313_12km_O3_All_78221_hourlyboxplot">
            <a:extLst>
              <a:ext uri="{FF2B5EF4-FFF2-40B4-BE49-F238E27FC236}">
                <a16:creationId xmlns:a16="http://schemas.microsoft.com/office/drawing/2014/main" id="{D5802F6A-B78D-4913-BC6F-96B1535DE7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2759075" y="1019175"/>
            <a:ext cx="2832100" cy="2832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
            <a:extLst>
              <a:ext uri="{FF2B5EF4-FFF2-40B4-BE49-F238E27FC236}">
                <a16:creationId xmlns:a16="http://schemas.microsoft.com/office/drawing/2014/main" id="{A9C9BFAA-2C74-44F5-891E-D52C733BBD3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993775"/>
            <a:ext cx="3238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2">
            <a:extLst>
              <a:ext uri="{FF2B5EF4-FFF2-40B4-BE49-F238E27FC236}">
                <a16:creationId xmlns:a16="http://schemas.microsoft.com/office/drawing/2014/main" id="{A1A37C0C-AF7F-4454-B1B4-82A65630E92A}"/>
              </a:ext>
            </a:extLst>
          </p:cNvPr>
          <p:cNvSpPr txBox="1">
            <a:spLocks/>
          </p:cNvSpPr>
          <p:nvPr/>
        </p:nvSpPr>
        <p:spPr>
          <a:xfrm>
            <a:off x="6553200" y="6224588"/>
            <a:ext cx="1905000" cy="228600"/>
          </a:xfrm>
          <a:prstGeom prst="rect">
            <a:avLst/>
          </a:prstGeom>
          <a:noFill/>
        </p:spPr>
        <p:txBody>
          <a:bodyPr/>
          <a:lstStyle>
            <a:defPPr>
              <a:defRPr lang="en-US"/>
            </a:defPPr>
            <a:lvl1pPr marL="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9pPr>
          </a:lstStyle>
          <a:p>
            <a:fld id="{82F199C7-FB26-486A-BACA-BFD412995018}" type="slidenum">
              <a:rPr lang="en-US" altLang="en-US" sz="1000" smtClean="0">
                <a:solidFill>
                  <a:srgbClr val="003F69"/>
                </a:solidFill>
              </a:rPr>
              <a:pPr/>
              <a:t>40</a:t>
            </a:fld>
            <a:endParaRPr lang="en-US" altLang="en-US" sz="1000">
              <a:solidFill>
                <a:srgbClr val="003F69"/>
              </a:solidFill>
            </a:endParaRPr>
          </a:p>
        </p:txBody>
      </p:sp>
      <p:sp>
        <p:nvSpPr>
          <p:cNvPr id="6" name="Slide Number Placeholder 5">
            <a:extLst>
              <a:ext uri="{FF2B5EF4-FFF2-40B4-BE49-F238E27FC236}">
                <a16:creationId xmlns:a16="http://schemas.microsoft.com/office/drawing/2014/main" id="{3B3AA407-C2B9-4E98-B87D-C6B3282F8DD1}"/>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40</a:t>
            </a:fld>
            <a:endParaRPr lang="en-US" dirty="0"/>
          </a:p>
        </p:txBody>
      </p:sp>
      <p:sp>
        <p:nvSpPr>
          <p:cNvPr id="12" name="TextBox 11">
            <a:extLst>
              <a:ext uri="{FF2B5EF4-FFF2-40B4-BE49-F238E27FC236}">
                <a16:creationId xmlns:a16="http://schemas.microsoft.com/office/drawing/2014/main" id="{DDAB0AFF-668E-4BB8-9AA0-A25611FD8013}"/>
              </a:ext>
            </a:extLst>
          </p:cNvPr>
          <p:cNvSpPr txBox="1"/>
          <p:nvPr/>
        </p:nvSpPr>
        <p:spPr>
          <a:xfrm>
            <a:off x="131068" y="106143"/>
            <a:ext cx="6041132"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Model Performance Evaluation Plot Browser  </a:t>
            </a:r>
            <a:r>
              <a:rPr lang="en-US" sz="1200" i="1" dirty="0">
                <a:solidFill>
                  <a:schemeClr val="bg1"/>
                </a:solidFill>
                <a:latin typeface="Arial" panose="020B0604020202020204" pitchFamily="34" charset="0"/>
                <a:cs typeface="Arial" panose="020B0604020202020204" pitchFamily="34" charset="0"/>
              </a:rPr>
              <a:t>(continued)</a:t>
            </a:r>
          </a:p>
        </p:txBody>
      </p:sp>
    </p:spTree>
    <p:extLst>
      <p:ext uri="{BB962C8B-B14F-4D97-AF65-F5344CB8AC3E}">
        <p14:creationId xmlns:p14="http://schemas.microsoft.com/office/powerpoint/2010/main" val="2135760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2FA1D5-BD7B-4423-8DC7-B3DB8DB99789}"/>
              </a:ext>
            </a:extLst>
          </p:cNvPr>
          <p:cNvPicPr>
            <a:picLocks noChangeAspect="1"/>
          </p:cNvPicPr>
          <p:nvPr/>
        </p:nvPicPr>
        <p:blipFill rotWithShape="1">
          <a:blip r:embed="rId2"/>
          <a:srcRect t="11662" r="1254"/>
          <a:stretch/>
        </p:blipFill>
        <p:spPr>
          <a:xfrm>
            <a:off x="131068" y="768108"/>
            <a:ext cx="7489968" cy="5948743"/>
          </a:xfrm>
          <a:prstGeom prst="rect">
            <a:avLst/>
          </a:prstGeom>
          <a:ln>
            <a:noFill/>
          </a:ln>
        </p:spPr>
      </p:pic>
      <p:sp>
        <p:nvSpPr>
          <p:cNvPr id="6" name="Slide Number Placeholder 5">
            <a:extLst>
              <a:ext uri="{FF2B5EF4-FFF2-40B4-BE49-F238E27FC236}">
                <a16:creationId xmlns:a16="http://schemas.microsoft.com/office/drawing/2014/main" id="{B46CBBD9-4AA3-4C2A-82A7-549612DF696C}"/>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41</a:t>
            </a:fld>
            <a:endParaRPr lang="en-US" dirty="0"/>
          </a:p>
        </p:txBody>
      </p:sp>
      <p:sp>
        <p:nvSpPr>
          <p:cNvPr id="9" name="TextBox 8">
            <a:extLst>
              <a:ext uri="{FF2B5EF4-FFF2-40B4-BE49-F238E27FC236}">
                <a16:creationId xmlns:a16="http://schemas.microsoft.com/office/drawing/2014/main" id="{2E249817-ED66-4925-938C-20747AE5D171}"/>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Model Data Browser</a:t>
            </a:r>
          </a:p>
        </p:txBody>
      </p:sp>
      <p:sp>
        <p:nvSpPr>
          <p:cNvPr id="10" name="Line Callout 1 (Border and Accent Bar) 3">
            <a:extLst>
              <a:ext uri="{FF2B5EF4-FFF2-40B4-BE49-F238E27FC236}">
                <a16:creationId xmlns:a16="http://schemas.microsoft.com/office/drawing/2014/main" id="{729F3288-57DB-4590-8BA5-BF770D5C4032}"/>
              </a:ext>
            </a:extLst>
          </p:cNvPr>
          <p:cNvSpPr/>
          <p:nvPr/>
        </p:nvSpPr>
        <p:spPr>
          <a:xfrm>
            <a:off x="5588174" y="4495800"/>
            <a:ext cx="3251026" cy="1392959"/>
          </a:xfrm>
          <a:prstGeom prst="accentBorderCallout1">
            <a:avLst>
              <a:gd name="adj1" fmla="val 18750"/>
              <a:gd name="adj2" fmla="val -7734"/>
              <a:gd name="adj3" fmla="val 18917"/>
              <a:gd name="adj4" fmla="val -321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Provides an interactive display of gridded modeling data and detailed drill-down to the individual modeling grid cell level.</a:t>
            </a:r>
          </a:p>
        </p:txBody>
      </p:sp>
    </p:spTree>
    <p:extLst>
      <p:ext uri="{BB962C8B-B14F-4D97-AF65-F5344CB8AC3E}">
        <p14:creationId xmlns:p14="http://schemas.microsoft.com/office/powerpoint/2010/main" val="3154329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817003"/>
            <a:ext cx="6032172" cy="5934854"/>
          </a:xfrm>
          <a:prstGeom prst="rect">
            <a:avLst/>
          </a:prstGeom>
        </p:spPr>
      </p:pic>
      <p:sp>
        <p:nvSpPr>
          <p:cNvPr id="6" name="Slide Number Placeholder 5">
            <a:extLst>
              <a:ext uri="{FF2B5EF4-FFF2-40B4-BE49-F238E27FC236}">
                <a16:creationId xmlns:a16="http://schemas.microsoft.com/office/drawing/2014/main" id="{DBC2D537-E1A9-4BDC-9D66-11BE4651D76A}"/>
              </a:ext>
            </a:extLst>
          </p:cNvPr>
          <p:cNvSpPr>
            <a:spLocks noGrp="1"/>
          </p:cNvSpPr>
          <p:nvPr>
            <p:ph type="sldNum" sz="quarter" idx="4294967295"/>
          </p:nvPr>
        </p:nvSpPr>
        <p:spPr>
          <a:xfrm>
            <a:off x="7010400" y="6477000"/>
            <a:ext cx="2133600" cy="365125"/>
          </a:xfrm>
        </p:spPr>
        <p:txBody>
          <a:bodyPr/>
          <a:lstStyle/>
          <a:p>
            <a:fld id="{9443E677-3BEE-4081-B3F1-3D00D0C160F5}" type="slidenum">
              <a:rPr lang="en-US" smtClean="0"/>
              <a:t>42</a:t>
            </a:fld>
            <a:endParaRPr lang="en-US" dirty="0"/>
          </a:p>
        </p:txBody>
      </p:sp>
      <p:sp>
        <p:nvSpPr>
          <p:cNvPr id="7" name="TextBox 6">
            <a:extLst>
              <a:ext uri="{FF2B5EF4-FFF2-40B4-BE49-F238E27FC236}">
                <a16:creationId xmlns:a16="http://schemas.microsoft.com/office/drawing/2014/main" id="{E0672336-022D-46F4-9535-671E7DE1CA44}"/>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Gridded Data Visualization Tool</a:t>
            </a:r>
          </a:p>
        </p:txBody>
      </p:sp>
      <p:sp>
        <p:nvSpPr>
          <p:cNvPr id="8" name="Line Callout 1 (Border and Accent Bar) 3">
            <a:extLst>
              <a:ext uri="{FF2B5EF4-FFF2-40B4-BE49-F238E27FC236}">
                <a16:creationId xmlns:a16="http://schemas.microsoft.com/office/drawing/2014/main" id="{5737A580-78CE-4A12-94E8-8BA2679C4F22}"/>
              </a:ext>
            </a:extLst>
          </p:cNvPr>
          <p:cNvSpPr/>
          <p:nvPr/>
        </p:nvSpPr>
        <p:spPr>
          <a:xfrm>
            <a:off x="6438900" y="1866900"/>
            <a:ext cx="2565226" cy="1562100"/>
          </a:xfrm>
          <a:prstGeom prst="accentBorderCallout1">
            <a:avLst>
              <a:gd name="adj1" fmla="val 18750"/>
              <a:gd name="adj2" fmla="val -7734"/>
              <a:gd name="adj3" fmla="val 18917"/>
              <a:gd name="adj4" fmla="val -321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Purpose:</a:t>
            </a:r>
          </a:p>
          <a:p>
            <a:pPr lvl="0"/>
            <a:r>
              <a:rPr lang="en-US" sz="1200" dirty="0">
                <a:solidFill>
                  <a:prstClr val="black"/>
                </a:solidFill>
                <a:latin typeface="Arial" panose="020B0604020202020204" pitchFamily="34" charset="0"/>
                <a:cs typeface="Arial" panose="020B0604020202020204" pitchFamily="34" charset="0"/>
              </a:rPr>
              <a:t>Provides an interactive map of gridded data down to the level of individual model days. A series of maps can be animated over a selected time period.</a:t>
            </a:r>
          </a:p>
        </p:txBody>
      </p:sp>
    </p:spTree>
    <p:extLst>
      <p:ext uri="{BB962C8B-B14F-4D97-AF65-F5344CB8AC3E}">
        <p14:creationId xmlns:p14="http://schemas.microsoft.com/office/powerpoint/2010/main" val="3620607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6F59FF1-BA13-434A-A4AA-F1590A886EC2}"/>
              </a:ext>
            </a:extLst>
          </p:cNvPr>
          <p:cNvSpPr>
            <a:spLocks noGrp="1"/>
          </p:cNvSpPr>
          <p:nvPr>
            <p:ph type="sldNum" sz="quarter" idx="12"/>
          </p:nvPr>
        </p:nvSpPr>
        <p:spPr/>
        <p:txBody>
          <a:bodyPr/>
          <a:lstStyle/>
          <a:p>
            <a:fld id="{9443E677-3BEE-4081-B3F1-3D00D0C160F5}" type="slidenum">
              <a:rPr lang="en-US" smtClean="0"/>
              <a:t>43</a:t>
            </a:fld>
            <a:endParaRPr lang="en-US" dirty="0"/>
          </a:p>
        </p:txBody>
      </p:sp>
      <p:sp>
        <p:nvSpPr>
          <p:cNvPr id="7" name="Rectangle 6">
            <a:extLst>
              <a:ext uri="{FF2B5EF4-FFF2-40B4-BE49-F238E27FC236}">
                <a16:creationId xmlns:a16="http://schemas.microsoft.com/office/drawing/2014/main" id="{AA481234-AD47-419E-ABA8-D77B0592513B}"/>
              </a:ext>
            </a:extLst>
          </p:cNvPr>
          <p:cNvSpPr/>
          <p:nvPr/>
        </p:nvSpPr>
        <p:spPr>
          <a:xfrm>
            <a:off x="342900" y="723900"/>
            <a:ext cx="7924800" cy="5826147"/>
          </a:xfrm>
          <a:prstGeom prst="rect">
            <a:avLst/>
          </a:prstGeom>
        </p:spPr>
        <p:txBody>
          <a:bodyPr wrap="square">
            <a:spAutoFit/>
          </a:bodyPr>
          <a:lstStyle/>
          <a:p>
            <a:pPr marL="285750" indent="-285750">
              <a:lnSpc>
                <a:spcPct val="115000"/>
              </a:lnSpc>
              <a:spcAft>
                <a:spcPts val="600"/>
              </a:spcAft>
              <a:buFont typeface="Arial" panose="020B0604020202020204" pitchFamily="34" charset="0"/>
              <a:buChar char="•"/>
            </a:pPr>
            <a:r>
              <a:rPr lang="en-US" sz="20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Finalize the WAQS 2014 modeling platform</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Emissions summary tables (2002, 2014v2 and </a:t>
            </a:r>
            <a:r>
              <a:rPr lang="en-US" sz="1400" dirty="0" err="1">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RepBase</a:t>
            </a: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Dynamic evaluation visibility results at Class I Areas </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Gridded 2028 OTB </a:t>
            </a:r>
            <a:r>
              <a:rPr lang="en-US" sz="1400" dirty="0" err="1">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a&amp;b</a:t>
            </a: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emissions</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Gridded 2028 OTB </a:t>
            </a:r>
            <a:r>
              <a:rPr lang="en-US" sz="1400" dirty="0" err="1">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a&amp;b</a:t>
            </a: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annual/seasonal concentrations</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Gridded residence time fields for all Class I Areas</a:t>
            </a:r>
          </a:p>
          <a:p>
            <a:pPr marL="742950" lvl="1" indent="-285750">
              <a:lnSpc>
                <a:spcPct val="115000"/>
              </a:lnSpc>
              <a:spcAft>
                <a:spcPts val="600"/>
              </a:spcAft>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Gridded WEP &amp; emissions and point sources</a:t>
            </a:r>
          </a:p>
          <a:p>
            <a:pPr marL="285750" indent="-285750">
              <a:lnSpc>
                <a:spcPct val="115000"/>
              </a:lnSpc>
              <a:spcBef>
                <a:spcPts val="600"/>
              </a:spcBef>
              <a:spcAft>
                <a:spcPts val="1200"/>
              </a:spcAft>
              <a:buFont typeface="Arial" panose="020B0604020202020204" pitchFamily="34" charset="0"/>
              <a:buChar char="•"/>
            </a:pPr>
            <a:r>
              <a:rPr lang="en-US" sz="20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Finalize the USEPA 2016 modeling platform</a:t>
            </a:r>
          </a:p>
          <a:p>
            <a:pPr marL="285750" indent="-285750">
              <a:lnSpc>
                <a:spcPct val="115000"/>
              </a:lnSpc>
              <a:spcAft>
                <a:spcPts val="600"/>
              </a:spcAft>
              <a:buFont typeface="Arial" panose="020B0604020202020204" pitchFamily="34" charset="0"/>
              <a:buChar char="•"/>
            </a:pPr>
            <a:r>
              <a:rPr lang="en-US" sz="20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More SIP and TIP development tools and products</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Add future year model projections to glide path products</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Create simplified versions of existing tools specific to current guidance</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Add high-level emissions and modeling results summaries</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Further streamline the modeling platform data request pipeline</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Develop additional gridded data display tools</a:t>
            </a:r>
          </a:p>
          <a:p>
            <a:pPr marL="742950" lvl="1" indent="-285750">
              <a:lnSpc>
                <a:spcPct val="115000"/>
              </a:lnSpc>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Integrate proscribed fire data and associated tools</a:t>
            </a:r>
          </a:p>
          <a:p>
            <a:pPr marL="742950" lvl="1" indent="-285750">
              <a:lnSpc>
                <a:spcPct val="115000"/>
              </a:lnSpc>
              <a:spcAft>
                <a:spcPts val="600"/>
              </a:spcAft>
              <a:buFont typeface="Arial" panose="020B0604020202020204" pitchFamily="34" charset="0"/>
              <a:buChar char="•"/>
            </a:pPr>
            <a:r>
              <a:rPr lang="en-US" sz="14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Incorporate satellite data</a:t>
            </a:r>
          </a:p>
          <a:p>
            <a:pPr marL="285750" indent="-285750">
              <a:lnSpc>
                <a:spcPct val="115000"/>
              </a:lnSpc>
              <a:spcBef>
                <a:spcPts val="600"/>
              </a:spcBef>
              <a:spcAft>
                <a:spcPts val="1200"/>
              </a:spcAft>
              <a:buFont typeface="Arial" panose="020B0604020202020204" pitchFamily="34" charset="0"/>
              <a:buChar char="•"/>
            </a:pPr>
            <a:r>
              <a:rPr lang="en-US" sz="20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Create full failover hardware and data redundancy</a:t>
            </a:r>
          </a:p>
          <a:p>
            <a:pPr marL="285750" indent="-285750">
              <a:lnSpc>
                <a:spcPct val="115000"/>
              </a:lnSpc>
              <a:spcAft>
                <a:spcPts val="1200"/>
              </a:spcAft>
              <a:buFont typeface="Arial" panose="020B0604020202020204" pitchFamily="34" charset="0"/>
              <a:buChar char="•"/>
            </a:pPr>
            <a:r>
              <a:rPr lang="en-US" sz="2000"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Update and renew the various project agreements</a:t>
            </a:r>
          </a:p>
        </p:txBody>
      </p:sp>
      <p:sp>
        <p:nvSpPr>
          <p:cNvPr id="8" name="TextBox 7">
            <a:extLst>
              <a:ext uri="{FF2B5EF4-FFF2-40B4-BE49-F238E27FC236}">
                <a16:creationId xmlns:a16="http://schemas.microsoft.com/office/drawing/2014/main" id="{16F2EDA0-4B6F-40BB-A1AD-5D1B9EE5F3C6}"/>
              </a:ext>
            </a:extLst>
          </p:cNvPr>
          <p:cNvSpPr txBox="1"/>
          <p:nvPr/>
        </p:nvSpPr>
        <p:spPr>
          <a:xfrm>
            <a:off x="156090" y="104775"/>
            <a:ext cx="6438900"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Short-Term Roadmap</a:t>
            </a:r>
            <a:endParaRPr lang="en-US" sz="1000" i="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313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090" y="104775"/>
            <a:ext cx="6438900"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Website Traffic Data  </a:t>
            </a:r>
            <a:r>
              <a:rPr lang="en-US" sz="1000" i="1" dirty="0">
                <a:solidFill>
                  <a:schemeClr val="accent1">
                    <a:lumMod val="75000"/>
                  </a:schemeClr>
                </a:solidFill>
                <a:latin typeface="Arial" panose="020B0604020202020204" pitchFamily="34" charset="0"/>
                <a:cs typeface="Arial" panose="020B0604020202020204" pitchFamily="34" charset="0"/>
              </a:rPr>
              <a:t>(past example)</a:t>
            </a:r>
          </a:p>
        </p:txBody>
      </p:sp>
      <p:graphicFrame>
        <p:nvGraphicFramePr>
          <p:cNvPr id="10" name="Object 9">
            <a:extLst>
              <a:ext uri="{FF2B5EF4-FFF2-40B4-BE49-F238E27FC236}">
                <a16:creationId xmlns:a16="http://schemas.microsoft.com/office/drawing/2014/main" id="{90E1B3B1-B597-40E1-AA42-CC843CB85933}"/>
              </a:ext>
            </a:extLst>
          </p:cNvPr>
          <p:cNvGraphicFramePr>
            <a:graphicFrameLocks noChangeAspect="1"/>
          </p:cNvGraphicFramePr>
          <p:nvPr/>
        </p:nvGraphicFramePr>
        <p:xfrm>
          <a:off x="156090" y="711120"/>
          <a:ext cx="8907423" cy="5994480"/>
        </p:xfrm>
        <a:graphic>
          <a:graphicData uri="http://schemas.openxmlformats.org/presentationml/2006/ole">
            <mc:AlternateContent xmlns:mc="http://schemas.openxmlformats.org/markup-compatibility/2006">
              <mc:Choice xmlns:v="urn:schemas-microsoft-com:vml" Requires="v">
                <p:oleObj spid="_x0000_s2103" name="Worksheet" r:id="rId4" imgW="12754057" imgH="8581950" progId="Excel.Sheet.12">
                  <p:embed/>
                </p:oleObj>
              </mc:Choice>
              <mc:Fallback>
                <p:oleObj name="Worksheet" r:id="rId4" imgW="12754057" imgH="8581950" progId="Excel.Sheet.12">
                  <p:embed/>
                  <p:pic>
                    <p:nvPicPr>
                      <p:cNvPr id="10" name="Object 9">
                        <a:extLst>
                          <a:ext uri="{FF2B5EF4-FFF2-40B4-BE49-F238E27FC236}">
                            <a16:creationId xmlns:a16="http://schemas.microsoft.com/office/drawing/2014/main" id="{90E1B3B1-B597-40E1-AA42-CC843CB85933}"/>
                          </a:ext>
                        </a:extLst>
                      </p:cNvPr>
                      <p:cNvPicPr/>
                      <p:nvPr/>
                    </p:nvPicPr>
                    <p:blipFill>
                      <a:blip r:embed="rId5"/>
                      <a:stretch>
                        <a:fillRect/>
                      </a:stretch>
                    </p:blipFill>
                    <p:spPr>
                      <a:xfrm>
                        <a:off x="156090" y="711120"/>
                        <a:ext cx="8907423" cy="5994480"/>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D2718E63-0616-4770-8CE5-EDD128866012}"/>
              </a:ext>
            </a:extLst>
          </p:cNvPr>
          <p:cNvSpPr>
            <a:spLocks noGrp="1"/>
          </p:cNvSpPr>
          <p:nvPr>
            <p:ph type="sldNum" sz="quarter" idx="12"/>
          </p:nvPr>
        </p:nvSpPr>
        <p:spPr/>
        <p:txBody>
          <a:bodyPr/>
          <a:lstStyle/>
          <a:p>
            <a:fld id="{9443E677-3BEE-4081-B3F1-3D00D0C160F5}" type="slidenum">
              <a:rPr lang="en-US" smtClean="0"/>
              <a:t>44</a:t>
            </a:fld>
            <a:endParaRPr lang="en-US" dirty="0"/>
          </a:p>
        </p:txBody>
      </p:sp>
    </p:spTree>
    <p:extLst>
      <p:ext uri="{BB962C8B-B14F-4D97-AF65-F5344CB8AC3E}">
        <p14:creationId xmlns:p14="http://schemas.microsoft.com/office/powerpoint/2010/main" val="1227200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D00B76F3-D152-48FB-9153-59A1691D039C}"/>
              </a:ext>
            </a:extLst>
          </p:cNvPr>
          <p:cNvGraphicFramePr>
            <a:graphicFrameLocks noChangeAspect="1"/>
          </p:cNvGraphicFramePr>
          <p:nvPr>
            <p:extLst>
              <p:ext uri="{D42A27DB-BD31-4B8C-83A1-F6EECF244321}">
                <p14:modId xmlns:p14="http://schemas.microsoft.com/office/powerpoint/2010/main" val="1606689728"/>
              </p:ext>
            </p:extLst>
          </p:nvPr>
        </p:nvGraphicFramePr>
        <p:xfrm>
          <a:off x="152400" y="838200"/>
          <a:ext cx="8885103" cy="5638800"/>
        </p:xfrm>
        <a:graphic>
          <a:graphicData uri="http://schemas.openxmlformats.org/presentationml/2006/ole">
            <mc:AlternateContent xmlns:mc="http://schemas.openxmlformats.org/markup-compatibility/2006">
              <mc:Choice xmlns:v="urn:schemas-microsoft-com:vml" Requires="v">
                <p:oleObj spid="_x0000_s3089" name="Worksheet" r:id="rId4" imgW="10820445" imgH="6867450" progId="Excel.Sheet.12">
                  <p:embed/>
                </p:oleObj>
              </mc:Choice>
              <mc:Fallback>
                <p:oleObj name="Worksheet" r:id="rId4" imgW="10820445" imgH="6867450" progId="Excel.Sheet.12">
                  <p:embed/>
                  <p:pic>
                    <p:nvPicPr>
                      <p:cNvPr id="6" name="Object 5">
                        <a:extLst>
                          <a:ext uri="{FF2B5EF4-FFF2-40B4-BE49-F238E27FC236}">
                            <a16:creationId xmlns:a16="http://schemas.microsoft.com/office/drawing/2014/main" id="{D00B76F3-D152-48FB-9153-59A1691D039C}"/>
                          </a:ext>
                        </a:extLst>
                      </p:cNvPr>
                      <p:cNvPicPr/>
                      <p:nvPr/>
                    </p:nvPicPr>
                    <p:blipFill>
                      <a:blip r:embed="rId5"/>
                      <a:stretch>
                        <a:fillRect/>
                      </a:stretch>
                    </p:blipFill>
                    <p:spPr>
                      <a:xfrm>
                        <a:off x="152400" y="838200"/>
                        <a:ext cx="8885103" cy="5638800"/>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C6F59FF1-BA13-434A-A4AA-F1590A886EC2}"/>
              </a:ext>
            </a:extLst>
          </p:cNvPr>
          <p:cNvSpPr>
            <a:spLocks noGrp="1"/>
          </p:cNvSpPr>
          <p:nvPr>
            <p:ph type="sldNum" sz="quarter" idx="12"/>
          </p:nvPr>
        </p:nvSpPr>
        <p:spPr/>
        <p:txBody>
          <a:bodyPr/>
          <a:lstStyle/>
          <a:p>
            <a:fld id="{9443E677-3BEE-4081-B3F1-3D00D0C160F5}" type="slidenum">
              <a:rPr lang="en-US" smtClean="0"/>
              <a:t>45</a:t>
            </a:fld>
            <a:endParaRPr lang="en-US" dirty="0"/>
          </a:p>
        </p:txBody>
      </p:sp>
      <p:sp>
        <p:nvSpPr>
          <p:cNvPr id="7" name="TextBox 6">
            <a:extLst>
              <a:ext uri="{FF2B5EF4-FFF2-40B4-BE49-F238E27FC236}">
                <a16:creationId xmlns:a16="http://schemas.microsoft.com/office/drawing/2014/main" id="{F1615E34-1698-4F05-9CCA-78D9C1714D37}"/>
              </a:ext>
            </a:extLst>
          </p:cNvPr>
          <p:cNvSpPr txBox="1"/>
          <p:nvPr/>
        </p:nvSpPr>
        <p:spPr>
          <a:xfrm>
            <a:off x="156090" y="104775"/>
            <a:ext cx="6438900"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Registered Users   </a:t>
            </a:r>
            <a:r>
              <a:rPr lang="en-US" sz="1000" i="1" dirty="0">
                <a:solidFill>
                  <a:schemeClr val="accent1">
                    <a:lumMod val="75000"/>
                  </a:schemeClr>
                </a:solidFill>
                <a:latin typeface="Arial" panose="020B0604020202020204" pitchFamily="34" charset="0"/>
                <a:cs typeface="Arial" panose="020B0604020202020204" pitchFamily="34" charset="0"/>
              </a:rPr>
              <a:t>(small excerpt)</a:t>
            </a:r>
          </a:p>
        </p:txBody>
      </p:sp>
    </p:spTree>
    <p:extLst>
      <p:ext uri="{BB962C8B-B14F-4D97-AF65-F5344CB8AC3E}">
        <p14:creationId xmlns:p14="http://schemas.microsoft.com/office/powerpoint/2010/main" val="344832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5BD715-C7D3-4BF1-9EBD-868FFBEB31CE}"/>
              </a:ext>
            </a:extLst>
          </p:cNvPr>
          <p:cNvSpPr>
            <a:spLocks noGrp="1"/>
          </p:cNvSpPr>
          <p:nvPr>
            <p:ph type="sldNum" sz="quarter" idx="12"/>
          </p:nvPr>
        </p:nvSpPr>
        <p:spPr/>
        <p:txBody>
          <a:bodyPr/>
          <a:lstStyle/>
          <a:p>
            <a:fld id="{9443E677-3BEE-4081-B3F1-3D00D0C160F5}" type="slidenum">
              <a:rPr lang="en-US" smtClean="0"/>
              <a:t>46</a:t>
            </a:fld>
            <a:endParaRPr lang="en-US" dirty="0"/>
          </a:p>
        </p:txBody>
      </p:sp>
      <p:pic>
        <p:nvPicPr>
          <p:cNvPr id="7" name="Picture 6">
            <a:extLst>
              <a:ext uri="{FF2B5EF4-FFF2-40B4-BE49-F238E27FC236}">
                <a16:creationId xmlns:a16="http://schemas.microsoft.com/office/drawing/2014/main" id="{A12BC8A0-9920-4445-9238-D07446D89C88}"/>
              </a:ext>
            </a:extLst>
          </p:cNvPr>
          <p:cNvPicPr>
            <a:picLocks noChangeAspect="1"/>
          </p:cNvPicPr>
          <p:nvPr/>
        </p:nvPicPr>
        <p:blipFill>
          <a:blip r:embed="rId2"/>
          <a:stretch>
            <a:fillRect/>
          </a:stretch>
        </p:blipFill>
        <p:spPr>
          <a:xfrm>
            <a:off x="234716" y="1569645"/>
            <a:ext cx="4140789" cy="2905125"/>
          </a:xfrm>
          <a:prstGeom prst="rect">
            <a:avLst/>
          </a:prstGeom>
        </p:spPr>
      </p:pic>
      <p:pic>
        <p:nvPicPr>
          <p:cNvPr id="8" name="Picture 7">
            <a:extLst>
              <a:ext uri="{FF2B5EF4-FFF2-40B4-BE49-F238E27FC236}">
                <a16:creationId xmlns:a16="http://schemas.microsoft.com/office/drawing/2014/main" id="{6F2557D4-1671-4FD9-AA0F-C9AED32D4102}"/>
              </a:ext>
            </a:extLst>
          </p:cNvPr>
          <p:cNvPicPr>
            <a:picLocks noChangeAspect="1"/>
          </p:cNvPicPr>
          <p:nvPr/>
        </p:nvPicPr>
        <p:blipFill>
          <a:blip r:embed="rId3"/>
          <a:stretch>
            <a:fillRect/>
          </a:stretch>
        </p:blipFill>
        <p:spPr>
          <a:xfrm>
            <a:off x="4572000" y="1562100"/>
            <a:ext cx="4328604" cy="3476625"/>
          </a:xfrm>
          <a:prstGeom prst="rect">
            <a:avLst/>
          </a:prstGeom>
        </p:spPr>
      </p:pic>
      <p:sp>
        <p:nvSpPr>
          <p:cNvPr id="9" name="TextBox 8">
            <a:extLst>
              <a:ext uri="{FF2B5EF4-FFF2-40B4-BE49-F238E27FC236}">
                <a16:creationId xmlns:a16="http://schemas.microsoft.com/office/drawing/2014/main" id="{C0FE0466-F0BC-49D7-8398-30A8EF9594C0}"/>
              </a:ext>
            </a:extLst>
          </p:cNvPr>
          <p:cNvSpPr txBox="1"/>
          <p:nvPr/>
        </p:nvSpPr>
        <p:spPr>
          <a:xfrm>
            <a:off x="156090" y="104775"/>
            <a:ext cx="6438900"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We Encourage You To Register!</a:t>
            </a:r>
            <a:endParaRPr lang="en-US" sz="1000" i="1" dirty="0">
              <a:solidFill>
                <a:schemeClr val="accent1">
                  <a:lumMod val="75000"/>
                </a:schemeClr>
              </a:solidFill>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0728339B-1960-4DFD-99FE-C8423FB98177}"/>
              </a:ext>
            </a:extLst>
          </p:cNvPr>
          <p:cNvSpPr/>
          <p:nvPr/>
        </p:nvSpPr>
        <p:spPr>
          <a:xfrm>
            <a:off x="2851506" y="1028700"/>
            <a:ext cx="1524000" cy="228600"/>
          </a:xfrm>
          <a:prstGeom prst="wedgeRoundRectCallout">
            <a:avLst>
              <a:gd name="adj1" fmla="val -92816"/>
              <a:gd name="adj2" fmla="val 344471"/>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Login form</a:t>
            </a:r>
          </a:p>
        </p:txBody>
      </p:sp>
      <p:sp>
        <p:nvSpPr>
          <p:cNvPr id="11" name="Speech Bubble: Rectangle with Corners Rounded 10">
            <a:extLst>
              <a:ext uri="{FF2B5EF4-FFF2-40B4-BE49-F238E27FC236}">
                <a16:creationId xmlns:a16="http://schemas.microsoft.com/office/drawing/2014/main" id="{5022DE7E-D578-4666-8F05-2B2C4B764804}"/>
              </a:ext>
            </a:extLst>
          </p:cNvPr>
          <p:cNvSpPr/>
          <p:nvPr/>
        </p:nvSpPr>
        <p:spPr>
          <a:xfrm>
            <a:off x="4572000" y="1028700"/>
            <a:ext cx="1524000" cy="228600"/>
          </a:xfrm>
          <a:prstGeom prst="wedgeRoundRectCallout">
            <a:avLst>
              <a:gd name="adj1" fmla="val 102290"/>
              <a:gd name="adj2" fmla="val 352392"/>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85000"/>
                    <a:lumOff val="15000"/>
                  </a:schemeClr>
                </a:solidFill>
              </a:rPr>
              <a:t>User account/profile form</a:t>
            </a:r>
          </a:p>
        </p:txBody>
      </p:sp>
    </p:spTree>
    <p:extLst>
      <p:ext uri="{BB962C8B-B14F-4D97-AF65-F5344CB8AC3E}">
        <p14:creationId xmlns:p14="http://schemas.microsoft.com/office/powerpoint/2010/main" val="1053085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A15CB7-2593-40F5-9875-46BF829153D9}"/>
              </a:ext>
            </a:extLst>
          </p:cNvPr>
          <p:cNvSpPr/>
          <p:nvPr/>
        </p:nvSpPr>
        <p:spPr>
          <a:xfrm>
            <a:off x="304800" y="1066800"/>
            <a:ext cx="8534400" cy="4708981"/>
          </a:xfrm>
          <a:prstGeom prst="rect">
            <a:avLst/>
          </a:prstGeom>
        </p:spPr>
        <p:txBody>
          <a:bodyPr wrap="square">
            <a:spAutoFit/>
          </a:bodyPr>
          <a:lstStyle/>
          <a:p>
            <a:r>
              <a:rPr lang="en-US" sz="2000" u="sng"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rPr>
              <a:t>Website Links:</a:t>
            </a:r>
          </a:p>
          <a:p>
            <a:endPar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lvl="1"/>
            <a:r>
              <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rPr>
              <a:t>Intermountain West Data Warehouse (IWDW):</a:t>
            </a:r>
          </a:p>
          <a:p>
            <a:pPr lvl="1"/>
            <a:r>
              <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hlinkClick r:id="rId2"/>
              </a:rPr>
              <a:t>https://views.cira.colostate.edu/iwdw</a:t>
            </a:r>
            <a:endPar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lvl="1"/>
            <a:endPar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lvl="1"/>
            <a:r>
              <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rPr>
              <a:t>WRAP Technical Support System (TSS):</a:t>
            </a:r>
          </a:p>
          <a:p>
            <a:pPr lvl="1"/>
            <a:r>
              <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hlinkClick r:id="rId3"/>
              </a:rPr>
              <a:t>https://views.cira.colostate.edu/tssv2</a:t>
            </a:r>
            <a:endPar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lvl="1"/>
            <a:endPar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lvl="1"/>
            <a:r>
              <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rPr>
              <a:t>Federal Land Manager Environmental Database (FED):</a:t>
            </a:r>
          </a:p>
          <a:p>
            <a:pPr lvl="1"/>
            <a:r>
              <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hlinkClick r:id="rId4"/>
              </a:rPr>
              <a:t>https://views.cira.colostate.edu/fed</a:t>
            </a:r>
            <a:endParaRPr lang="en-US" sz="2000" dirty="0">
              <a:solidFill>
                <a:schemeClr val="accent5">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lvl="0"/>
            <a:endParaRPr lang="en-US" sz="2000" dirty="0">
              <a:solidFill>
                <a:srgbClr val="4BACC6">
                  <a:lumMod val="50000"/>
                </a:srgbClr>
              </a:solidFill>
              <a:latin typeface="Arial" panose="020B0604020202020204" pitchFamily="34" charset="0"/>
              <a:ea typeface="Arial Unicode MS" panose="020B0604020202020204" pitchFamily="34" charset="-128"/>
              <a:cs typeface="Arial" panose="020B0604020202020204" pitchFamily="34" charset="0"/>
            </a:endParaRPr>
          </a:p>
          <a:p>
            <a:pPr lvl="0"/>
            <a:r>
              <a:rPr lang="en-US" sz="2000" u="sng" dirty="0">
                <a:solidFill>
                  <a:srgbClr val="4BACC6">
                    <a:lumMod val="50000"/>
                  </a:srgbClr>
                </a:solidFill>
                <a:latin typeface="Arial" panose="020B0604020202020204" pitchFamily="34" charset="0"/>
                <a:ea typeface="Arial Unicode MS" panose="020B0604020202020204" pitchFamily="34" charset="-128"/>
                <a:cs typeface="Arial" panose="020B0604020202020204" pitchFamily="34" charset="0"/>
              </a:rPr>
              <a:t>Contacts:</a:t>
            </a:r>
          </a:p>
          <a:p>
            <a:pPr lvl="0"/>
            <a:endParaRPr lang="en-US" sz="2000" dirty="0">
              <a:solidFill>
                <a:srgbClr val="4BACC6">
                  <a:lumMod val="50000"/>
                </a:srgbClr>
              </a:solidFill>
              <a:latin typeface="Arial" panose="020B0604020202020204" pitchFamily="34" charset="0"/>
              <a:ea typeface="Arial Unicode MS" panose="020B0604020202020204" pitchFamily="34" charset="-128"/>
              <a:cs typeface="Arial" panose="020B0604020202020204" pitchFamily="34" charset="0"/>
            </a:endParaRPr>
          </a:p>
          <a:p>
            <a:pPr marL="800100" lvl="1" indent="-342900">
              <a:buFont typeface="Arial" panose="020B0604020202020204" pitchFamily="34" charset="0"/>
              <a:buChar char="•"/>
            </a:pPr>
            <a:r>
              <a:rPr lang="en-US" sz="2000" dirty="0">
                <a:solidFill>
                  <a:srgbClr val="4BACC6">
                    <a:lumMod val="50000"/>
                  </a:srgbClr>
                </a:solidFill>
                <a:latin typeface="Arial" panose="020B0604020202020204" pitchFamily="34" charset="0"/>
                <a:ea typeface="Arial Unicode MS" panose="020B0604020202020204" pitchFamily="34" charset="-128"/>
                <a:cs typeface="Arial" panose="020B0604020202020204" pitchFamily="34" charset="0"/>
              </a:rPr>
              <a:t>Shawn McClure, CIRA-CSU: </a:t>
            </a:r>
            <a:r>
              <a:rPr lang="en-US" sz="2000" dirty="0">
                <a:solidFill>
                  <a:srgbClr val="4BACC6">
                    <a:lumMod val="50000"/>
                  </a:srgbClr>
                </a:solidFill>
                <a:latin typeface="Arial" panose="020B0604020202020204" pitchFamily="34" charset="0"/>
                <a:ea typeface="Arial Unicode MS" panose="020B0604020202020204" pitchFamily="34" charset="-128"/>
                <a:cs typeface="Arial" panose="020B0604020202020204" pitchFamily="34" charset="0"/>
                <a:hlinkClick r:id="rId5"/>
              </a:rPr>
              <a:t>Shawn.McClure@colostate.edu</a:t>
            </a:r>
            <a:endParaRPr lang="en-US" sz="2000" dirty="0">
              <a:solidFill>
                <a:srgbClr val="4BACC6">
                  <a:lumMod val="50000"/>
                </a:srgbClr>
              </a:solidFill>
              <a:latin typeface="Arial" panose="020B0604020202020204" pitchFamily="34" charset="0"/>
              <a:ea typeface="Arial Unicode MS" panose="020B0604020202020204" pitchFamily="34" charset="-128"/>
              <a:cs typeface="Arial" panose="020B0604020202020204" pitchFamily="34" charset="0"/>
            </a:endParaRPr>
          </a:p>
          <a:p>
            <a:pPr marL="800100" lvl="1" indent="-342900">
              <a:buFont typeface="Arial" panose="020B0604020202020204" pitchFamily="34" charset="0"/>
              <a:buChar char="•"/>
            </a:pPr>
            <a:r>
              <a:rPr lang="en-US" sz="2000" dirty="0">
                <a:solidFill>
                  <a:srgbClr val="4BACC6">
                    <a:lumMod val="50000"/>
                  </a:srgbClr>
                </a:solidFill>
                <a:latin typeface="Arial" panose="020B0604020202020204" pitchFamily="34" charset="0"/>
                <a:ea typeface="Arial Unicode MS" panose="020B0604020202020204" pitchFamily="34" charset="-128"/>
                <a:cs typeface="Arial" panose="020B0604020202020204" pitchFamily="34" charset="0"/>
              </a:rPr>
              <a:t>Ted Friesner, CIRA-CSU: </a:t>
            </a:r>
            <a:r>
              <a:rPr lang="en-US" sz="2000" dirty="0">
                <a:solidFill>
                  <a:srgbClr val="4BACC6">
                    <a:lumMod val="50000"/>
                  </a:srgbClr>
                </a:solidFill>
                <a:latin typeface="Arial" panose="020B0604020202020204" pitchFamily="34" charset="0"/>
                <a:ea typeface="Arial Unicode MS" panose="020B0604020202020204" pitchFamily="34" charset="-128"/>
                <a:cs typeface="Arial" panose="020B0604020202020204" pitchFamily="34" charset="0"/>
                <a:hlinkClick r:id="rId6"/>
              </a:rPr>
              <a:t>Ted.Friesner@colostate.edu</a:t>
            </a:r>
            <a:endParaRPr lang="en-US" sz="2000" dirty="0">
              <a:solidFill>
                <a:srgbClr val="4BACC6">
                  <a:lumMod val="50000"/>
                </a:srgbClr>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6" name="Slide Number Placeholder 5">
            <a:extLst>
              <a:ext uri="{FF2B5EF4-FFF2-40B4-BE49-F238E27FC236}">
                <a16:creationId xmlns:a16="http://schemas.microsoft.com/office/drawing/2014/main" id="{59480C64-C7B8-436E-8C36-7ACD16B08D6D}"/>
              </a:ext>
            </a:extLst>
          </p:cNvPr>
          <p:cNvSpPr>
            <a:spLocks noGrp="1"/>
          </p:cNvSpPr>
          <p:nvPr>
            <p:ph type="sldNum" sz="quarter" idx="12"/>
          </p:nvPr>
        </p:nvSpPr>
        <p:spPr/>
        <p:txBody>
          <a:bodyPr/>
          <a:lstStyle/>
          <a:p>
            <a:fld id="{9443E677-3BEE-4081-B3F1-3D00D0C160F5}" type="slidenum">
              <a:rPr lang="en-US" smtClean="0"/>
              <a:t>47</a:t>
            </a:fld>
            <a:endParaRPr lang="en-US" dirty="0"/>
          </a:p>
        </p:txBody>
      </p:sp>
      <p:sp>
        <p:nvSpPr>
          <p:cNvPr id="7" name="TextBox 6">
            <a:extLst>
              <a:ext uri="{FF2B5EF4-FFF2-40B4-BE49-F238E27FC236}">
                <a16:creationId xmlns:a16="http://schemas.microsoft.com/office/drawing/2014/main" id="{3DF9871B-2B85-4943-A3BB-ABB5CFE3D2C3}"/>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Links and Contacts</a:t>
            </a:r>
          </a:p>
        </p:txBody>
      </p:sp>
    </p:spTree>
    <p:extLst>
      <p:ext uri="{BB962C8B-B14F-4D97-AF65-F5344CB8AC3E}">
        <p14:creationId xmlns:p14="http://schemas.microsoft.com/office/powerpoint/2010/main" val="781081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FE4543B8-007C-42D5-9B9B-1A118F11895A}"/>
              </a:ext>
            </a:extLst>
          </p:cNvPr>
          <p:cNvGraphicFramePr/>
          <p:nvPr>
            <p:extLst>
              <p:ext uri="{D42A27DB-BD31-4B8C-83A1-F6EECF244321}">
                <p14:modId xmlns:p14="http://schemas.microsoft.com/office/powerpoint/2010/main" val="3434563875"/>
              </p:ext>
            </p:extLst>
          </p:nvPr>
        </p:nvGraphicFramePr>
        <p:xfrm>
          <a:off x="609600" y="5334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9200" y="2590800"/>
            <a:ext cx="738644" cy="762000"/>
          </a:xfrm>
          <a:prstGeom prst="rect">
            <a:avLst/>
          </a:prstGeom>
        </p:spPr>
      </p:pic>
      <p:sp>
        <p:nvSpPr>
          <p:cNvPr id="31" name="Line Callout 1 (Border and Accent Bar) 30"/>
          <p:cNvSpPr/>
          <p:nvPr/>
        </p:nvSpPr>
        <p:spPr>
          <a:xfrm flipH="1">
            <a:off x="896184" y="195345"/>
            <a:ext cx="3276600" cy="2014455"/>
          </a:xfrm>
          <a:prstGeom prst="accentBorderCallout1">
            <a:avLst>
              <a:gd name="adj1" fmla="val 47016"/>
              <a:gd name="adj2" fmla="val -4094"/>
              <a:gd name="adj3" fmla="val 47184"/>
              <a:gd name="adj4" fmla="val -218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Websites: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IWDW</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WRAP TSS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FED</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IMPROVE</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SEMAP</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NASA ROSES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VIEWS</a:t>
            </a:r>
          </a:p>
        </p:txBody>
      </p:sp>
      <p:sp>
        <p:nvSpPr>
          <p:cNvPr id="10" name="Rounded Rectangle 9">
            <a:extLst>
              <a:ext uri="{FF2B5EF4-FFF2-40B4-BE49-F238E27FC236}">
                <a16:creationId xmlns:a16="http://schemas.microsoft.com/office/drawing/2014/main" id="{1AA26920-7AD2-4FAA-AC06-2E93B3C5AE9A}"/>
              </a:ext>
            </a:extLst>
          </p:cNvPr>
          <p:cNvSpPr/>
          <p:nvPr/>
        </p:nvSpPr>
        <p:spPr>
          <a:xfrm>
            <a:off x="2362200" y="3305253"/>
            <a:ext cx="4419600" cy="355954"/>
          </a:xfrm>
          <a:prstGeom prst="roundRect">
            <a:avLst>
              <a:gd name="adj" fmla="val 9629"/>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85000"/>
                  </a:schemeClr>
                </a:solidFill>
                <a:latin typeface="Arial" panose="020B0604020202020204" pitchFamily="34" charset="0"/>
                <a:cs typeface="Arial" panose="020B0604020202020204" pitchFamily="34" charset="0"/>
              </a:rPr>
              <a:t>CIRA Air Data Management System   </a:t>
            </a:r>
          </a:p>
        </p:txBody>
      </p:sp>
      <p:sp>
        <p:nvSpPr>
          <p:cNvPr id="37" name="Line Callout 1 (Border and Accent Bar) 30">
            <a:extLst>
              <a:ext uri="{FF2B5EF4-FFF2-40B4-BE49-F238E27FC236}">
                <a16:creationId xmlns:a16="http://schemas.microsoft.com/office/drawing/2014/main" id="{FCEC9AEF-709A-4F11-8629-ACCC0B98AD76}"/>
              </a:ext>
            </a:extLst>
          </p:cNvPr>
          <p:cNvSpPr/>
          <p:nvPr/>
        </p:nvSpPr>
        <p:spPr>
          <a:xfrm flipH="1">
            <a:off x="896184" y="2323367"/>
            <a:ext cx="3276600" cy="2014455"/>
          </a:xfrm>
          <a:prstGeom prst="accentBorderCallout1">
            <a:avLst>
              <a:gd name="adj1" fmla="val 32161"/>
              <a:gd name="adj2" fmla="val -4094"/>
              <a:gd name="adj3" fmla="val 32329"/>
              <a:gd name="adj4" fmla="val -22662"/>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Service Consumers: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FETS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DataFed</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UNC</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Ramboll</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ESIP</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NPS</a:t>
            </a:r>
          </a:p>
        </p:txBody>
      </p:sp>
      <p:grpSp>
        <p:nvGrpSpPr>
          <p:cNvPr id="12" name="Group 11"/>
          <p:cNvGrpSpPr/>
          <p:nvPr/>
        </p:nvGrpSpPr>
        <p:grpSpPr>
          <a:xfrm>
            <a:off x="4674351" y="89140"/>
            <a:ext cx="3260051" cy="3260051"/>
            <a:chOff x="6233974" y="1210365"/>
            <a:chExt cx="3260051" cy="3260051"/>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grpSpPr>
        <p:sp>
          <p:nvSpPr>
            <p:cNvPr id="17" name="Pie 16"/>
            <p:cNvSpPr/>
            <p:nvPr/>
          </p:nvSpPr>
          <p:spPr>
            <a:xfrm rot="5400000">
              <a:off x="6233974" y="1210365"/>
              <a:ext cx="3260051" cy="3260051"/>
            </a:xfrm>
            <a:prstGeom prst="pieWedg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Pie 4"/>
            <p:cNvSpPr/>
            <p:nvPr/>
          </p:nvSpPr>
          <p:spPr>
            <a:xfrm>
              <a:off x="6435250" y="1611648"/>
              <a:ext cx="2857500" cy="230520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8920" tIns="248920" rIns="248920" bIns="248920" numCol="1" spcCol="1270" anchor="ctr" anchorCtr="0">
              <a:noAutofit/>
            </a:bodyPr>
            <a:lstStyle/>
            <a:p>
              <a:pPr lvl="0" defTabSz="1555750">
                <a:lnSpc>
                  <a:spcPct val="90000"/>
                </a:lnSpc>
                <a:spcBef>
                  <a:spcPct val="0"/>
                </a:spcBef>
                <a:spcAft>
                  <a:spcPct val="35000"/>
                </a:spcAft>
              </a:pPr>
              <a:r>
                <a:rPr lang="en-US" sz="2000" b="1" u="sng" kern="1200" dirty="0">
                  <a:latin typeface="Arial" panose="020B0604020202020204" pitchFamily="34" charset="0"/>
                  <a:cs typeface="Arial" panose="020B0604020202020204" pitchFamily="34" charset="0"/>
                </a:rPr>
                <a:t>Web</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Visualization tools</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Analysis tools</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Mapping tools</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Query &amp; retrieval tools</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Web services</a:t>
              </a:r>
              <a:endParaRPr lang="en-US" sz="3500" kern="1200" dirty="0"/>
            </a:p>
          </p:txBody>
        </p:sp>
      </p:grpSp>
      <p:sp>
        <p:nvSpPr>
          <p:cNvPr id="4" name="Slide Number Placeholder 3">
            <a:extLst>
              <a:ext uri="{FF2B5EF4-FFF2-40B4-BE49-F238E27FC236}">
                <a16:creationId xmlns:a16="http://schemas.microsoft.com/office/drawing/2014/main" id="{B0FB3D65-BCD0-4515-A421-D1B1AE32E2F1}"/>
              </a:ext>
            </a:extLst>
          </p:cNvPr>
          <p:cNvSpPr>
            <a:spLocks noGrp="1"/>
          </p:cNvSpPr>
          <p:nvPr>
            <p:ph type="sldNum" sz="quarter" idx="12"/>
          </p:nvPr>
        </p:nvSpPr>
        <p:spPr/>
        <p:txBody>
          <a:bodyPr/>
          <a:lstStyle/>
          <a:p>
            <a:fld id="{9443E677-3BEE-4081-B3F1-3D00D0C160F5}" type="slidenum">
              <a:rPr lang="en-US" smtClean="0"/>
              <a:t>5</a:t>
            </a:fld>
            <a:endParaRPr lang="en-US" dirty="0"/>
          </a:p>
        </p:txBody>
      </p:sp>
    </p:spTree>
    <p:extLst>
      <p:ext uri="{BB962C8B-B14F-4D97-AF65-F5344CB8AC3E}">
        <p14:creationId xmlns:p14="http://schemas.microsoft.com/office/powerpoint/2010/main" val="2972493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p:cNvGraphicFramePr/>
          <p:nvPr>
            <p:extLst>
              <p:ext uri="{D42A27DB-BD31-4B8C-83A1-F6EECF244321}">
                <p14:modId xmlns:p14="http://schemas.microsoft.com/office/powerpoint/2010/main" val="1111865151"/>
              </p:ext>
            </p:extLst>
          </p:nvPr>
        </p:nvGraphicFramePr>
        <p:xfrm>
          <a:off x="609600" y="5334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Line Callout 1 (Border and Accent Bar) 30">
            <a:extLst>
              <a:ext uri="{FF2B5EF4-FFF2-40B4-BE49-F238E27FC236}">
                <a16:creationId xmlns:a16="http://schemas.microsoft.com/office/drawing/2014/main" id="{A214213A-754A-402F-887B-DAF38A6BD4A8}"/>
              </a:ext>
            </a:extLst>
          </p:cNvPr>
          <p:cNvSpPr/>
          <p:nvPr/>
        </p:nvSpPr>
        <p:spPr>
          <a:xfrm flipH="1">
            <a:off x="716581" y="4859387"/>
            <a:ext cx="3410784" cy="1812251"/>
          </a:xfrm>
          <a:prstGeom prst="accentBorderCallout1">
            <a:avLst>
              <a:gd name="adj1" fmla="val 47016"/>
              <a:gd name="adj2" fmla="val -4094"/>
              <a:gd name="adj3" fmla="val 47184"/>
              <a:gd name="adj4" fmla="val -218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Specialized Tools:</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ESRI ArcGIS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Interactive Data Language (IDL)</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Statistical Analysis System (SAS)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MATLAB</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Mathematica</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ENVI</a:t>
            </a: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4444" y="3710589"/>
            <a:ext cx="533400" cy="533400"/>
          </a:xfrm>
          <a:prstGeom prst="rect">
            <a:avLst/>
          </a:prstGeom>
        </p:spPr>
      </p:pic>
      <p:sp>
        <p:nvSpPr>
          <p:cNvPr id="10" name="Rounded Rectangle 9">
            <a:extLst>
              <a:ext uri="{FF2B5EF4-FFF2-40B4-BE49-F238E27FC236}">
                <a16:creationId xmlns:a16="http://schemas.microsoft.com/office/drawing/2014/main" id="{7B6D0E4E-7683-4D44-BFA2-9428A33CBF85}"/>
              </a:ext>
            </a:extLst>
          </p:cNvPr>
          <p:cNvSpPr/>
          <p:nvPr/>
        </p:nvSpPr>
        <p:spPr>
          <a:xfrm>
            <a:off x="2362200" y="3305253"/>
            <a:ext cx="4419600" cy="355954"/>
          </a:xfrm>
          <a:prstGeom prst="roundRect">
            <a:avLst>
              <a:gd name="adj" fmla="val 9629"/>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85000"/>
                  </a:schemeClr>
                </a:solidFill>
                <a:latin typeface="Arial" panose="020B0604020202020204" pitchFamily="34" charset="0"/>
                <a:cs typeface="Arial" panose="020B0604020202020204" pitchFamily="34" charset="0"/>
              </a:rPr>
              <a:t>CIRA Air Data Management System   </a:t>
            </a:r>
          </a:p>
        </p:txBody>
      </p:sp>
      <p:sp>
        <p:nvSpPr>
          <p:cNvPr id="24" name="Line Callout 1 (Border and Accent Bar) 30">
            <a:extLst>
              <a:ext uri="{FF2B5EF4-FFF2-40B4-BE49-F238E27FC236}">
                <a16:creationId xmlns:a16="http://schemas.microsoft.com/office/drawing/2014/main" id="{86B1F60A-62E1-4C88-A592-FC9FB1ED1DD4}"/>
              </a:ext>
            </a:extLst>
          </p:cNvPr>
          <p:cNvSpPr/>
          <p:nvPr/>
        </p:nvSpPr>
        <p:spPr>
          <a:xfrm flipH="1">
            <a:off x="716581" y="2962662"/>
            <a:ext cx="3410784" cy="1812251"/>
          </a:xfrm>
          <a:prstGeom prst="accentBorderCallout1">
            <a:avLst>
              <a:gd name="adj1" fmla="val 47016"/>
              <a:gd name="adj2" fmla="val -4094"/>
              <a:gd name="adj3" fmla="val 47184"/>
              <a:gd name="adj4" fmla="val -21883"/>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Code base:</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Microsoft .NET Framework</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Custom query management framework</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Custom data visualization framework</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Custom air quality analysis libraries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Optimized graphics generation library</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Parameterized chart customization API</a:t>
            </a:r>
          </a:p>
        </p:txBody>
      </p:sp>
      <p:grpSp>
        <p:nvGrpSpPr>
          <p:cNvPr id="12" name="Group 11"/>
          <p:cNvGrpSpPr/>
          <p:nvPr/>
        </p:nvGrpSpPr>
        <p:grpSpPr>
          <a:xfrm>
            <a:off x="4648200" y="3597950"/>
            <a:ext cx="3260051" cy="3145441"/>
            <a:chOff x="6284023" y="4680861"/>
            <a:chExt cx="3260051" cy="3260051"/>
          </a:xfrm>
        </p:grpSpPr>
        <p:sp>
          <p:nvSpPr>
            <p:cNvPr id="17" name="Pie 16"/>
            <p:cNvSpPr/>
            <p:nvPr/>
          </p:nvSpPr>
          <p:spPr>
            <a:xfrm rot="10800000">
              <a:off x="6284023" y="4680861"/>
              <a:ext cx="3260051" cy="3260051"/>
            </a:xfrm>
            <a:prstGeom prst="pieWedge">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Pie 4"/>
            <p:cNvSpPr/>
            <p:nvPr/>
          </p:nvSpPr>
          <p:spPr>
            <a:xfrm>
              <a:off x="6391944" y="5060201"/>
              <a:ext cx="2743200" cy="22419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8920" tIns="248920" rIns="248920" bIns="248920" numCol="1" spcCol="1270" anchor="ctr" anchorCtr="0">
              <a:noAutofit/>
            </a:bodyPr>
            <a:lstStyle/>
            <a:p>
              <a:pPr lvl="0" defTabSz="1555750">
                <a:lnSpc>
                  <a:spcPct val="90000"/>
                </a:lnSpc>
                <a:spcBef>
                  <a:spcPct val="0"/>
                </a:spcBef>
                <a:spcAft>
                  <a:spcPct val="35000"/>
                </a:spcAft>
              </a:pPr>
              <a:r>
                <a:rPr lang="en-US" sz="2000" b="1" u="sng" dirty="0">
                  <a:latin typeface="Arial" panose="020B0604020202020204" pitchFamily="34" charset="0"/>
                  <a:cs typeface="Arial" panose="020B0604020202020204" pitchFamily="34" charset="0"/>
                </a:rPr>
                <a:t>Soft</a:t>
              </a:r>
              <a:r>
                <a:rPr lang="en-US" sz="2000" b="1" u="sng" kern="1200" dirty="0">
                  <a:latin typeface="Arial" panose="020B0604020202020204" pitchFamily="34" charset="0"/>
                  <a:cs typeface="Arial" panose="020B0604020202020204" pitchFamily="34" charset="0"/>
                </a:rPr>
                <a:t>ware</a:t>
              </a:r>
              <a:endParaRPr lang="en-US" sz="1400" b="1" u="sng" kern="1200" dirty="0">
                <a:latin typeface="Arial" panose="020B0604020202020204" pitchFamily="34" charset="0"/>
                <a:cs typeface="Arial" panose="020B0604020202020204" pitchFamily="34" charset="0"/>
              </a:endParaRP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Data access libraries</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Data transformation tools</a:t>
              </a:r>
            </a:p>
            <a:p>
              <a:pPr marL="115888" lvl="0" indent="-115888" defTabSz="1555750">
                <a:lnSpc>
                  <a:spcPct val="90000"/>
                </a:lnSpc>
                <a:spcBef>
                  <a:spcPct val="0"/>
                </a:spcBef>
                <a:spcAft>
                  <a:spcPct val="35000"/>
                </a:spcAft>
                <a:buFont typeface="Arial" panose="020B0604020202020204" pitchFamily="34" charset="0"/>
                <a:buChar char="•"/>
              </a:pPr>
              <a:r>
                <a:rPr lang="en-US" sz="1400" kern="1200" dirty="0">
                  <a:latin typeface="Arial" panose="020B0604020202020204" pitchFamily="34" charset="0"/>
                  <a:cs typeface="Arial" panose="020B0604020202020204" pitchFamily="34" charset="0"/>
                </a:rPr>
                <a:t>Web delivery framework </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Data analysis tools</a:t>
              </a:r>
              <a:endParaRPr lang="en-US" sz="2000" kern="1200" dirty="0">
                <a:latin typeface="Arial" panose="020B0604020202020204" pitchFamily="34" charset="0"/>
                <a:cs typeface="Arial" panose="020B0604020202020204" pitchFamily="34" charset="0"/>
              </a:endParaRPr>
            </a:p>
          </p:txBody>
        </p:sp>
      </p:grpSp>
      <p:sp>
        <p:nvSpPr>
          <p:cNvPr id="4" name="Slide Number Placeholder 3">
            <a:extLst>
              <a:ext uri="{FF2B5EF4-FFF2-40B4-BE49-F238E27FC236}">
                <a16:creationId xmlns:a16="http://schemas.microsoft.com/office/drawing/2014/main" id="{424A1F46-CCE4-4BAF-80C3-730BA84C0205}"/>
              </a:ext>
            </a:extLst>
          </p:cNvPr>
          <p:cNvSpPr>
            <a:spLocks noGrp="1"/>
          </p:cNvSpPr>
          <p:nvPr>
            <p:ph type="sldNum" sz="quarter" idx="12"/>
          </p:nvPr>
        </p:nvSpPr>
        <p:spPr/>
        <p:txBody>
          <a:bodyPr/>
          <a:lstStyle/>
          <a:p>
            <a:fld id="{9443E677-3BEE-4081-B3F1-3D00D0C160F5}" type="slidenum">
              <a:rPr lang="en-US" smtClean="0"/>
              <a:t>6</a:t>
            </a:fld>
            <a:endParaRPr lang="en-US" dirty="0"/>
          </a:p>
        </p:txBody>
      </p:sp>
    </p:spTree>
    <p:extLst>
      <p:ext uri="{BB962C8B-B14F-4D97-AF65-F5344CB8AC3E}">
        <p14:creationId xmlns:p14="http://schemas.microsoft.com/office/powerpoint/2010/main" val="836612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Diagram 38"/>
          <p:cNvGraphicFramePr/>
          <p:nvPr>
            <p:extLst>
              <p:ext uri="{D42A27DB-BD31-4B8C-83A1-F6EECF244321}">
                <p14:modId xmlns:p14="http://schemas.microsoft.com/office/powerpoint/2010/main" val="2087018916"/>
              </p:ext>
            </p:extLst>
          </p:nvPr>
        </p:nvGraphicFramePr>
        <p:xfrm>
          <a:off x="609600" y="5334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9000" y="3643998"/>
            <a:ext cx="657857" cy="657857"/>
          </a:xfrm>
          <a:prstGeom prst="rect">
            <a:avLst/>
          </a:prstGeom>
        </p:spPr>
      </p:pic>
      <p:sp>
        <p:nvSpPr>
          <p:cNvPr id="9" name="Rounded Rectangle 9">
            <a:extLst>
              <a:ext uri="{FF2B5EF4-FFF2-40B4-BE49-F238E27FC236}">
                <a16:creationId xmlns:a16="http://schemas.microsoft.com/office/drawing/2014/main" id="{901EFB56-1592-481A-AA2F-6EB1D8095251}"/>
              </a:ext>
            </a:extLst>
          </p:cNvPr>
          <p:cNvSpPr/>
          <p:nvPr/>
        </p:nvSpPr>
        <p:spPr>
          <a:xfrm>
            <a:off x="2362200" y="3305253"/>
            <a:ext cx="4419600" cy="355954"/>
          </a:xfrm>
          <a:prstGeom prst="roundRect">
            <a:avLst>
              <a:gd name="adj" fmla="val 9629"/>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85000"/>
                  </a:schemeClr>
                </a:solidFill>
                <a:latin typeface="Arial" panose="020B0604020202020204" pitchFamily="34" charset="0"/>
                <a:cs typeface="Arial" panose="020B0604020202020204" pitchFamily="34" charset="0"/>
              </a:rPr>
              <a:t>CIRA Air Data Management System   </a:t>
            </a:r>
          </a:p>
        </p:txBody>
      </p:sp>
      <p:grpSp>
        <p:nvGrpSpPr>
          <p:cNvPr id="14" name="Group 13"/>
          <p:cNvGrpSpPr/>
          <p:nvPr/>
        </p:nvGrpSpPr>
        <p:grpSpPr>
          <a:xfrm>
            <a:off x="1219200" y="3419398"/>
            <a:ext cx="3310932" cy="3324302"/>
            <a:chOff x="2800587" y="4502310"/>
            <a:chExt cx="3310932" cy="3438602"/>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grpSpPr>
        <p:sp>
          <p:nvSpPr>
            <p:cNvPr id="15" name="Pie 14"/>
            <p:cNvSpPr/>
            <p:nvPr/>
          </p:nvSpPr>
          <p:spPr>
            <a:xfrm rot="16200000">
              <a:off x="2800587" y="4680861"/>
              <a:ext cx="3260051" cy="3260051"/>
            </a:xfrm>
            <a:prstGeom prst="pieWedg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ie 4"/>
            <p:cNvSpPr/>
            <p:nvPr/>
          </p:nvSpPr>
          <p:spPr>
            <a:xfrm>
              <a:off x="3520719" y="4502310"/>
              <a:ext cx="2590800" cy="230520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endParaRPr lang="en-US" sz="3500" kern="1200" dirty="0"/>
            </a:p>
            <a:p>
              <a:pPr lvl="0" defTabSz="1555750">
                <a:lnSpc>
                  <a:spcPct val="90000"/>
                </a:lnSpc>
                <a:spcBef>
                  <a:spcPct val="0"/>
                </a:spcBef>
                <a:spcAft>
                  <a:spcPct val="35000"/>
                </a:spcAft>
              </a:pPr>
              <a:endParaRPr lang="en-US" sz="2000" b="1" u="sng" dirty="0">
                <a:latin typeface="Arial" panose="020B0604020202020204" pitchFamily="34" charset="0"/>
                <a:cs typeface="Arial" panose="020B0604020202020204" pitchFamily="34" charset="0"/>
              </a:endParaRPr>
            </a:p>
            <a:p>
              <a:pPr lvl="0" defTabSz="1555750">
                <a:lnSpc>
                  <a:spcPct val="90000"/>
                </a:lnSpc>
                <a:spcBef>
                  <a:spcPct val="0"/>
                </a:spcBef>
                <a:spcAft>
                  <a:spcPct val="35000"/>
                </a:spcAft>
              </a:pPr>
              <a:r>
                <a:rPr lang="en-US" sz="2000" b="1" u="sng" dirty="0">
                  <a:latin typeface="Arial" panose="020B0604020202020204" pitchFamily="34" charset="0"/>
                  <a:cs typeface="Arial" panose="020B0604020202020204" pitchFamily="34" charset="0"/>
                </a:rPr>
                <a:t>Hard</a:t>
              </a:r>
              <a:r>
                <a:rPr lang="en-US" sz="2000" b="1" u="sng" kern="1200" dirty="0">
                  <a:latin typeface="Arial" panose="020B0604020202020204" pitchFamily="34" charset="0"/>
                  <a:cs typeface="Arial" panose="020B0604020202020204" pitchFamily="34" charset="0"/>
                </a:rPr>
                <a:t>ware</a:t>
              </a:r>
              <a:endParaRPr lang="en-US" sz="1400" b="1" u="sng" kern="1200" dirty="0">
                <a:latin typeface="Arial" panose="020B0604020202020204" pitchFamily="34" charset="0"/>
                <a:cs typeface="Arial" panose="020B0604020202020204" pitchFamily="34" charset="0"/>
              </a:endParaRP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Server configuration</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Server maintenance</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Networking</a:t>
              </a:r>
            </a:p>
            <a:p>
              <a:pPr marL="115888" lvl="0" indent="-115888" defTabSz="1555750">
                <a:lnSpc>
                  <a:spcPct val="90000"/>
                </a:lnSpc>
                <a:spcBef>
                  <a:spcPct val="0"/>
                </a:spcBef>
                <a:spcAft>
                  <a:spcPct val="35000"/>
                </a:spcAft>
                <a:buFont typeface="Arial" panose="020B0604020202020204" pitchFamily="34" charset="0"/>
                <a:buChar char="•"/>
              </a:pPr>
              <a:r>
                <a:rPr lang="en-US" sz="1400" dirty="0">
                  <a:latin typeface="Arial" panose="020B0604020202020204" pitchFamily="34" charset="0"/>
                  <a:cs typeface="Arial" panose="020B0604020202020204" pitchFamily="34" charset="0"/>
                </a:rPr>
                <a:t>Troubleshooting &amp; repair</a:t>
              </a:r>
              <a:endParaRPr lang="en-US" sz="1400" kern="1200" dirty="0">
                <a:latin typeface="Arial" panose="020B0604020202020204" pitchFamily="34" charset="0"/>
                <a:cs typeface="Arial" panose="020B0604020202020204" pitchFamily="34" charset="0"/>
              </a:endParaRPr>
            </a:p>
            <a:p>
              <a:pPr lvl="0" defTabSz="1555750">
                <a:lnSpc>
                  <a:spcPct val="90000"/>
                </a:lnSpc>
                <a:spcBef>
                  <a:spcPct val="0"/>
                </a:spcBef>
                <a:spcAft>
                  <a:spcPct val="35000"/>
                </a:spcAft>
              </a:pPr>
              <a:endParaRPr lang="en-US" sz="2000" kern="1200" dirty="0">
                <a:latin typeface="Arial" panose="020B0604020202020204" pitchFamily="34" charset="0"/>
                <a:cs typeface="Arial" panose="020B0604020202020204" pitchFamily="34" charset="0"/>
              </a:endParaRPr>
            </a:p>
          </p:txBody>
        </p:sp>
      </p:grpSp>
      <p:sp>
        <p:nvSpPr>
          <p:cNvPr id="19" name="Line Callout 1 (Border and Accent Bar) 34">
            <a:extLst>
              <a:ext uri="{FF2B5EF4-FFF2-40B4-BE49-F238E27FC236}">
                <a16:creationId xmlns:a16="http://schemas.microsoft.com/office/drawing/2014/main" id="{D20A3194-1862-440A-B1FC-EA35468BB6C5}"/>
              </a:ext>
            </a:extLst>
          </p:cNvPr>
          <p:cNvSpPr/>
          <p:nvPr/>
        </p:nvSpPr>
        <p:spPr>
          <a:xfrm>
            <a:off x="5191976" y="3596334"/>
            <a:ext cx="3352800" cy="2057400"/>
          </a:xfrm>
          <a:prstGeom prst="accentBorderCallout1">
            <a:avLst>
              <a:gd name="adj1" fmla="val 43761"/>
              <a:gd name="adj2" fmla="val -7798"/>
              <a:gd name="adj3" fmla="val 43886"/>
              <a:gd name="adj4" fmla="val -31809"/>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ctr"/>
          <a:lstStyle/>
          <a:p>
            <a:pPr lvl="0"/>
            <a:r>
              <a:rPr lang="en-US" sz="1600" dirty="0">
                <a:solidFill>
                  <a:prstClr val="black"/>
                </a:solidFill>
                <a:latin typeface="Arial" panose="020B0604020202020204" pitchFamily="34" charset="0"/>
                <a:cs typeface="Arial" panose="020B0604020202020204" pitchFamily="34" charset="0"/>
              </a:rPr>
              <a:t>Physical Infrastructure:</a:t>
            </a:r>
          </a:p>
          <a:p>
            <a:pPr lvl="0"/>
            <a:endParaRPr lang="en-US" sz="1200" dirty="0">
              <a:solidFill>
                <a:prstClr val="black"/>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Fifteen Windows servers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Three 8U Linux file servers</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Onsite sys-admin and service</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99.9% Internet up-time</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University-sized fiber optic Internet “pipe”</a:t>
            </a:r>
          </a:p>
          <a:p>
            <a:pPr marL="171450" lvl="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Internal data throughput of +1000 GB/s</a:t>
            </a:r>
          </a:p>
        </p:txBody>
      </p:sp>
      <p:sp>
        <p:nvSpPr>
          <p:cNvPr id="4" name="Slide Number Placeholder 3">
            <a:extLst>
              <a:ext uri="{FF2B5EF4-FFF2-40B4-BE49-F238E27FC236}">
                <a16:creationId xmlns:a16="http://schemas.microsoft.com/office/drawing/2014/main" id="{A635191F-BC95-4611-A409-2EBEDE493184}"/>
              </a:ext>
            </a:extLst>
          </p:cNvPr>
          <p:cNvSpPr>
            <a:spLocks noGrp="1"/>
          </p:cNvSpPr>
          <p:nvPr>
            <p:ph type="sldNum" sz="quarter" idx="12"/>
          </p:nvPr>
        </p:nvSpPr>
        <p:spPr/>
        <p:txBody>
          <a:bodyPr/>
          <a:lstStyle/>
          <a:p>
            <a:fld id="{9443E677-3BEE-4081-B3F1-3D00D0C160F5}" type="slidenum">
              <a:rPr lang="en-US" smtClean="0"/>
              <a:t>7</a:t>
            </a:fld>
            <a:endParaRPr lang="en-US" dirty="0"/>
          </a:p>
        </p:txBody>
      </p:sp>
    </p:spTree>
    <p:extLst>
      <p:ext uri="{BB962C8B-B14F-4D97-AF65-F5344CB8AC3E}">
        <p14:creationId xmlns:p14="http://schemas.microsoft.com/office/powerpoint/2010/main" val="1236702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E72FB7-6CB9-4ADB-B8F7-71E691D964E0}"/>
              </a:ext>
            </a:extLst>
          </p:cNvPr>
          <p:cNvPicPr>
            <a:picLocks noChangeAspect="1"/>
          </p:cNvPicPr>
          <p:nvPr/>
        </p:nvPicPr>
        <p:blipFill rotWithShape="1">
          <a:blip r:embed="rId3">
            <a:extLst>
              <a:ext uri="{28A0092B-C50C-407E-A947-70E740481C1C}">
                <a14:useLocalDpi xmlns:a14="http://schemas.microsoft.com/office/drawing/2010/main" val="0"/>
              </a:ext>
            </a:extLst>
          </a:blip>
          <a:srcRect t="19163"/>
          <a:stretch/>
        </p:blipFill>
        <p:spPr>
          <a:xfrm>
            <a:off x="152400" y="1638300"/>
            <a:ext cx="8991600" cy="5142864"/>
          </a:xfrm>
          <a:prstGeom prst="rect">
            <a:avLst/>
          </a:prstGeom>
        </p:spPr>
      </p:pic>
      <p:sp>
        <p:nvSpPr>
          <p:cNvPr id="25" name="Slide Number Placeholder 24">
            <a:extLst>
              <a:ext uri="{FF2B5EF4-FFF2-40B4-BE49-F238E27FC236}">
                <a16:creationId xmlns:a16="http://schemas.microsoft.com/office/drawing/2014/main" id="{EC16A8BA-EAD2-4A78-8F97-9C3C1CC28EB5}"/>
              </a:ext>
            </a:extLst>
          </p:cNvPr>
          <p:cNvSpPr>
            <a:spLocks noGrp="1"/>
          </p:cNvSpPr>
          <p:nvPr>
            <p:ph type="sldNum" sz="quarter" idx="12"/>
          </p:nvPr>
        </p:nvSpPr>
        <p:spPr/>
        <p:txBody>
          <a:bodyPr/>
          <a:lstStyle/>
          <a:p>
            <a:fld id="{9443E677-3BEE-4081-B3F1-3D00D0C160F5}" type="slidenum">
              <a:rPr lang="en-US" smtClean="0"/>
              <a:t>8</a:t>
            </a:fld>
            <a:endParaRPr lang="en-US" dirty="0"/>
          </a:p>
        </p:txBody>
      </p:sp>
      <p:sp>
        <p:nvSpPr>
          <p:cNvPr id="23" name="Arrow: Up 22">
            <a:extLst>
              <a:ext uri="{FF2B5EF4-FFF2-40B4-BE49-F238E27FC236}">
                <a16:creationId xmlns:a16="http://schemas.microsoft.com/office/drawing/2014/main" id="{E746F1CC-78DC-4D36-ABA5-5705FE2C9C23}"/>
              </a:ext>
            </a:extLst>
          </p:cNvPr>
          <p:cNvSpPr/>
          <p:nvPr/>
        </p:nvSpPr>
        <p:spPr>
          <a:xfrm>
            <a:off x="6629400" y="1066800"/>
            <a:ext cx="160699" cy="5714364"/>
          </a:xfrm>
          <a:prstGeom prst="upArrow">
            <a:avLst>
              <a:gd name="adj1" fmla="val 50000"/>
              <a:gd name="adj2" fmla="val 176733"/>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id="{57934C13-13C6-4C2D-ADF8-8C252473BD9C}"/>
              </a:ext>
            </a:extLst>
          </p:cNvPr>
          <p:cNvSpPr/>
          <p:nvPr/>
        </p:nvSpPr>
        <p:spPr>
          <a:xfrm>
            <a:off x="6934200" y="862338"/>
            <a:ext cx="1866900" cy="326808"/>
          </a:xfrm>
          <a:prstGeom prst="wedgeRoundRectCallout">
            <a:avLst>
              <a:gd name="adj1" fmla="val -60114"/>
              <a:gd name="adj2" fmla="val 190708"/>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85000"/>
                    <a:lumOff val="15000"/>
                  </a:schemeClr>
                </a:solidFill>
              </a:rPr>
              <a:t>General direction of data flow</a:t>
            </a:r>
          </a:p>
        </p:txBody>
      </p:sp>
      <p:sp>
        <p:nvSpPr>
          <p:cNvPr id="24" name="Speech Bubble: Rectangle with Corners Rounded 23">
            <a:extLst>
              <a:ext uri="{FF2B5EF4-FFF2-40B4-BE49-F238E27FC236}">
                <a16:creationId xmlns:a16="http://schemas.microsoft.com/office/drawing/2014/main" id="{DB5B5638-1339-4841-B3BC-E5547261A8FA}"/>
              </a:ext>
            </a:extLst>
          </p:cNvPr>
          <p:cNvSpPr/>
          <p:nvPr/>
        </p:nvSpPr>
        <p:spPr>
          <a:xfrm>
            <a:off x="3018576" y="865480"/>
            <a:ext cx="3466723" cy="326808"/>
          </a:xfrm>
          <a:prstGeom prst="wedgeRoundRectCallout">
            <a:avLst>
              <a:gd name="adj1" fmla="val -44905"/>
              <a:gd name="adj2" fmla="val 171316"/>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85000"/>
                    <a:lumOff val="15000"/>
                  </a:schemeClr>
                </a:solidFill>
              </a:rPr>
              <a:t>Everything in this box is generally invisible to most end users</a:t>
            </a:r>
          </a:p>
        </p:txBody>
      </p:sp>
      <p:sp>
        <p:nvSpPr>
          <p:cNvPr id="26" name="TextBox 25">
            <a:extLst>
              <a:ext uri="{FF2B5EF4-FFF2-40B4-BE49-F238E27FC236}">
                <a16:creationId xmlns:a16="http://schemas.microsoft.com/office/drawing/2014/main" id="{3DB02AA9-C9A5-420B-9590-0DD8973A51E5}"/>
              </a:ext>
            </a:extLst>
          </p:cNvPr>
          <p:cNvSpPr txBox="1"/>
          <p:nvPr/>
        </p:nvSpPr>
        <p:spPr>
          <a:xfrm>
            <a:off x="131068" y="106143"/>
            <a:ext cx="5457106"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CIRA Air Data Management System Details</a:t>
            </a:r>
          </a:p>
        </p:txBody>
      </p:sp>
    </p:spTree>
    <p:extLst>
      <p:ext uri="{BB962C8B-B14F-4D97-AF65-F5344CB8AC3E}">
        <p14:creationId xmlns:p14="http://schemas.microsoft.com/office/powerpoint/2010/main" val="1515458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E72FB7-6CB9-4ADB-B8F7-71E691D96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19100"/>
            <a:ext cx="8991600" cy="6362064"/>
          </a:xfrm>
          <a:prstGeom prst="rect">
            <a:avLst/>
          </a:prstGeom>
        </p:spPr>
      </p:pic>
      <p:sp>
        <p:nvSpPr>
          <p:cNvPr id="4" name="Slide Number Placeholder 3">
            <a:extLst>
              <a:ext uri="{FF2B5EF4-FFF2-40B4-BE49-F238E27FC236}">
                <a16:creationId xmlns:a16="http://schemas.microsoft.com/office/drawing/2014/main" id="{048A81B0-D053-4FB7-943C-5709FF26D697}"/>
              </a:ext>
            </a:extLst>
          </p:cNvPr>
          <p:cNvSpPr>
            <a:spLocks noGrp="1"/>
          </p:cNvSpPr>
          <p:nvPr>
            <p:ph type="sldNum" sz="quarter" idx="12"/>
          </p:nvPr>
        </p:nvSpPr>
        <p:spPr/>
        <p:txBody>
          <a:bodyPr/>
          <a:lstStyle/>
          <a:p>
            <a:fld id="{9443E677-3BEE-4081-B3F1-3D00D0C160F5}" type="slidenum">
              <a:rPr lang="en-US" smtClean="0"/>
              <a:t>9</a:t>
            </a:fld>
            <a:endParaRPr lang="en-US" dirty="0"/>
          </a:p>
        </p:txBody>
      </p:sp>
      <p:sp>
        <p:nvSpPr>
          <p:cNvPr id="5" name="Speech Bubble: Rectangle with Corners Rounded 4">
            <a:extLst>
              <a:ext uri="{FF2B5EF4-FFF2-40B4-BE49-F238E27FC236}">
                <a16:creationId xmlns:a16="http://schemas.microsoft.com/office/drawing/2014/main" id="{F401FAE5-DA22-4293-973D-050227A9760B}"/>
              </a:ext>
            </a:extLst>
          </p:cNvPr>
          <p:cNvSpPr/>
          <p:nvPr/>
        </p:nvSpPr>
        <p:spPr>
          <a:xfrm>
            <a:off x="6134100" y="1181100"/>
            <a:ext cx="2857500" cy="326808"/>
          </a:xfrm>
          <a:prstGeom prst="wedgeRoundRectCallout">
            <a:avLst>
              <a:gd name="adj1" fmla="val -152263"/>
              <a:gd name="adj2" fmla="val -102941"/>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85000"/>
                    <a:lumOff val="15000"/>
                  </a:schemeClr>
                </a:solidFill>
              </a:rPr>
              <a:t>Everything in this layer is visible to end users</a:t>
            </a:r>
          </a:p>
        </p:txBody>
      </p:sp>
    </p:spTree>
    <p:extLst>
      <p:ext uri="{BB962C8B-B14F-4D97-AF65-F5344CB8AC3E}">
        <p14:creationId xmlns:p14="http://schemas.microsoft.com/office/powerpoint/2010/main" val="638588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7964</TotalTime>
  <Words>3294</Words>
  <Application>Microsoft Office PowerPoint</Application>
  <PresentationFormat>On-screen Show (4:3)</PresentationFormat>
  <Paragraphs>522</Paragraphs>
  <Slides>47</Slides>
  <Notes>17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2" baseType="lpstr">
      <vt:lpstr>Arial Unicode MS</vt:lpstr>
      <vt:lpstr>Arial</vt:lpstr>
      <vt:lpstr>Calibri</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McClure, Shawn</dc:creator>
  <cp:lastModifiedBy>McClure, Shawn</cp:lastModifiedBy>
  <cp:revision>227</cp:revision>
  <dcterms:created xsi:type="dcterms:W3CDTF">2013-12-04T16:28:27Z</dcterms:created>
  <dcterms:modified xsi:type="dcterms:W3CDTF">2019-12-04T17:11:18Z</dcterms:modified>
</cp:coreProperties>
</file>