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Lst>
  <p:notesMasterIdLst>
    <p:notesMasterId r:id="rId17"/>
  </p:notesMasterIdLst>
  <p:handoutMasterIdLst>
    <p:handoutMasterId r:id="rId18"/>
  </p:handoutMasterIdLst>
  <p:sldIdLst>
    <p:sldId id="256" r:id="rId2"/>
    <p:sldId id="257" r:id="rId3"/>
    <p:sldId id="285" r:id="rId4"/>
    <p:sldId id="288" r:id="rId5"/>
    <p:sldId id="298" r:id="rId6"/>
    <p:sldId id="299" r:id="rId7"/>
    <p:sldId id="300" r:id="rId8"/>
    <p:sldId id="287" r:id="rId9"/>
    <p:sldId id="289" r:id="rId10"/>
    <p:sldId id="301" r:id="rId11"/>
    <p:sldId id="302" r:id="rId12"/>
    <p:sldId id="303" r:id="rId13"/>
    <p:sldId id="258" r:id="rId14"/>
    <p:sldId id="291" r:id="rId15"/>
    <p:sldId id="273" r:id="rId16"/>
  </p:sldIdLst>
  <p:sldSz cx="12190413" cy="6859588"/>
  <p:notesSz cx="6858000" cy="9144000"/>
  <p:custDataLst>
    <p:tags r:id="rId19"/>
  </p:custDataLst>
  <p:defaultTextStyle>
    <a:defPPr>
      <a:defRPr lang="en-US"/>
    </a:defPPr>
    <a:lvl1pPr marL="0" indent="0" algn="l" defTabSz="457189" rtl="0" eaLnBrk="1" fontAlgn="base" hangingPunct="1">
      <a:lnSpc>
        <a:spcPct val="100000"/>
      </a:lnSpc>
      <a:spcBef>
        <a:spcPct val="0"/>
      </a:spcBef>
      <a:spcAft>
        <a:spcPts val="1200"/>
      </a:spcAft>
      <a:buFont typeface="Arial" panose="020B0604020202020204" pitchFamily="34" charset="0"/>
      <a:buChar char="​"/>
      <a:defRPr kern="1200" spc="-50" baseline="0">
        <a:solidFill>
          <a:schemeClr val="tx1"/>
        </a:solidFill>
        <a:latin typeface="Verdana"/>
        <a:ea typeface="Verdana" pitchFamily="34" charset="0"/>
        <a:cs typeface="Verdana" pitchFamily="34" charset="0"/>
      </a:defRPr>
    </a:lvl1pPr>
    <a:lvl2pPr marL="252000" indent="-252000" algn="l" defTabSz="457189" rtl="0" eaLnBrk="1" fontAlgn="base" hangingPunct="1">
      <a:lnSpc>
        <a:spcPct val="100000"/>
      </a:lnSpc>
      <a:spcBef>
        <a:spcPct val="0"/>
      </a:spcBef>
      <a:spcAft>
        <a:spcPts val="1200"/>
      </a:spcAft>
      <a:buFont typeface="Verdana" pitchFamily="34" charset="0"/>
      <a:buChar char="•"/>
      <a:defRPr sz="1800" kern="1200" spc="-50">
        <a:solidFill>
          <a:schemeClr val="tx1"/>
        </a:solidFill>
        <a:latin typeface="Verdana"/>
        <a:ea typeface="Verdana" pitchFamily="34" charset="0"/>
        <a:cs typeface="+mn-cs"/>
      </a:defRPr>
    </a:lvl2pPr>
    <a:lvl3pPr marL="648000" indent="-252000" algn="l" defTabSz="457189" rtl="0" eaLnBrk="1" fontAlgn="base" hangingPunct="1">
      <a:lnSpc>
        <a:spcPct val="100000"/>
      </a:lnSpc>
      <a:spcBef>
        <a:spcPct val="0"/>
      </a:spcBef>
      <a:spcAft>
        <a:spcPts val="1200"/>
      </a:spcAft>
      <a:buFont typeface="Verdana" pitchFamily="34" charset="0"/>
      <a:buChar char="•"/>
      <a:defRPr sz="1600" kern="1200" spc="-50">
        <a:solidFill>
          <a:schemeClr val="tx1"/>
        </a:solidFill>
        <a:latin typeface="Verdana"/>
        <a:ea typeface="Verdana" pitchFamily="34" charset="0"/>
        <a:cs typeface="+mn-cs"/>
      </a:defRPr>
    </a:lvl3pPr>
    <a:lvl4pPr marL="979200" indent="-252000" algn="l" defTabSz="457189" rtl="0" eaLnBrk="1" fontAlgn="base" hangingPunct="1">
      <a:lnSpc>
        <a:spcPct val="100000"/>
      </a:lnSpc>
      <a:spcBef>
        <a:spcPct val="0"/>
      </a:spcBef>
      <a:spcAft>
        <a:spcPts val="1200"/>
      </a:spcAft>
      <a:buFont typeface="Verdana" panose="020B0604030504040204" pitchFamily="34" charset="0"/>
      <a:buChar char="•"/>
      <a:defRPr sz="1400" kern="1200" spc="-5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5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1"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arporn Nopmongcol" initials="UN" lastIdx="8" clrIdx="0">
    <p:extLst>
      <p:ext uri="{19B8F6BF-5375-455C-9EA6-DF929625EA0E}">
        <p15:presenceInfo xmlns:p15="http://schemas.microsoft.com/office/powerpoint/2012/main" userId="S::unopmongcol@ramboll.com::12bb2349-36e8-4b59-8ef4-a3a71dc39fb0" providerId="AD"/>
      </p:ext>
    </p:extLst>
  </p:cmAuthor>
  <p:cmAuthor id="2" name="Jean" initials="J" lastIdx="1" clrIdx="1">
    <p:extLst>
      <p:ext uri="{19B8F6BF-5375-455C-9EA6-DF929625EA0E}">
        <p15:presenceInfo xmlns:p15="http://schemas.microsoft.com/office/powerpoint/2012/main" userId="S::jguo@ramboll.com::106aef9b-d77f-479a-902e-f35fc04ec3ff" providerId="AD"/>
      </p:ext>
    </p:extLst>
  </p:cmAuthor>
  <p:cmAuthor id="3" name="Jeremiah Johnson" initials="JJ" lastIdx="9" clrIdx="2">
    <p:extLst>
      <p:ext uri="{19B8F6BF-5375-455C-9EA6-DF929625EA0E}">
        <p15:presenceInfo xmlns:p15="http://schemas.microsoft.com/office/powerpoint/2012/main" userId="Jeremiah John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003" autoAdjust="0"/>
  </p:normalViewPr>
  <p:slideViewPr>
    <p:cSldViewPr snapToGrid="0">
      <p:cViewPr varScale="1">
        <p:scale>
          <a:sx n="92" d="100"/>
          <a:sy n="92" d="100"/>
        </p:scale>
        <p:origin x="696" y="9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21" d="100"/>
          <a:sy n="121" d="100"/>
        </p:scale>
        <p:origin x="49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7588AC-F512-4847-9233-601F4B16DDFE}" type="slidenum">
              <a:rPr lang="en-GB" smtClean="0"/>
              <a:pPr/>
              <a:t>‹#›</a:t>
            </a:fld>
            <a:endParaRPr lang="en-GB" dirty="0"/>
          </a:p>
        </p:txBody>
      </p:sp>
      <p:sp>
        <p:nvSpPr>
          <p:cNvPr id="3" name="Date Placeholder 2">
            <a:extLst>
              <a:ext uri="{FF2B5EF4-FFF2-40B4-BE49-F238E27FC236}">
                <a16:creationId xmlns:a16="http://schemas.microsoft.com/office/drawing/2014/main" id="{E73E8A3B-3A63-46A9-95E1-03CE2FCF9C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F6A870-D0BC-44DB-AD81-D5E8B04AE8D4}" type="datetimeFigureOut">
              <a:rPr lang="da-DK" smtClean="0"/>
              <a:t>13-12-2021</a:t>
            </a:fld>
            <a:endParaRPr lang="da-DK"/>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F5B7C09-5A60-450F-8B1D-B16CDE8563A2}" type="datetime1">
              <a:rPr lang="en-GB" noProof="0" smtClean="0"/>
              <a:pPr/>
              <a:t>13/12/2021</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3175">
            <a:solidFill>
              <a:schemeClr val="accent6"/>
            </a:solidFill>
          </a:ln>
        </p:spPr>
        <p:txBody>
          <a:bodyPr vert="horz" wrap="square" lIns="91440" tIns="45720" rIns="91440" bIns="45720" numCol="1" anchor="ctr" anchorCtr="0" compatLnSpc="1">
            <a:prstTxWarp prst="textNoShape">
              <a:avLst/>
            </a:prstTxWarp>
          </a:bodyP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F2F6E2-CA2D-40A7-8BE4-C30E5CF2054D}" type="slidenum">
              <a:rPr lang="en-GB" noProof="0" smtClean="0"/>
              <a:pPr/>
              <a:t>‹#›</a:t>
            </a:fld>
            <a:endParaRPr lang="en-GB" noProof="0" dirty="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Verdana" pitchFamily="34" charset="0"/>
      </a:defRPr>
    </a:lvl1pPr>
    <a:lvl2pPr marL="457189"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2pPr>
    <a:lvl3pPr marL="914377"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3pPr>
    <a:lvl4pPr marL="1371566"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4pPr>
    <a:lvl5pPr marL="1828754"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WRF configuration identical to Summer 2014 NMED OAI configuration for NAM. Found </a:t>
            </a:r>
            <a:r>
              <a:rPr lang="en-US" dirty="0" err="1"/>
              <a:t>precip</a:t>
            </a:r>
            <a:r>
              <a:rPr lang="en-US" dirty="0"/>
              <a:t> underprediction with ERA over WRAP 12 km domain, so using NAM for 2017. </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3</a:t>
            </a:fld>
            <a:endParaRPr lang="en-GB" noProof="0" dirty="0"/>
          </a:p>
        </p:txBody>
      </p:sp>
    </p:spTree>
    <p:extLst>
      <p:ext uri="{BB962C8B-B14F-4D97-AF65-F5344CB8AC3E}">
        <p14:creationId xmlns:p14="http://schemas.microsoft.com/office/powerpoint/2010/main" val="432992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29: overpredicted </a:t>
            </a:r>
            <a:r>
              <a:rPr lang="en-US" dirty="0" err="1"/>
              <a:t>precip</a:t>
            </a:r>
            <a:endParaRPr lang="en-US" dirty="0"/>
          </a:p>
          <a:p>
            <a:r>
              <a:rPr lang="en-US" dirty="0"/>
              <a:t>Overall: WRF adequately simulates 16 days in July when zero or light sporadic precipitation was observed in the four-state intermountain west region.  On 15 days with observed widespread and/or heavy rainfall patterns, WRF tends to generate too much convective activity both in spatial extent and intensity</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12</a:t>
            </a:fld>
            <a:endParaRPr lang="en-GB" noProof="0" dirty="0"/>
          </a:p>
        </p:txBody>
      </p:sp>
    </p:spTree>
    <p:extLst>
      <p:ext uri="{BB962C8B-B14F-4D97-AF65-F5344CB8AC3E}">
        <p14:creationId xmlns:p14="http://schemas.microsoft.com/office/powerpoint/2010/main" val="2927410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0" fontAlgn="base" latinLnBrk="0" hangingPunct="0">
              <a:lnSpc>
                <a:spcPct val="100000"/>
              </a:lnSpc>
              <a:spcBef>
                <a:spcPct val="30000"/>
              </a:spcBef>
              <a:spcAft>
                <a:spcPct val="0"/>
              </a:spcAft>
              <a:buClrTx/>
              <a:buSzTx/>
              <a:buFontTx/>
              <a:buNone/>
              <a:tabLst/>
              <a:defRPr/>
            </a:pPr>
            <a:r>
              <a:rPr lang="en-US" dirty="0"/>
              <a:t>hybrid vertical coordinate -- designed to reduce numerical errors in the model</a:t>
            </a:r>
            <a:endParaRPr lang="en-GB" dirty="0"/>
          </a:p>
          <a:p>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13</a:t>
            </a:fld>
            <a:endParaRPr lang="en-GB" noProof="0" dirty="0"/>
          </a:p>
        </p:txBody>
      </p:sp>
    </p:spTree>
    <p:extLst>
      <p:ext uri="{BB962C8B-B14F-4D97-AF65-F5344CB8AC3E}">
        <p14:creationId xmlns:p14="http://schemas.microsoft.com/office/powerpoint/2010/main" val="175160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14</a:t>
            </a:fld>
            <a:endParaRPr lang="en-GB" noProof="0" dirty="0"/>
          </a:p>
        </p:txBody>
      </p:sp>
    </p:spTree>
    <p:extLst>
      <p:ext uri="{BB962C8B-B14F-4D97-AF65-F5344CB8AC3E}">
        <p14:creationId xmlns:p14="http://schemas.microsoft.com/office/powerpoint/2010/main" val="84903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Verdana" pitchFamily="34" charset="0"/>
                <a:cs typeface="Verdana" pitchFamily="34" charset="0"/>
              </a:rPr>
              <a:t>Bias may be artificially low for ALL simply from averaging over large number of sites in 12 km domain</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4</a:t>
            </a:fld>
            <a:endParaRPr lang="en-GB" noProof="0" dirty="0"/>
          </a:p>
        </p:txBody>
      </p:sp>
    </p:spTree>
    <p:extLst>
      <p:ext uri="{BB962C8B-B14F-4D97-AF65-F5344CB8AC3E}">
        <p14:creationId xmlns:p14="http://schemas.microsoft.com/office/powerpoint/2010/main" val="265056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Verdana" pitchFamily="34" charset="0"/>
                <a:cs typeface="Verdana" pitchFamily="34" charset="0"/>
              </a:rPr>
              <a:t>Wind speed performance is best at Boise and Reno, where all months lie within or very close to the complex benchmark goal. Denver, Salt Lake City, Phoenix, and Albuquerque all have at least one month outside of the complex benchmark and all show</a:t>
            </a:r>
          </a:p>
          <a:p>
            <a:r>
              <a:rPr lang="en-US" sz="1200" kern="1200" dirty="0">
                <a:solidFill>
                  <a:schemeClr val="tx1"/>
                </a:solidFill>
                <a:effectLst/>
                <a:latin typeface="Verdana" pitchFamily="34" charset="0"/>
                <a:ea typeface="Verdana" pitchFamily="34" charset="0"/>
                <a:cs typeface="Verdana" pitchFamily="34" charset="0"/>
              </a:rPr>
              <a:t>negative wind speed biases (WRF winds too slow) across all months.</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5</a:t>
            </a:fld>
            <a:endParaRPr lang="en-GB" noProof="0" dirty="0"/>
          </a:p>
        </p:txBody>
      </p:sp>
    </p:spTree>
    <p:extLst>
      <p:ext uri="{BB962C8B-B14F-4D97-AF65-F5344CB8AC3E}">
        <p14:creationId xmlns:p14="http://schemas.microsoft.com/office/powerpoint/2010/main" val="405923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6</a:t>
            </a:fld>
            <a:endParaRPr lang="en-GB" noProof="0" dirty="0"/>
          </a:p>
        </p:txBody>
      </p:sp>
    </p:spTree>
    <p:extLst>
      <p:ext uri="{BB962C8B-B14F-4D97-AF65-F5344CB8AC3E}">
        <p14:creationId xmlns:p14="http://schemas.microsoft.com/office/powerpoint/2010/main" val="274217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7</a:t>
            </a:fld>
            <a:endParaRPr lang="en-GB" noProof="0" dirty="0"/>
          </a:p>
        </p:txBody>
      </p:sp>
    </p:spTree>
    <p:extLst>
      <p:ext uri="{BB962C8B-B14F-4D97-AF65-F5344CB8AC3E}">
        <p14:creationId xmlns:p14="http://schemas.microsoft.com/office/powerpoint/2010/main" val="331531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--Nov-Mar WRF </a:t>
            </a:r>
            <a:r>
              <a:rPr lang="en-US" dirty="0" err="1"/>
              <a:t>precip</a:t>
            </a:r>
            <a:r>
              <a:rPr lang="en-US" dirty="0"/>
              <a:t> performance quite good</a:t>
            </a:r>
          </a:p>
          <a:p>
            <a:r>
              <a:rPr lang="en-US" dirty="0"/>
              <a:t>--2017 ended California’s 5-year drought</a:t>
            </a:r>
          </a:p>
          <a:p>
            <a:r>
              <a:rPr lang="en-US" dirty="0"/>
              <a:t>(https://water.ca.gov/-/media/DWR-Website/Web-Pages/Programs/Groundwater-Management/Data-and-Tools/Files/Statewide-Reports/Water-Year-2017---What-a-Difference-a-Year-Makes_ay_19.pdf)</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8</a:t>
            </a:fld>
            <a:endParaRPr lang="en-GB" noProof="0" dirty="0"/>
          </a:p>
        </p:txBody>
      </p:sp>
    </p:spTree>
    <p:extLst>
      <p:ext uri="{BB962C8B-B14F-4D97-AF65-F5344CB8AC3E}">
        <p14:creationId xmlns:p14="http://schemas.microsoft.com/office/powerpoint/2010/main" val="32007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Precip</a:t>
            </a:r>
            <a:r>
              <a:rPr lang="en-US" dirty="0"/>
              <a:t> overestimated in CO/NM/KS</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9</a:t>
            </a:fld>
            <a:endParaRPr lang="en-GB" noProof="0" dirty="0"/>
          </a:p>
        </p:txBody>
      </p:sp>
    </p:spTree>
    <p:extLst>
      <p:ext uri="{BB962C8B-B14F-4D97-AF65-F5344CB8AC3E}">
        <p14:creationId xmlns:p14="http://schemas.microsoft.com/office/powerpoint/2010/main" val="57497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1: zero/light </a:t>
            </a:r>
            <a:r>
              <a:rPr lang="en-US" dirty="0" err="1"/>
              <a:t>precip</a:t>
            </a:r>
            <a:r>
              <a:rPr lang="en-US" dirty="0"/>
              <a:t> day</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10</a:t>
            </a:fld>
            <a:endParaRPr lang="en-GB" noProof="0" dirty="0"/>
          </a:p>
        </p:txBody>
      </p:sp>
    </p:spTree>
    <p:extLst>
      <p:ext uri="{BB962C8B-B14F-4D97-AF65-F5344CB8AC3E}">
        <p14:creationId xmlns:p14="http://schemas.microsoft.com/office/powerpoint/2010/main" val="64560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13: well-performing day</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11</a:t>
            </a:fld>
            <a:endParaRPr lang="en-GB" noProof="0" dirty="0"/>
          </a:p>
        </p:txBody>
      </p:sp>
    </p:spTree>
    <p:extLst>
      <p:ext uri="{BB962C8B-B14F-4D97-AF65-F5344CB8AC3E}">
        <p14:creationId xmlns:p14="http://schemas.microsoft.com/office/powerpoint/2010/main" val="4030352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513" y="409569"/>
            <a:ext cx="9773112" cy="681548"/>
          </a:xfrm>
        </p:spPr>
        <p:txBody>
          <a:bodyPr tIns="0" anchor="t" anchorCtr="0"/>
          <a:lstStyle>
            <a:lvl1pPr>
              <a:defRPr sz="4800" cap="all" spc="-150" baseline="0" smtClean="0">
                <a:solidFill>
                  <a:schemeClr val="tx1"/>
                </a:solidFill>
                <a:latin typeface="Verdana" pitchFamily="34" charset="0"/>
              </a:defRPr>
            </a:lvl1pPr>
          </a:lstStyle>
          <a:p>
            <a:r>
              <a:rPr lang="en-GB" noProof="0" dirty="0"/>
              <a:t>Headline</a:t>
            </a: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512" y="1139744"/>
            <a:ext cx="9772652"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9" name="Slide Number Placeholder 5"/>
          <p:cNvSpPr>
            <a:spLocks noGrp="1"/>
          </p:cNvSpPr>
          <p:nvPr>
            <p:ph type="sldNum" sz="quarter" idx="4"/>
          </p:nvPr>
        </p:nvSpPr>
        <p:spPr>
          <a:xfrm>
            <a:off x="10907200"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tx1"/>
                </a:solidFill>
              </a:defRPr>
            </a:lvl1p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4056062" y="6281956"/>
            <a:ext cx="6515101"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13F78D9-42B8-43DD-B9D4-11FA41011F45}" type="datetime1">
              <a:rPr lang="en-GB" smtClean="0"/>
              <a:t>13/12/2021</a:t>
            </a:fld>
            <a:endParaRPr lang="en-GB" dirty="0"/>
          </a:p>
        </p:txBody>
      </p:sp>
      <p:pic>
        <p:nvPicPr>
          <p:cNvPr id="24" name="Picture 23">
            <a:extLst>
              <a:ext uri="{FF2B5EF4-FFF2-40B4-BE49-F238E27FC236}">
                <a16:creationId xmlns:a16="http://schemas.microsoft.com/office/drawing/2014/main" id="{BB368B35-1A95-4DB8-9489-9493B9DFE5DC}"/>
              </a:ext>
            </a:extLst>
          </p:cNvPr>
          <p:cNvPicPr>
            <a:picLocks noChangeAspect="1"/>
          </p:cNvPicPr>
          <p:nvPr userDrawn="1"/>
        </p:nvPicPr>
        <p:blipFill>
          <a:blip r:embed="rId2"/>
          <a:stretch>
            <a:fillRect/>
          </a:stretch>
        </p:blipFill>
        <p:spPr>
          <a:xfrm>
            <a:off x="798513" y="6159600"/>
            <a:ext cx="2826458" cy="255600"/>
          </a:xfrm>
          <a:prstGeom prst="rect">
            <a:avLst/>
          </a:prstGeom>
        </p:spPr>
      </p:pic>
    </p:spTree>
    <p:extLst>
      <p:ext uri="{BB962C8B-B14F-4D97-AF65-F5344CB8AC3E}">
        <p14:creationId xmlns:p14="http://schemas.microsoft.com/office/powerpoint/2010/main" val="54287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p:nvPr>
        </p:nvSpPr>
        <p:spPr>
          <a:xfrm>
            <a:off x="7313612" y="1645032"/>
            <a:ext cx="4073525" cy="4063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620D795-7D6C-4DDD-9364-2C8C35AA87F6}" type="datetime1">
              <a:rPr lang="en-GB" smtClean="0"/>
              <a:t>13/12/2021</a:t>
            </a:fld>
            <a:endParaRPr lang="en-GB" dirty="0"/>
          </a:p>
        </p:txBody>
      </p:sp>
    </p:spTree>
    <p:extLst>
      <p:ext uri="{BB962C8B-B14F-4D97-AF65-F5344CB8AC3E}">
        <p14:creationId xmlns:p14="http://schemas.microsoft.com/office/powerpoint/2010/main" val="416253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8958262"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1163" y="452544"/>
            <a:ext cx="800964" cy="800964"/>
          </a:xfrm>
          <a:noFill/>
          <a:ln>
            <a:noFill/>
          </a:ln>
        </p:spPr>
        <p:txBody>
          <a:bodyPr lIns="38399" tIns="0" anchor="t" anchorCtr="0"/>
          <a:lstStyle>
            <a:lvl1pPr marL="0" indent="0">
              <a:buNone/>
              <a:defRPr sz="1800">
                <a:solidFill>
                  <a:schemeClr val="tx1"/>
                </a:solidFill>
              </a:defRPr>
            </a:lvl1pPr>
          </a:lstStyle>
          <a:p>
            <a:r>
              <a:rPr lang="en-GB" noProof="0"/>
              <a:t>icon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B90C0BA-1BD5-469D-8018-C447C1EB2A93}" type="datetime1">
              <a:rPr lang="en-GB" smtClean="0"/>
              <a:t>13/12/2021</a:t>
            </a:fld>
            <a:endParaRPr lang="en-GB" dirty="0"/>
          </a:p>
        </p:txBody>
      </p:sp>
    </p:spTree>
    <p:extLst>
      <p:ext uri="{BB962C8B-B14F-4D97-AF65-F5344CB8AC3E}">
        <p14:creationId xmlns:p14="http://schemas.microsoft.com/office/powerpoint/2010/main" val="299918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895826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10571162" y="1645033"/>
            <a:ext cx="818165" cy="818165"/>
          </a:xfrm>
          <a:noFill/>
          <a:ln>
            <a:noFill/>
          </a:ln>
        </p:spPr>
        <p:txBody>
          <a:bodyPr lIns="38399" tIns="0" anchor="t" anchorCtr="0"/>
          <a:lstStyle>
            <a:lvl1pPr marL="0" indent="0">
              <a:buNone/>
              <a:defRPr sz="1800">
                <a:solidFill>
                  <a:schemeClr val="tx1"/>
                </a:solidFill>
              </a:defRPr>
            </a:lvl1pPr>
          </a:lstStyle>
          <a:p>
            <a:r>
              <a:rPr lang="en-GB" noProof="0"/>
              <a:t>icon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E31502FD-B05E-464F-8932-42D027579D9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AA65EC4C-43E8-483C-B54B-30D5535BB4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02DADF78-B3EF-4042-B2F9-5AAFBCE5A22E}" type="datetime1">
              <a:rPr lang="en-GB" smtClean="0"/>
              <a:t>13/12/2021</a:t>
            </a:fld>
            <a:endParaRPr lang="en-GB" dirty="0"/>
          </a:p>
        </p:txBody>
      </p:sp>
    </p:spTree>
    <p:extLst>
      <p:ext uri="{BB962C8B-B14F-4D97-AF65-F5344CB8AC3E}">
        <p14:creationId xmlns:p14="http://schemas.microsoft.com/office/powerpoint/2010/main" val="37713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6515100"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8128000" y="1645033"/>
            <a:ext cx="3259138" cy="3240691"/>
          </a:xfrm>
          <a:noFill/>
          <a:ln>
            <a:noFill/>
          </a:ln>
        </p:spPr>
        <p:txBody>
          <a:bodyPr lIns="38399" tIns="0" anchor="t" anchorCtr="0"/>
          <a:lstStyle>
            <a:lvl1pPr marL="0" indent="0">
              <a:buNone/>
              <a:defRPr sz="1800">
                <a:solidFill>
                  <a:schemeClr val="tx1"/>
                </a:solidFill>
              </a:defRPr>
            </a:lvl1pPr>
          </a:lstStyle>
          <a:p>
            <a:r>
              <a:rPr lang="en-GB">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FB97A6BE-821A-4BF5-AFE7-9A048351C6D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1815BEB-2C63-4CBF-9795-6F15022666B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BA51A42-5836-428D-B66B-B65A92E2CCAA}" type="datetime1">
              <a:rPr lang="en-GB" smtClean="0"/>
              <a:t>13/12/2021</a:t>
            </a:fld>
            <a:endParaRPr lang="en-GB" dirty="0"/>
          </a:p>
        </p:txBody>
      </p:sp>
    </p:spTree>
    <p:extLst>
      <p:ext uri="{BB962C8B-B14F-4D97-AF65-F5344CB8AC3E}">
        <p14:creationId xmlns:p14="http://schemas.microsoft.com/office/powerpoint/2010/main" val="47453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3613" y="1644649"/>
            <a:ext cx="4073525" cy="4063738"/>
          </a:xfrm>
        </p:spPr>
        <p:txBody>
          <a:bodyPr/>
          <a:lstStyle>
            <a:lvl1pPr marL="0" indent="0">
              <a:buNone/>
              <a:defRPr/>
            </a:lvl1pPr>
          </a:lstStyle>
          <a:p>
            <a:r>
              <a:rPr lang="en-GB">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36937CD-C8B6-42FA-9EC6-EF300AFFE646}" type="datetime1">
              <a:rPr lang="en-GB" smtClean="0"/>
              <a:t>13/12/2021</a:t>
            </a:fld>
            <a:endParaRPr lang="en-GB" dirty="0"/>
          </a:p>
        </p:txBody>
      </p:sp>
    </p:spTree>
    <p:extLst>
      <p:ext uri="{BB962C8B-B14F-4D97-AF65-F5344CB8AC3E}">
        <p14:creationId xmlns:p14="http://schemas.microsoft.com/office/powerpoint/2010/main" val="114375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3" y="1645033"/>
            <a:ext cx="732948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2388" y="4992414"/>
            <a:ext cx="2444750"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grpSp>
        <p:nvGrpSpPr>
          <p:cNvPr id="3" name="Group 2">
            <a:extLst>
              <a:ext uri="{FF2B5EF4-FFF2-40B4-BE49-F238E27FC236}">
                <a16:creationId xmlns:a16="http://schemas.microsoft.com/office/drawing/2014/main" id="{CBDD567F-EFA3-4304-9F2D-5128B34EFFF1}"/>
              </a:ext>
            </a:extLst>
          </p:cNvPr>
          <p:cNvGrpSpPr/>
          <p:nvPr userDrawn="1"/>
        </p:nvGrpSpPr>
        <p:grpSpPr>
          <a:xfrm>
            <a:off x="-1980494" y="3538620"/>
            <a:ext cx="1796791" cy="2907588"/>
            <a:chOff x="12403271" y="-1"/>
            <a:chExt cx="1796791" cy="2907588"/>
          </a:xfrm>
        </p:grpSpPr>
        <p:grpSp>
          <p:nvGrpSpPr>
            <p:cNvPr id="12" name="Group 11">
              <a:extLst>
                <a:ext uri="{FF2B5EF4-FFF2-40B4-BE49-F238E27FC236}">
                  <a16:creationId xmlns:a16="http://schemas.microsoft.com/office/drawing/2014/main" id="{FA367DCD-123C-45F4-87EB-1586FA603E3A}"/>
                </a:ext>
              </a:extLst>
            </p:cNvPr>
            <p:cNvGrpSpPr/>
            <p:nvPr userDrawn="1"/>
          </p:nvGrpSpPr>
          <p:grpSpPr>
            <a:xfrm>
              <a:off x="12403271" y="-1"/>
              <a:ext cx="1796791" cy="2907588"/>
              <a:chOff x="9009867" y="1645032"/>
              <a:chExt cx="2365739" cy="3828268"/>
            </a:xfrm>
          </p:grpSpPr>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2"/>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9" name="Picture 8">
              <a:extLst>
                <a:ext uri="{FF2B5EF4-FFF2-40B4-BE49-F238E27FC236}">
                  <a16:creationId xmlns:a16="http://schemas.microsoft.com/office/drawing/2014/main" id="{760E582F-46F7-4DF2-ABCB-E07E85419FF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E10093C-62DA-496A-9DBF-6F8D26F3BF2E}" type="datetime1">
              <a:rPr lang="en-GB" smtClean="0"/>
              <a:t>13/12/2021</a:t>
            </a:fld>
            <a:endParaRPr lang="en-GB" dirty="0"/>
          </a:p>
        </p:txBody>
      </p:sp>
    </p:spTree>
    <p:extLst>
      <p:ext uri="{BB962C8B-B14F-4D97-AF65-F5344CB8AC3E}">
        <p14:creationId xmlns:p14="http://schemas.microsoft.com/office/powerpoint/2010/main" val="351122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4" y="1645033"/>
            <a:ext cx="4071936"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4838" y="1644771"/>
            <a:ext cx="244316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2388" y="1644771"/>
            <a:ext cx="2444750"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79F0066-3164-42E7-92E6-6ECB81B57310}" type="datetime1">
              <a:rPr lang="en-GB" smtClean="0"/>
              <a:t>13/12/2021</a:t>
            </a:fld>
            <a:endParaRPr lang="en-GB" dirty="0"/>
          </a:p>
        </p:txBody>
      </p:sp>
      <p:grpSp>
        <p:nvGrpSpPr>
          <p:cNvPr id="16" name="Group 15">
            <a:extLst>
              <a:ext uri="{FF2B5EF4-FFF2-40B4-BE49-F238E27FC236}">
                <a16:creationId xmlns:a16="http://schemas.microsoft.com/office/drawing/2014/main" id="{482F1A21-DB0B-44A1-8EBE-E26897290FD2}"/>
              </a:ext>
            </a:extLst>
          </p:cNvPr>
          <p:cNvGrpSpPr/>
          <p:nvPr userDrawn="1"/>
        </p:nvGrpSpPr>
        <p:grpSpPr>
          <a:xfrm>
            <a:off x="-1980494" y="3538620"/>
            <a:ext cx="1796791" cy="2907588"/>
            <a:chOff x="12403271" y="-1"/>
            <a:chExt cx="1796791" cy="2907588"/>
          </a:xfrm>
        </p:grpSpPr>
        <p:grpSp>
          <p:nvGrpSpPr>
            <p:cNvPr id="17" name="Group 16">
              <a:extLst>
                <a:ext uri="{FF2B5EF4-FFF2-40B4-BE49-F238E27FC236}">
                  <a16:creationId xmlns:a16="http://schemas.microsoft.com/office/drawing/2014/main" id="{CA6B9EE2-783B-41AA-AC77-4DB0F5ED032D}"/>
                </a:ext>
              </a:extLst>
            </p:cNvPr>
            <p:cNvGrpSpPr/>
            <p:nvPr userDrawn="1"/>
          </p:nvGrpSpPr>
          <p:grpSpPr>
            <a:xfrm>
              <a:off x="12403271" y="-1"/>
              <a:ext cx="1796791" cy="2907588"/>
              <a:chOff x="9009867" y="1645032"/>
              <a:chExt cx="2365739" cy="3828268"/>
            </a:xfrm>
          </p:grpSpPr>
          <p:sp>
            <p:nvSpPr>
              <p:cNvPr id="19" name="Rectangle: Rounded Corners 18">
                <a:extLst>
                  <a:ext uri="{FF2B5EF4-FFF2-40B4-BE49-F238E27FC236}">
                    <a16:creationId xmlns:a16="http://schemas.microsoft.com/office/drawing/2014/main" id="{01B83249-39D6-4252-BB3B-A6D96E90F9B0}"/>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20" name="Picture 19">
                <a:extLst>
                  <a:ext uri="{FF2B5EF4-FFF2-40B4-BE49-F238E27FC236}">
                    <a16:creationId xmlns:a16="http://schemas.microsoft.com/office/drawing/2014/main" id="{C1B093AE-E011-42FE-AB95-66C9BFBDFAA1}"/>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1" name="TextBox 20">
                <a:extLst>
                  <a:ext uri="{FF2B5EF4-FFF2-40B4-BE49-F238E27FC236}">
                    <a16:creationId xmlns:a16="http://schemas.microsoft.com/office/drawing/2014/main" id="{C5F1A727-495B-4982-B3C7-671F9B44F5C2}"/>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18" name="Picture 17">
              <a:extLst>
                <a:ext uri="{FF2B5EF4-FFF2-40B4-BE49-F238E27FC236}">
                  <a16:creationId xmlns:a16="http://schemas.microsoft.com/office/drawing/2014/main" id="{6BE0B471-FCB7-47D8-9FB4-678E9DA02E8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Tree>
    <p:extLst>
      <p:ext uri="{BB962C8B-B14F-4D97-AF65-F5344CB8AC3E}">
        <p14:creationId xmlns:p14="http://schemas.microsoft.com/office/powerpoint/2010/main" val="46065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98514" y="453600"/>
            <a:ext cx="10588624"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4056064" y="1645033"/>
            <a:ext cx="7331074"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514" y="1644771"/>
            <a:ext cx="2443162"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514" y="4992414"/>
            <a:ext cx="2443161"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E8FCDCF-FAAC-48D8-97CE-71AEDA9EFE29}" type="datetime1">
              <a:rPr lang="en-GB" smtClean="0"/>
              <a:t>13/12/2021</a:t>
            </a:fld>
            <a:endParaRPr lang="en-GB" dirty="0"/>
          </a:p>
        </p:txBody>
      </p:sp>
      <p:grpSp>
        <p:nvGrpSpPr>
          <p:cNvPr id="15" name="Group 14">
            <a:extLst>
              <a:ext uri="{FF2B5EF4-FFF2-40B4-BE49-F238E27FC236}">
                <a16:creationId xmlns:a16="http://schemas.microsoft.com/office/drawing/2014/main" id="{4C08E95C-A108-449E-AA24-2989A4642A1B}"/>
              </a:ext>
            </a:extLst>
          </p:cNvPr>
          <p:cNvGrpSpPr/>
          <p:nvPr userDrawn="1"/>
        </p:nvGrpSpPr>
        <p:grpSpPr>
          <a:xfrm>
            <a:off x="-1980494" y="3538620"/>
            <a:ext cx="1796791" cy="2907588"/>
            <a:chOff x="12403271" y="-1"/>
            <a:chExt cx="1796791" cy="2907588"/>
          </a:xfrm>
        </p:grpSpPr>
        <p:grpSp>
          <p:nvGrpSpPr>
            <p:cNvPr id="16" name="Group 15">
              <a:extLst>
                <a:ext uri="{FF2B5EF4-FFF2-40B4-BE49-F238E27FC236}">
                  <a16:creationId xmlns:a16="http://schemas.microsoft.com/office/drawing/2014/main" id="{067BA9E9-E6FD-43CD-9C63-CB59B98DE9FA}"/>
                </a:ext>
              </a:extLst>
            </p:cNvPr>
            <p:cNvGrpSpPr/>
            <p:nvPr userDrawn="1"/>
          </p:nvGrpSpPr>
          <p:grpSpPr>
            <a:xfrm>
              <a:off x="12403271" y="-1"/>
              <a:ext cx="1796791" cy="2907588"/>
              <a:chOff x="9009867" y="1645032"/>
              <a:chExt cx="2365739" cy="3828268"/>
            </a:xfrm>
          </p:grpSpPr>
          <p:sp>
            <p:nvSpPr>
              <p:cNvPr id="18" name="Rectangle: Rounded Corners 17">
                <a:extLst>
                  <a:ext uri="{FF2B5EF4-FFF2-40B4-BE49-F238E27FC236}">
                    <a16:creationId xmlns:a16="http://schemas.microsoft.com/office/drawing/2014/main" id="{C4ED11A2-1FA8-4D5C-95DC-296255DA7DE6}"/>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9" name="Picture 18">
                <a:extLst>
                  <a:ext uri="{FF2B5EF4-FFF2-40B4-BE49-F238E27FC236}">
                    <a16:creationId xmlns:a16="http://schemas.microsoft.com/office/drawing/2014/main" id="{65E16663-E9F6-4D4C-9422-559BC29D6C4C}"/>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1" name="TextBox 20">
                <a:extLst>
                  <a:ext uri="{FF2B5EF4-FFF2-40B4-BE49-F238E27FC236}">
                    <a16:creationId xmlns:a16="http://schemas.microsoft.com/office/drawing/2014/main" id="{28EF9199-7D6F-4B6A-AF35-F75259366BE9}"/>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17" name="Picture 16">
              <a:extLst>
                <a:ext uri="{FF2B5EF4-FFF2-40B4-BE49-F238E27FC236}">
                  <a16:creationId xmlns:a16="http://schemas.microsoft.com/office/drawing/2014/main" id="{B77BCF0F-D12B-4ADD-B578-30EC974B1EF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Tree>
    <p:extLst>
      <p:ext uri="{BB962C8B-B14F-4D97-AF65-F5344CB8AC3E}">
        <p14:creationId xmlns:p14="http://schemas.microsoft.com/office/powerpoint/2010/main" val="2535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p:nvPr>
        </p:nvSpPr>
        <p:spPr>
          <a:xfrm>
            <a:off x="798514" y="452543"/>
            <a:ext cx="4071936" cy="748800"/>
          </a:xfrm>
        </p:spPr>
        <p:txBody>
          <a:bodyPr/>
          <a:lstStyle/>
          <a:p>
            <a:r>
              <a:rPr lang="en-US"/>
              <a:t>Click to edit Master title style</a:t>
            </a:r>
            <a:endParaRPr lang="en-GB" dirty="0"/>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513" y="1645033"/>
            <a:ext cx="407193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537029"/>
            <a:ext cx="5702300" cy="4853118"/>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E088B74-D5F8-4D6D-B466-6D0723103653}" type="datetime1">
              <a:rPr lang="en-GB" smtClean="0"/>
              <a:t>13/12/2021</a:t>
            </a:fld>
            <a:endParaRPr lang="en-GB" dirty="0"/>
          </a:p>
        </p:txBody>
      </p:sp>
    </p:spTree>
    <p:extLst>
      <p:ext uri="{BB962C8B-B14F-4D97-AF65-F5344CB8AC3E}">
        <p14:creationId xmlns:p14="http://schemas.microsoft.com/office/powerpoint/2010/main" val="1123995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DE71F-8FC2-4DE4-9423-EE57143478CB}"/>
              </a:ext>
            </a:extLst>
          </p:cNvPr>
          <p:cNvSpPr>
            <a:spLocks noGrp="1"/>
          </p:cNvSpPr>
          <p:nvPr>
            <p:ph type="title"/>
          </p:nvPr>
        </p:nvSpPr>
        <p:spPr>
          <a:xfrm>
            <a:off x="798513" y="452543"/>
            <a:ext cx="2443162" cy="748800"/>
          </a:xfrm>
        </p:spPr>
        <p:txBody>
          <a:bodyPr/>
          <a:lstStyle/>
          <a:p>
            <a:r>
              <a:rPr lang="en-US"/>
              <a:t>Click to edit Master title style</a:t>
            </a:r>
            <a:endParaRPr lang="en-GB"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4" y="1645033"/>
            <a:ext cx="2443162" cy="4062030"/>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4056063" y="5390147"/>
            <a:ext cx="7331075"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4056063" y="537029"/>
            <a:ext cx="7331075" cy="4853118"/>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E7D9B79D-FD5C-45BD-97EA-6B24E7C0045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1E666E0-9E5A-4A77-8B2D-91C35C22746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2EEB1991-01A7-4A1C-9C66-872C05E5583D}" type="datetime1">
              <a:rPr lang="en-GB" smtClean="0"/>
              <a:t>13/12/2021</a:t>
            </a:fld>
            <a:endParaRPr lang="en-GB" dirty="0"/>
          </a:p>
        </p:txBody>
      </p:sp>
    </p:spTree>
    <p:extLst>
      <p:ext uri="{BB962C8B-B14F-4D97-AF65-F5344CB8AC3E}">
        <p14:creationId xmlns:p14="http://schemas.microsoft.com/office/powerpoint/2010/main" val="110644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noFill/>
          <a:ln>
            <a:noFill/>
          </a:ln>
        </p:spPr>
        <p:txBody>
          <a:bodyPr tIns="0" anchor="t" anchorCtr="0"/>
          <a:lstStyle>
            <a:lvl1pPr algn="ctr">
              <a:buNone/>
              <a:defRPr>
                <a:solidFill>
                  <a:schemeClr val="tx1"/>
                </a:solidFill>
              </a:defRPr>
            </a:lvl1pPr>
          </a:lstStyle>
          <a:p>
            <a:r>
              <a:rPr lang="en-GB" noProof="0" dirty="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2651" cy="681548"/>
          </a:xfrm>
        </p:spPr>
        <p:txBody>
          <a:bodyPr tIns="0" anchor="t" anchorCtr="0"/>
          <a:lstStyle>
            <a:lvl1pPr>
              <a:defRPr sz="4800" cap="all" spc="-150" baseline="0" smtClean="0">
                <a:solidFill>
                  <a:schemeClr val="tx1"/>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2" y="1139744"/>
            <a:ext cx="9772191"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9" name="Slide Number Placeholder 5" hidden="1"/>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8" name="Date_DateCustomA">
            <a:extLst>
              <a:ext uri="{FF2B5EF4-FFF2-40B4-BE49-F238E27FC236}">
                <a16:creationId xmlns:a16="http://schemas.microsoft.com/office/drawing/2014/main" id="{4677BC5A-C865-45E8-BEA2-32CF74611B5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dirty="0"/>
          </a:p>
        </p:txBody>
      </p:sp>
      <p:sp>
        <p:nvSpPr>
          <p:cNvPr id="12" name="Text Placeholder 2">
            <a:extLst>
              <a:ext uri="{FF2B5EF4-FFF2-40B4-BE49-F238E27FC236}">
                <a16:creationId xmlns:a16="http://schemas.microsoft.com/office/drawing/2014/main" id="{7BCB23DC-9A5C-4856-B9D3-C9BA6C166827}"/>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10588625" cy="748800"/>
          </a:xfrm>
        </p:spPr>
        <p:txBody>
          <a:bodyPr/>
          <a:lstStyle/>
          <a:p>
            <a:r>
              <a:rPr lang="en-US"/>
              <a:t>Click to edit Master title style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9" y="1645033"/>
            <a:ext cx="5702299"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3" y="1645033"/>
            <a:ext cx="4071937" cy="4063354"/>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10C8F63-746D-49AA-89DD-F720C3C3E8E3}" type="datetime1">
              <a:rPr lang="en-GB" smtClean="0"/>
              <a:t>13/12/2021</a:t>
            </a:fld>
            <a:endParaRPr lang="en-GB" dirty="0"/>
          </a:p>
        </p:txBody>
      </p:sp>
    </p:spTree>
    <p:extLst>
      <p:ext uri="{BB962C8B-B14F-4D97-AF65-F5344CB8AC3E}">
        <p14:creationId xmlns:p14="http://schemas.microsoft.com/office/powerpoint/2010/main" val="2808499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2443162"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3" name="Title 2">
            <a:extLst>
              <a:ext uri="{FF2B5EF4-FFF2-40B4-BE49-F238E27FC236}">
                <a16:creationId xmlns:a16="http://schemas.microsoft.com/office/drawing/2014/main" id="{D10A7420-B42B-4A1E-801C-58F73E98E720}"/>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063" y="1645033"/>
            <a:ext cx="733107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6925" y="5390147"/>
            <a:ext cx="244475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07D9B8B2-2B26-4659-AFD3-8F852FE9A4D5}" type="datetime1">
              <a:rPr lang="en-GB" smtClean="0"/>
              <a:t>13/12/2021</a:t>
            </a:fld>
            <a:endParaRPr lang="en-GB" dirty="0"/>
          </a:p>
        </p:txBody>
      </p:sp>
    </p:spTree>
    <p:extLst>
      <p:ext uri="{BB962C8B-B14F-4D97-AF65-F5344CB8AC3E}">
        <p14:creationId xmlns:p14="http://schemas.microsoft.com/office/powerpoint/2010/main" val="2604078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537029"/>
            <a:ext cx="10588624" cy="485311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4" name="Title 1"/>
          <p:cNvSpPr>
            <a:spLocks noGrp="1"/>
          </p:cNvSpPr>
          <p:nvPr>
            <p:ph type="title"/>
          </p:nvPr>
        </p:nvSpPr>
        <p:spPr>
          <a:xfrm>
            <a:off x="1612900" y="906698"/>
            <a:ext cx="3257550" cy="2158049"/>
          </a:xfrm>
        </p:spPr>
        <p:txBody>
          <a:bodyPr/>
          <a:lstStyle/>
          <a:p>
            <a:r>
              <a:rPr lang="en-US"/>
              <a:t>Click to edit Master title style</a:t>
            </a:r>
            <a:endParaRPr lang="en-GB" dirty="0"/>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6925" y="5390147"/>
            <a:ext cx="10590213"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2D02C2F-C8D1-4CA6-BC85-74B401D907FB}" type="datetime1">
              <a:rPr lang="en-GB" smtClean="0"/>
              <a:t>13/12/2021</a:t>
            </a:fld>
            <a:endParaRPr lang="en-GB" dirty="0"/>
          </a:p>
        </p:txBody>
      </p:sp>
    </p:spTree>
    <p:extLst>
      <p:ext uri="{BB962C8B-B14F-4D97-AF65-F5344CB8AC3E}">
        <p14:creationId xmlns:p14="http://schemas.microsoft.com/office/powerpoint/2010/main" val="3910483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6925" y="5389081"/>
            <a:ext cx="40735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4838" y="5389082"/>
            <a:ext cx="570230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513" y="1645033"/>
            <a:ext cx="4071937" cy="3744048"/>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1645033"/>
            <a:ext cx="5702300"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317641B-8A6E-4000-8D18-8C26E74C5E0D}" type="datetime1">
              <a:rPr lang="en-GB" smtClean="0"/>
              <a:t>13/12/2021</a:t>
            </a:fld>
            <a:endParaRPr lang="en-GB" dirty="0"/>
          </a:p>
        </p:txBody>
      </p:sp>
    </p:spTree>
    <p:extLst>
      <p:ext uri="{BB962C8B-B14F-4D97-AF65-F5344CB8AC3E}">
        <p14:creationId xmlns:p14="http://schemas.microsoft.com/office/powerpoint/2010/main" val="119400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p:nvPr>
        </p:nvSpPr>
        <p:spPr>
          <a:xfrm>
            <a:off x="798514" y="452543"/>
            <a:ext cx="10588624" cy="748800"/>
          </a:xfrm>
        </p:spPr>
        <p:txBody>
          <a:bodyPr/>
          <a:lstStyle/>
          <a:p>
            <a:r>
              <a:rPr lang="en-US"/>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8143875"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814387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Picture Placeholder 3">
            <a:extLst>
              <a:ext uri="{FF2B5EF4-FFF2-40B4-BE49-F238E27FC236}">
                <a16:creationId xmlns:a16="http://schemas.microsoft.com/office/drawing/2014/main" id="{89424118-58CD-42CA-86D2-8D172442E460}"/>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8" name="Text Placeholder 4">
            <a:extLst>
              <a:ext uri="{FF2B5EF4-FFF2-40B4-BE49-F238E27FC236}">
                <a16:creationId xmlns:a16="http://schemas.microsoft.com/office/drawing/2014/main" id="{45AEC6E4-C3EF-4192-856D-9039F171C484}"/>
              </a:ext>
            </a:extLst>
          </p:cNvPr>
          <p:cNvSpPr>
            <a:spLocks noGrp="1"/>
          </p:cNvSpPr>
          <p:nvPr>
            <p:ph type="body" sz="quarter" idx="19" hasCustomPrompt="1"/>
          </p:nvPr>
        </p:nvSpPr>
        <p:spPr>
          <a:xfrm>
            <a:off x="9756775" y="5389082"/>
            <a:ext cx="1630363"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C5D31929-EC68-4BA9-818F-D9E7F43918E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4" name="Date_DateCustomA">
            <a:extLst>
              <a:ext uri="{FF2B5EF4-FFF2-40B4-BE49-F238E27FC236}">
                <a16:creationId xmlns:a16="http://schemas.microsoft.com/office/drawing/2014/main" id="{F7836BF7-FD55-405A-874B-61C805C2E3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9976E51-1FC3-4474-950D-AA48067650FE}" type="datetime1">
              <a:rPr lang="en-GB" smtClean="0"/>
              <a:t>13/12/2021</a:t>
            </a:fld>
            <a:endParaRPr lang="en-GB" dirty="0"/>
          </a:p>
        </p:txBody>
      </p:sp>
    </p:spTree>
    <p:extLst>
      <p:ext uri="{BB962C8B-B14F-4D97-AF65-F5344CB8AC3E}">
        <p14:creationId xmlns:p14="http://schemas.microsoft.com/office/powerpoint/2010/main" val="289378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4" y="5389082"/>
            <a:ext cx="325755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0450" y="5389082"/>
            <a:ext cx="325755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3257549" cy="374511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9B1F6A8-6B7A-461C-8C18-9117AB04685F}" type="datetime1">
              <a:rPr lang="en-GB" smtClean="0"/>
              <a:t>13/12/2021</a:t>
            </a:fld>
            <a:endParaRPr lang="en-GB" dirty="0"/>
          </a:p>
        </p:txBody>
      </p:sp>
    </p:spTree>
    <p:extLst>
      <p:ext uri="{BB962C8B-B14F-4D97-AF65-F5344CB8AC3E}">
        <p14:creationId xmlns:p14="http://schemas.microsoft.com/office/powerpoint/2010/main" val="634915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290B9-8984-4B63-9584-E3AE12BC8408}"/>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48863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A7ABCE10-41F5-4BFF-B780-36E38A40F95C}"/>
              </a:ext>
            </a:extLst>
          </p:cNvPr>
          <p:cNvSpPr>
            <a:spLocks noGrp="1"/>
          </p:cNvSpPr>
          <p:nvPr>
            <p:ph type="body" sz="quarter" idx="25" hasCustomPrompt="1"/>
          </p:nvPr>
        </p:nvSpPr>
        <p:spPr>
          <a:xfrm>
            <a:off x="6499224" y="5389082"/>
            <a:ext cx="2443164" cy="317982"/>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5" name="Text Placeholder 5">
            <a:extLst>
              <a:ext uri="{FF2B5EF4-FFF2-40B4-BE49-F238E27FC236}">
                <a16:creationId xmlns:a16="http://schemas.microsoft.com/office/drawing/2014/main" id="{6B139212-6CFC-41D2-8FC4-04AFFFB5F675}"/>
              </a:ext>
            </a:extLst>
          </p:cNvPr>
          <p:cNvSpPr>
            <a:spLocks noGrp="1"/>
          </p:cNvSpPr>
          <p:nvPr>
            <p:ph type="body" sz="quarter" idx="26" hasCustomPrompt="1"/>
          </p:nvPr>
        </p:nvSpPr>
        <p:spPr>
          <a:xfrm>
            <a:off x="9756775" y="5389082"/>
            <a:ext cx="1630363" cy="317981"/>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4886325"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6499225" y="1645031"/>
            <a:ext cx="2443162" cy="3745116"/>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Footer Placeholder 4">
            <a:extLst>
              <a:ext uri="{FF2B5EF4-FFF2-40B4-BE49-F238E27FC236}">
                <a16:creationId xmlns:a16="http://schemas.microsoft.com/office/drawing/2014/main" id="{5874BC50-6BE9-4C0E-B354-8E1950E1DEC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a16="http://schemas.microsoft.com/office/drawing/2014/main" id="{A27BE1DC-8318-4E12-A678-697DBD2158D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70B47BD-1B93-49E8-8F1A-50F28146FAEE}" type="datetime1">
              <a:rPr lang="en-GB" smtClean="0"/>
              <a:t>13/12/2021</a:t>
            </a:fld>
            <a:endParaRPr lang="en-GB" dirty="0"/>
          </a:p>
        </p:txBody>
      </p:sp>
    </p:spTree>
    <p:extLst>
      <p:ext uri="{BB962C8B-B14F-4D97-AF65-F5344CB8AC3E}">
        <p14:creationId xmlns:p14="http://schemas.microsoft.com/office/powerpoint/2010/main" val="2382741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5700712"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3612" y="5389082"/>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6775" y="5389082"/>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6925" y="1645033"/>
            <a:ext cx="5702300"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374511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8217C0B-9033-4A97-8B9B-43B4113B467B}" type="datetime1">
              <a:rPr lang="en-GB" smtClean="0"/>
              <a:t>13/12/2021</a:t>
            </a:fld>
            <a:endParaRPr lang="en-GB" dirty="0"/>
          </a:p>
        </p:txBody>
      </p:sp>
    </p:spTree>
    <p:extLst>
      <p:ext uri="{BB962C8B-B14F-4D97-AF65-F5344CB8AC3E}">
        <p14:creationId xmlns:p14="http://schemas.microsoft.com/office/powerpoint/2010/main" val="3449259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082"/>
            <a:ext cx="5702299"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3612" y="5389082"/>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6775" y="3145100"/>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6775" y="5389082"/>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3" y="1645031"/>
            <a:ext cx="1628775" cy="3745116"/>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1483869"/>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5" y="3906279"/>
            <a:ext cx="1630363" cy="1483869"/>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93200B9-2419-488B-B3B4-69557D1FB50C}" type="datetime1">
              <a:rPr lang="en-GB" smtClean="0"/>
              <a:t>13/12/2021</a:t>
            </a:fld>
            <a:endParaRPr lang="en-GB" dirty="0"/>
          </a:p>
        </p:txBody>
      </p:sp>
    </p:spTree>
    <p:extLst>
      <p:ext uri="{BB962C8B-B14F-4D97-AF65-F5344CB8AC3E}">
        <p14:creationId xmlns:p14="http://schemas.microsoft.com/office/powerpoint/2010/main" val="333898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89082"/>
            <a:ext cx="570230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3612" y="3146400"/>
            <a:ext cx="407352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4073526" cy="1483869"/>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3613" y="5389082"/>
            <a:ext cx="1628775"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6774" y="5389082"/>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4"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36191CC-81E4-40E2-A3EA-FD9630412644}" type="datetime1">
              <a:rPr lang="en-GB" smtClean="0"/>
              <a:t>13/12/2021</a:t>
            </a:fld>
            <a:endParaRPr lang="en-GB" dirty="0"/>
          </a:p>
        </p:txBody>
      </p:sp>
    </p:spTree>
    <p:extLst>
      <p:ext uri="{BB962C8B-B14F-4D97-AF65-F5344CB8AC3E}">
        <p14:creationId xmlns:p14="http://schemas.microsoft.com/office/powerpoint/2010/main" val="54300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solidFill>
            <a:srgbClr val="F6F6F4"/>
          </a:solidFill>
          <a:ln>
            <a:noFill/>
          </a:ln>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3110" cy="681548"/>
          </a:xfrm>
        </p:spPr>
        <p:txBody>
          <a:bodyPr tIns="0" anchor="t" anchorCtr="0"/>
          <a:lstStyle>
            <a:lvl1pPr>
              <a:defRPr sz="4800" cap="all" spc="-150" baseline="0" smtClean="0">
                <a:solidFill>
                  <a:schemeClr val="tx2"/>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3" y="1139744"/>
            <a:ext cx="9772650" cy="1254562"/>
          </a:xfrm>
        </p:spPr>
        <p:txBody>
          <a:bodyPr lIns="0"/>
          <a:lstStyle>
            <a:lvl1pPr marL="0" indent="0">
              <a:lnSpc>
                <a:spcPct val="100000"/>
              </a:lnSpc>
              <a:spcAft>
                <a:spcPts val="0"/>
              </a:spcAft>
              <a:buFontTx/>
              <a:buNone/>
              <a:defRPr sz="4800" b="1" cap="all" spc="-150" baseline="0" smtClean="0">
                <a:solidFill>
                  <a:schemeClr val="bg1"/>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solidFill>
                  <a:schemeClr val="bg1"/>
                </a:solidFill>
              </a:defRPr>
            </a:lvl1pPr>
          </a:lstStyle>
          <a:p>
            <a:pPr lvl="0"/>
            <a:r>
              <a:rPr lang="en-GB"/>
              <a:t>Subtitle</a:t>
            </a:r>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19" name="Slide Number Placeholder 5" hidden="1">
            <a:extLst>
              <a:ext uri="{FF2B5EF4-FFF2-40B4-BE49-F238E27FC236}">
                <a16:creationId xmlns:a16="http://schemas.microsoft.com/office/drawing/2014/main" id="{F31626DF-C504-456C-BABA-F9E112AEAE62}"/>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22" name="Footer Placeholder 4" hidden="1">
            <a:extLst>
              <a:ext uri="{FF2B5EF4-FFF2-40B4-BE49-F238E27FC236}">
                <a16:creationId xmlns:a16="http://schemas.microsoft.com/office/drawing/2014/main" id="{148EA343-9CD9-4A35-8E70-A9FAF3855BD9}"/>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23" name="Date_DateCustomA" hidden="1">
            <a:extLst>
              <a:ext uri="{FF2B5EF4-FFF2-40B4-BE49-F238E27FC236}">
                <a16:creationId xmlns:a16="http://schemas.microsoft.com/office/drawing/2014/main" id="{D46E539C-AF02-4268-B134-91B646ABB7B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dirty="0"/>
          </a:p>
        </p:txBody>
      </p:sp>
      <p:sp>
        <p:nvSpPr>
          <p:cNvPr id="12" name="Text Placeholder 2">
            <a:extLst>
              <a:ext uri="{FF2B5EF4-FFF2-40B4-BE49-F238E27FC236}">
                <a16:creationId xmlns:a16="http://schemas.microsoft.com/office/drawing/2014/main" id="{CB71DD6B-2BD1-40F7-8209-3A56F244488F}"/>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2598685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90147"/>
            <a:ext cx="5702300" cy="31691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3612" y="3144921"/>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3612" y="5389200"/>
            <a:ext cx="1628776"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6774" y="3144921"/>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6774" y="5389200"/>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2" y="3906278"/>
            <a:ext cx="1628776"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4" y="1645032"/>
            <a:ext cx="1630364"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Title 7">
            <a:extLst>
              <a:ext uri="{FF2B5EF4-FFF2-40B4-BE49-F238E27FC236}">
                <a16:creationId xmlns:a16="http://schemas.microsoft.com/office/drawing/2014/main" id="{109E8909-9BF2-426F-A556-859081C99CF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178DCDE-D1A1-4EB4-8F09-37541DFBB130}" type="datetime1">
              <a:rPr lang="en-GB" smtClean="0"/>
              <a:t>13/12/2021</a:t>
            </a:fld>
            <a:endParaRPr lang="en-GB" dirty="0"/>
          </a:p>
        </p:txBody>
      </p:sp>
    </p:spTree>
    <p:extLst>
      <p:ext uri="{BB962C8B-B14F-4D97-AF65-F5344CB8AC3E}">
        <p14:creationId xmlns:p14="http://schemas.microsoft.com/office/powerpoint/2010/main" val="1005011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200"/>
            <a:ext cx="3259138"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5" name="Text Placeholder 4">
            <a:extLst>
              <a:ext uri="{FF2B5EF4-FFF2-40B4-BE49-F238E27FC236}">
                <a16:creationId xmlns:a16="http://schemas.microsoft.com/office/drawing/2014/main" id="{F02B0B2F-7F53-4AFC-9446-DB6C5777E698}"/>
              </a:ext>
            </a:extLst>
          </p:cNvPr>
          <p:cNvSpPr>
            <a:spLocks noGrp="1"/>
          </p:cNvSpPr>
          <p:nvPr>
            <p:ph type="body" sz="quarter" idx="27" hasCustomPrompt="1"/>
          </p:nvPr>
        </p:nvSpPr>
        <p:spPr>
          <a:xfrm>
            <a:off x="4875214" y="3146400"/>
            <a:ext cx="6485932"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0" name="Text Placeholder 5">
            <a:extLst>
              <a:ext uri="{FF2B5EF4-FFF2-40B4-BE49-F238E27FC236}">
                <a16:creationId xmlns:a16="http://schemas.microsoft.com/office/drawing/2014/main" id="{0662756F-E3F0-402D-9E22-0BE6B392C8C9}"/>
              </a:ext>
            </a:extLst>
          </p:cNvPr>
          <p:cNvSpPr>
            <a:spLocks noGrp="1"/>
          </p:cNvSpPr>
          <p:nvPr>
            <p:ph type="body" sz="quarter" idx="28" hasCustomPrompt="1"/>
          </p:nvPr>
        </p:nvSpPr>
        <p:spPr>
          <a:xfrm>
            <a:off x="4870451" y="5389200"/>
            <a:ext cx="1625600"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1" name="Text Placeholder 6">
            <a:extLst>
              <a:ext uri="{FF2B5EF4-FFF2-40B4-BE49-F238E27FC236}">
                <a16:creationId xmlns:a16="http://schemas.microsoft.com/office/drawing/2014/main" id="{BE7208CB-CE86-4F3D-B12C-D8268891AA47}"/>
              </a:ext>
            </a:extLst>
          </p:cNvPr>
          <p:cNvSpPr>
            <a:spLocks noGrp="1"/>
          </p:cNvSpPr>
          <p:nvPr>
            <p:ph type="body" sz="quarter" idx="29" hasCustomPrompt="1"/>
          </p:nvPr>
        </p:nvSpPr>
        <p:spPr>
          <a:xfrm>
            <a:off x="7313613" y="5389200"/>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22" name="Text Placeholder 7">
            <a:extLst>
              <a:ext uri="{FF2B5EF4-FFF2-40B4-BE49-F238E27FC236}">
                <a16:creationId xmlns:a16="http://schemas.microsoft.com/office/drawing/2014/main" id="{06E02B92-F862-4F76-B8DC-8C3D1FC7F977}"/>
              </a:ext>
            </a:extLst>
          </p:cNvPr>
          <p:cNvSpPr>
            <a:spLocks noGrp="1"/>
          </p:cNvSpPr>
          <p:nvPr>
            <p:ph type="body" sz="quarter" idx="30" hasCustomPrompt="1"/>
          </p:nvPr>
        </p:nvSpPr>
        <p:spPr>
          <a:xfrm>
            <a:off x="9756775" y="5389200"/>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6516688"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32" name="Picture Placeholder 3">
            <a:extLst>
              <a:ext uri="{FF2B5EF4-FFF2-40B4-BE49-F238E27FC236}">
                <a16:creationId xmlns:a16="http://schemas.microsoft.com/office/drawing/2014/main" id="{BD840AF9-BBF8-4202-BC96-375E5BEB71AA}"/>
              </a:ext>
            </a:extLst>
          </p:cNvPr>
          <p:cNvSpPr>
            <a:spLocks noGrp="1"/>
          </p:cNvSpPr>
          <p:nvPr>
            <p:ph type="pic" sz="quarter" idx="26" hasCustomPrompt="1"/>
          </p:nvPr>
        </p:nvSpPr>
        <p:spPr>
          <a:xfrm>
            <a:off x="4870450" y="3906000"/>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7" name="Title 7">
            <a:extLst>
              <a:ext uri="{FF2B5EF4-FFF2-40B4-BE49-F238E27FC236}">
                <a16:creationId xmlns:a16="http://schemas.microsoft.com/office/drawing/2014/main" id="{299AE5C6-8512-40FE-B386-E39B5659754F}"/>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9" name="Footer Placeholder 4">
            <a:extLst>
              <a:ext uri="{FF2B5EF4-FFF2-40B4-BE49-F238E27FC236}">
                <a16:creationId xmlns:a16="http://schemas.microsoft.com/office/drawing/2014/main" id="{DB9DA6D0-8869-4337-BEAF-0ADAFE06FB4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4" name="Date_DateCustomA">
            <a:extLst>
              <a:ext uri="{FF2B5EF4-FFF2-40B4-BE49-F238E27FC236}">
                <a16:creationId xmlns:a16="http://schemas.microsoft.com/office/drawing/2014/main" id="{A387D7D7-69FC-41FF-BDFD-687A499B612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944EB0A-8F31-4F12-A58B-82FA23A642B9}" type="datetime1">
              <a:rPr lang="en-GB" smtClean="0"/>
              <a:t>13/12/2021</a:t>
            </a:fld>
            <a:endParaRPr lang="en-GB" dirty="0"/>
          </a:p>
        </p:txBody>
      </p:sp>
    </p:spTree>
    <p:extLst>
      <p:ext uri="{BB962C8B-B14F-4D97-AF65-F5344CB8AC3E}">
        <p14:creationId xmlns:p14="http://schemas.microsoft.com/office/powerpoint/2010/main" val="2225972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2" name="Title 1"/>
          <p:cNvSpPr>
            <a:spLocks noGrp="1"/>
          </p:cNvSpPr>
          <p:nvPr>
            <p:ph type="title"/>
          </p:nvPr>
        </p:nvSpPr>
        <p:spPr>
          <a:xfrm>
            <a:off x="816928" y="452543"/>
            <a:ext cx="10555200" cy="1056245"/>
          </a:xfrm>
        </p:spPr>
        <p:txBody>
          <a:bodyPr/>
          <a:lstStyle>
            <a:lvl1pPr>
              <a:defRPr>
                <a:solidFill>
                  <a:schemeClr val="tx2"/>
                </a:solidFill>
              </a:defRPr>
            </a:lvl1pPr>
          </a:lstStyle>
          <a:p>
            <a:r>
              <a:rPr lang="en-US" noProof="0"/>
              <a:t>Click to edit Master title style</a:t>
            </a:r>
            <a:endParaRPr lang="en-GB" noProof="0" dirty="0"/>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marL="0" indent="0" algn="ctr">
              <a:buNone/>
              <a:defRPr baseline="0">
                <a:solidFill>
                  <a:schemeClr val="tx1"/>
                </a:solidFill>
              </a:defRPr>
            </a:lvl1pPr>
          </a:lstStyle>
          <a:p>
            <a:r>
              <a:rPr lang="en-GB" noProof="0"/>
              <a:t>Mark placeholder to insert image</a:t>
            </a:r>
            <a:endParaRPr lang="en-GB" noProof="0" dirty="0"/>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513" y="1946365"/>
            <a:ext cx="7329487" cy="2769325"/>
          </a:xfrm>
        </p:spPr>
        <p:txBody>
          <a:bodyPr/>
          <a:lstStyle>
            <a:lvl1pPr>
              <a:defRPr sz="3200" b="0" cap="none">
                <a:solidFill>
                  <a:schemeClr val="tx1"/>
                </a:solidFill>
              </a:defRPr>
            </a:lvl1pPr>
          </a:lstStyle>
          <a:p>
            <a:r>
              <a:rPr lang="en-GB" dirty="0"/>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5968" y="5020098"/>
            <a:ext cx="7332035" cy="1084262"/>
          </a:xfrm>
        </p:spPr>
        <p:txBody>
          <a:bodyPr lIns="0"/>
          <a:lstStyle>
            <a:lvl1pPr marL="0" indent="0">
              <a:buFont typeface="Arial" panose="020B0604020202020204" pitchFamily="34" charset="0"/>
              <a:buChar char="​"/>
              <a:defRPr sz="1600" baseline="0">
                <a:solidFill>
                  <a:schemeClr val="tx1"/>
                </a:solidFill>
              </a:defRPr>
            </a:lvl1pPr>
          </a:lstStyle>
          <a:p>
            <a:pPr lvl="0"/>
            <a:r>
              <a:rPr lang="en-GB"/>
              <a:t>Name, Title</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a:t>
            </a:fld>
            <a:endParaRPr lang="en-GB" dirty="0"/>
          </a:p>
        </p:txBody>
      </p:sp>
      <p:sp>
        <p:nvSpPr>
          <p:cNvPr id="6" name="TextBox 5">
            <a:extLst>
              <a:ext uri="{FF2B5EF4-FFF2-40B4-BE49-F238E27FC236}">
                <a16:creationId xmlns:a16="http://schemas.microsoft.com/office/drawing/2014/main" id="{CEE8FF56-E9E6-4CE1-A183-9B907183A27A}"/>
              </a:ext>
            </a:extLst>
          </p:cNvPr>
          <p:cNvSpPr txBox="1"/>
          <p:nvPr userDrawn="1"/>
        </p:nvSpPr>
        <p:spPr bwMode="auto">
          <a:xfrm>
            <a:off x="805436" y="2250351"/>
            <a:ext cx="1671637" cy="283015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no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99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tx1"/>
                </a:solidFill>
              </a:defRPr>
            </a:lvl1pPr>
          </a:lstStyle>
          <a:p>
            <a:pPr algn="r"/>
            <a:endParaRPr lang="en-GB" dirty="0"/>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A8D4E2C-4AD4-4902-9AA6-258C412AEED1}" type="datetime1">
              <a:rPr lang="en-GB" smtClean="0"/>
              <a:t>13/12/2021</a:t>
            </a:fld>
            <a:endParaRPr lang="en-GB" dirty="0"/>
          </a:p>
        </p:txBody>
      </p:sp>
    </p:spTree>
    <p:extLst>
      <p:ext uri="{BB962C8B-B14F-4D97-AF65-F5344CB8AC3E}">
        <p14:creationId xmlns:p14="http://schemas.microsoft.com/office/powerpoint/2010/main" val="369859596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2E10D1A-D613-41CE-B02A-846290684BA0}" type="datetime1">
              <a:rPr lang="en-GB" smtClean="0"/>
              <a:t>13/12/2021</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7FB7D42-25F0-4925-AB91-37097B4A81F1}" type="datetime1">
              <a:rPr lang="en-GB" smtClean="0"/>
              <a:t>13/12/2021</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 name="Title Placeholder 1"/>
          <p:cNvSpPr>
            <a:spLocks noGrp="1"/>
          </p:cNvSpPr>
          <p:nvPr>
            <p:ph type="ctrTitle"/>
          </p:nvPr>
        </p:nvSpPr>
        <p:spPr>
          <a:xfrm>
            <a:off x="798512" y="452544"/>
            <a:ext cx="10588625" cy="1196721"/>
          </a:xfrm>
        </p:spPr>
        <p:txBody>
          <a:bodyPr tIns="0"/>
          <a:lstStyle>
            <a:lvl1pPr>
              <a:defRPr sz="3200" cap="all" baseline="0" smtClean="0">
                <a:solidFill>
                  <a:schemeClr val="bg1"/>
                </a:solidFill>
                <a:latin typeface="Verdana" pitchFamily="34" charset="0"/>
              </a:defRPr>
            </a:lvl1pPr>
          </a:lstStyle>
          <a:p>
            <a:r>
              <a:rPr lang="en-US" noProof="0"/>
              <a:t>Click to edit Master title style</a:t>
            </a:r>
            <a:endParaRPr lang="en-GB" noProof="0"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9270F80D-0DED-41DC-8003-ACA44099192B}" type="datetime1">
              <a:rPr lang="en-GB" smtClean="0"/>
              <a:t>13/12/2021</a:t>
            </a:fld>
            <a:endParaRPr lang="en-GB" dirty="0"/>
          </a:p>
        </p:txBody>
      </p:sp>
      <p:sp>
        <p:nvSpPr>
          <p:cNvPr id="11" name="Text Placeholder 2">
            <a:extLst>
              <a:ext uri="{FF2B5EF4-FFF2-40B4-BE49-F238E27FC236}">
                <a16:creationId xmlns:a16="http://schemas.microsoft.com/office/drawing/2014/main" id="{FCCD3D23-05BF-4B57-8284-15FF6D12171B}"/>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184598465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4"/>
            <a:ext cx="4886324" cy="4432966"/>
          </a:xfrm>
        </p:spPr>
        <p:txBody>
          <a:bodyPr/>
          <a:lstStyle>
            <a:lvl1pPr>
              <a:defRPr>
                <a:solidFill>
                  <a:schemeClr val="bg1"/>
                </a:solidFill>
              </a:defRPr>
            </a:lvl1pPr>
          </a:lstStyle>
          <a:p>
            <a:r>
              <a:rPr lang="en-GB" dirty="0"/>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514" y="4971350"/>
            <a:ext cx="4886324" cy="365455"/>
          </a:xfrm>
        </p:spPr>
        <p:txBody>
          <a:bodyPr lIns="0" anchor="b" anchorCtr="0"/>
          <a:lstStyle>
            <a:lvl1pPr marL="0" indent="0">
              <a:buFont typeface="Arial" panose="020B0604020202020204" pitchFamily="34" charset="0"/>
              <a:buChar char="​"/>
              <a:defRPr sz="1600">
                <a:solidFill>
                  <a:schemeClr val="bg1"/>
                </a:solidFill>
              </a:defRPr>
            </a:lvl1pPr>
          </a:lstStyle>
          <a:p>
            <a:pPr lvl="0"/>
            <a:r>
              <a:rPr lang="en-GB"/>
              <a:t>Name, Department </a:t>
            </a:r>
            <a:endParaRPr lang="en-GB" dirty="0"/>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514" y="5334000"/>
            <a:ext cx="4886324" cy="424412"/>
          </a:xfrm>
        </p:spPr>
        <p:txBody>
          <a:bodyPr/>
          <a:lstStyle>
            <a:lvl1pPr marL="0" indent="0">
              <a:spcAft>
                <a:spcPts val="0"/>
              </a:spcAft>
              <a:buFontTx/>
              <a:buNone/>
              <a:defRPr sz="1600">
                <a:solidFill>
                  <a:schemeClr val="bg1"/>
                </a:solidFill>
              </a:defRPr>
            </a:lvl1pPr>
            <a:lvl2pPr marL="396000" indent="0">
              <a:buFontTx/>
              <a:buNone/>
              <a:defRPr sz="1600">
                <a:solidFill>
                  <a:schemeClr val="bg1"/>
                </a:solidFill>
              </a:defRPr>
            </a:lvl2pPr>
            <a:lvl3pPr marL="727200" indent="0">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GB"/>
              <a:t>xxx@ramboll.com</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5E849237-3873-4459-A547-67B1C8011873}" type="datetime1">
              <a:rPr lang="en-GB" smtClean="0"/>
              <a:t>13/12/2021</a:t>
            </a:fld>
            <a:endParaRPr lang="en-GB" dirty="0"/>
          </a:p>
        </p:txBody>
      </p:sp>
      <p:pic>
        <p:nvPicPr>
          <p:cNvPr id="17" name="Picture 16">
            <a:extLst>
              <a:ext uri="{FF2B5EF4-FFF2-40B4-BE49-F238E27FC236}">
                <a16:creationId xmlns:a16="http://schemas.microsoft.com/office/drawing/2014/main" id="{649BD8C4-6612-438B-81F5-53DD9DF90E70}"/>
              </a:ext>
            </a:extLst>
          </p:cNvPr>
          <p:cNvPicPr>
            <a:picLocks noChangeAspect="1"/>
          </p:cNvPicPr>
          <p:nvPr userDrawn="1"/>
        </p:nvPicPr>
        <p:blipFill>
          <a:blip r:embed="rId2"/>
          <a:stretch>
            <a:fillRect/>
          </a:stretch>
        </p:blipFill>
        <p:spPr>
          <a:xfrm>
            <a:off x="798513" y="6159600"/>
            <a:ext cx="2826457" cy="255600"/>
          </a:xfrm>
          <a:prstGeom prst="rect">
            <a:avLst/>
          </a:prstGeom>
        </p:spPr>
      </p:pic>
    </p:spTree>
    <p:extLst>
      <p:ext uri="{BB962C8B-B14F-4D97-AF65-F5344CB8AC3E}">
        <p14:creationId xmlns:p14="http://schemas.microsoft.com/office/powerpoint/2010/main" val="3239922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pic>
        <p:nvPicPr>
          <p:cNvPr id="5" name="Picture 4">
            <a:extLst>
              <a:ext uri="{FF2B5EF4-FFF2-40B4-BE49-F238E27FC236}">
                <a16:creationId xmlns:a16="http://schemas.microsoft.com/office/drawing/2014/main" id="{550DA34D-CD01-4059-B449-4DCD238F6AE1}"/>
              </a:ext>
            </a:extLst>
          </p:cNvPr>
          <p:cNvPicPr>
            <a:picLocks noChangeAspect="1"/>
          </p:cNvPicPr>
          <p:nvPr userDrawn="1"/>
        </p:nvPicPr>
        <p:blipFill>
          <a:blip r:embed="rId2"/>
          <a:stretch>
            <a:fillRect/>
          </a:stretch>
        </p:blipFill>
        <p:spPr>
          <a:xfrm>
            <a:off x="0" y="1240"/>
            <a:ext cx="12190413" cy="6857108"/>
          </a:xfrm>
          <a:prstGeom prst="rect">
            <a:avLst/>
          </a:prstGeom>
        </p:spPr>
      </p:pic>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9270F80D-0DED-41DC-8003-ACA44099192B}" type="datetime1">
              <a:rPr lang="en-GB" smtClean="0"/>
              <a:t>13/12/2021</a:t>
            </a:fld>
            <a:endParaRPr lang="en-GB" dirty="0"/>
          </a:p>
        </p:txBody>
      </p:sp>
    </p:spTree>
    <p:extLst>
      <p:ext uri="{BB962C8B-B14F-4D97-AF65-F5344CB8AC3E}">
        <p14:creationId xmlns:p14="http://schemas.microsoft.com/office/powerpoint/2010/main" val="39826900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4" name="Title 1">
            <a:extLst>
              <a:ext uri="{FF2B5EF4-FFF2-40B4-BE49-F238E27FC236}">
                <a16:creationId xmlns:a16="http://schemas.microsoft.com/office/drawing/2014/main" id="{205C9348-6845-4A4F-958A-4A052BC8EDF6}"/>
              </a:ext>
            </a:extLst>
          </p:cNvPr>
          <p:cNvSpPr>
            <a:spLocks noGrp="1"/>
          </p:cNvSpPr>
          <p:nvPr>
            <p:ph type="title" hasCustomPrompt="1"/>
          </p:nvPr>
        </p:nvSpPr>
        <p:spPr>
          <a:xfrm>
            <a:off x="798513" y="452543"/>
            <a:ext cx="7329487" cy="5255844"/>
          </a:xfrm>
        </p:spPr>
        <p:txBody>
          <a:bodyPr/>
          <a:lstStyle>
            <a:lvl1pPr>
              <a:defRPr sz="4800">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1" name="Freeform 5">
            <a:extLst>
              <a:ext uri="{FF2B5EF4-FFF2-40B4-BE49-F238E27FC236}">
                <a16:creationId xmlns:a16="http://schemas.microsoft.com/office/drawing/2014/main" id="{19783461-93EA-4162-AC89-71558EC415F3}"/>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ooter Placeholder 4">
            <a:extLst>
              <a:ext uri="{FF2B5EF4-FFF2-40B4-BE49-F238E27FC236}">
                <a16:creationId xmlns:a16="http://schemas.microsoft.com/office/drawing/2014/main" id="{8EE38BD6-B0DE-4974-8C0E-549D4DF8AD8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4F117C74-452F-4005-AE59-9EDC236F06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39E358D6-2C07-4588-BB20-50FD0000CCEB}" type="datetime1">
              <a:rPr lang="en-GB" smtClean="0"/>
              <a:t>13/12/2021</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666208A-F4F9-4299-9F9F-6881C4C08564}"/>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3"/>
            <a:ext cx="4886324" cy="5255844"/>
          </a:xfrm>
        </p:spPr>
        <p:txBody>
          <a:bodyPr/>
          <a:lstStyle>
            <a:lvl1pPr>
              <a:defRPr>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ooter Placeholder 4">
            <a:extLst>
              <a:ext uri="{FF2B5EF4-FFF2-40B4-BE49-F238E27FC236}">
                <a16:creationId xmlns:a16="http://schemas.microsoft.com/office/drawing/2014/main" id="{7AE25691-DC33-4C04-AF2A-3DEFF887BB0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F99201D3-72C4-4206-8970-FC1ACB025C0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E6892AED-DD77-42C7-BB42-12F75B7E66E8}" type="datetime1">
              <a:rPr lang="en-GB" smtClean="0"/>
              <a:t>13/12/2021</a:t>
            </a:fld>
            <a:endParaRPr lang="en-GB" dirty="0"/>
          </a:p>
        </p:txBody>
      </p:sp>
    </p:spTree>
    <p:extLst>
      <p:ext uri="{BB962C8B-B14F-4D97-AF65-F5344CB8AC3E}">
        <p14:creationId xmlns:p14="http://schemas.microsoft.com/office/powerpoint/2010/main" val="209027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C52AC6E-7F31-46F0-897C-8CA895D525E5}"/>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3">
            <a:extLst>
              <a:ext uri="{FF2B5EF4-FFF2-40B4-BE49-F238E27FC236}">
                <a16:creationId xmlns:a16="http://schemas.microsoft.com/office/drawing/2014/main" id="{12A0CAF9-565B-4643-8539-61D9B882A512}"/>
              </a:ext>
            </a:extLst>
          </p:cNvPr>
          <p:cNvSpPr>
            <a:spLocks noGrp="1"/>
          </p:cNvSpPr>
          <p:nvPr>
            <p:ph type="title"/>
          </p:nvPr>
        </p:nvSpPr>
        <p:spPr>
          <a:xfrm>
            <a:off x="798514" y="453600"/>
            <a:ext cx="10588624" cy="748800"/>
          </a:xfrm>
        </p:spPr>
        <p:txBody>
          <a:bodyPr/>
          <a:lstStyle>
            <a:lvl1pPr>
              <a:defRPr>
                <a:solidFill>
                  <a:schemeClr val="bg1"/>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86D6618B-DF84-4E96-B2FD-7B59D5717CEB}"/>
              </a:ext>
            </a:extLst>
          </p:cNvPr>
          <p:cNvSpPr>
            <a:spLocks noGrp="1"/>
          </p:cNvSpPr>
          <p:nvPr>
            <p:ph type="body" sz="quarter" idx="13" hasCustomPrompt="1"/>
          </p:nvPr>
        </p:nvSpPr>
        <p:spPr>
          <a:xfrm>
            <a:off x="798513" y="1633538"/>
            <a:ext cx="10588625" cy="4087812"/>
          </a:xfrm>
        </p:spPr>
        <p:txBody>
          <a:bodyPr/>
          <a:lstStyle>
            <a:lvl1pPr marL="361950" indent="-361950">
              <a:buFont typeface="+mj-lt"/>
              <a:buAutoNum type="arabicPeriod"/>
              <a:defRPr sz="1400" b="1" cap="all" baseline="0">
                <a:solidFill>
                  <a:schemeClr val="bg1"/>
                </a:solidFill>
              </a:defRPr>
            </a:lvl1pPr>
            <a:lvl2pPr marL="627063" indent="-265113">
              <a:defRPr sz="1400"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a16="http://schemas.microsoft.com/office/drawing/2014/main" id="{3023EA8A-7243-49C8-8C39-DC7F2EDABC6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0BFC8F03-4431-41CF-AF1F-ECDA545293A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CD4A6F46-B6F7-4994-AAE4-379699F66888}" type="datetime1">
              <a:rPr lang="en-GB" smtClean="0"/>
              <a:t>13/12/2021</a:t>
            </a:fld>
            <a:endParaRPr lang="en-GB" dirty="0"/>
          </a:p>
        </p:txBody>
      </p:sp>
    </p:spTree>
    <p:extLst>
      <p:ext uri="{BB962C8B-B14F-4D97-AF65-F5344CB8AC3E}">
        <p14:creationId xmlns:p14="http://schemas.microsoft.com/office/powerpoint/2010/main" val="131220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514" y="453600"/>
            <a:ext cx="10588624"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B98ADA4-E8FA-45D8-A667-5B7FA1A67187}" type="datetime1">
              <a:rPr lang="en-GB" smtClean="0"/>
              <a:t>13/12/2021</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8863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499224" y="1645032"/>
            <a:ext cx="4887913" cy="4063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51C8650-3279-4A76-90A4-98B51440301C}" type="datetime1">
              <a:rPr lang="en-GB" smtClean="0"/>
              <a:t>13/12/2021</a:t>
            </a:fld>
            <a:endParaRPr lang="en-GB" dirty="0"/>
          </a:p>
        </p:txBody>
      </p:sp>
    </p:spTree>
    <p:extLst>
      <p:ext uri="{BB962C8B-B14F-4D97-AF65-F5344CB8AC3E}">
        <p14:creationId xmlns:p14="http://schemas.microsoft.com/office/powerpoint/2010/main" val="160108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07193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p:nvPr>
        </p:nvSpPr>
        <p:spPr>
          <a:xfrm>
            <a:off x="5684838" y="1645032"/>
            <a:ext cx="5702300" cy="4063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13202A9-DE11-408D-9B8A-7630BF567349}" type="datetime1">
              <a:rPr lang="en-GB" smtClean="0"/>
              <a:t>13/12/2021</a:t>
            </a:fld>
            <a:endParaRPr lang="en-GB" dirty="0"/>
          </a:p>
        </p:txBody>
      </p:sp>
    </p:spTree>
    <p:extLst>
      <p:ext uri="{BB962C8B-B14F-4D97-AF65-F5344CB8AC3E}">
        <p14:creationId xmlns:p14="http://schemas.microsoft.com/office/powerpoint/2010/main" val="27341191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98513" y="312840"/>
            <a:ext cx="10588625"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6" name="Slide Number Placeholder 5"/>
          <p:cNvSpPr>
            <a:spLocks noGrp="1"/>
          </p:cNvSpPr>
          <p:nvPr>
            <p:ph type="sldNum" sz="quarter" idx="4"/>
          </p:nvPr>
        </p:nvSpPr>
        <p:spPr>
          <a:xfrm>
            <a:off x="10907200" y="6282000"/>
            <a:ext cx="479938" cy="155611"/>
          </a:xfrm>
          <a:prstGeom prst="rect">
            <a:avLst/>
          </a:prstGeom>
        </p:spPr>
        <p:txBody>
          <a:bodyPr vert="horz" wrap="square" lIns="0" tIns="0" rIns="0" bIns="0" numCol="1" anchor="ctr" anchorCtr="0" compatLnSpc="1">
            <a:prstTxWarp prst="textNoShape">
              <a:avLst/>
            </a:prstTxWarp>
          </a:bodyPr>
          <a:lstStyle>
            <a:lvl1pPr algn="r">
              <a:defRPr sz="800" b="0" baseline="0"/>
            </a:lvl1pPr>
          </a:lstStyle>
          <a:p>
            <a:fld id="{31421AFA-3AE7-4CEA-BC9B-447859BED57B}" type="slidenum">
              <a:rPr lang="en-GB" smtClean="0"/>
              <a:pPr/>
              <a:t>‹#›</a:t>
            </a:fld>
            <a:endParaRPr lang="en-GB" dirty="0"/>
          </a:p>
        </p:txBody>
      </p:sp>
      <p:sp>
        <p:nvSpPr>
          <p:cNvPr id="1031" name="Rectangle 7"/>
          <p:cNvSpPr>
            <a:spLocks noGrp="1" noChangeArrowheads="1"/>
          </p:cNvSpPr>
          <p:nvPr>
            <p:ph type="body" idx="1"/>
          </p:nvPr>
        </p:nvSpPr>
        <p:spPr bwMode="auto">
          <a:xfrm>
            <a:off x="798512" y="1648207"/>
            <a:ext cx="10588625" cy="40601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4 No bullet text 18</a:t>
            </a:r>
          </a:p>
          <a:p>
            <a:pPr lvl="4"/>
            <a:r>
              <a:rPr lang="en-GB" noProof="0" dirty="0"/>
              <a:t>5 </a:t>
            </a:r>
            <a:r>
              <a:rPr lang="en-GB" noProof="0" dirty="0" err="1"/>
              <a:t>Megaheader</a:t>
            </a:r>
            <a:r>
              <a:rPr lang="en-GB" noProof="0" dirty="0"/>
              <a:t> caps 48</a:t>
            </a:r>
          </a:p>
          <a:p>
            <a:pPr lvl="5"/>
            <a:r>
              <a:rPr lang="en-GB" noProof="0" dirty="0"/>
              <a:t>6 Header caps 18</a:t>
            </a:r>
          </a:p>
          <a:p>
            <a:pPr lvl="6"/>
            <a:r>
              <a:rPr lang="en-GB" noProof="0" dirty="0"/>
              <a:t>7 Text 18</a:t>
            </a:r>
          </a:p>
          <a:p>
            <a:pPr lvl="7"/>
            <a:r>
              <a:rPr lang="en-GB" noProof="0" dirty="0"/>
              <a:t>8 Number 16</a:t>
            </a:r>
          </a:p>
          <a:p>
            <a:pPr lvl="8"/>
            <a:r>
              <a:rPr lang="en-GB" noProof="0" dirty="0"/>
              <a:t>9 Letter 16</a:t>
            </a:r>
          </a:p>
          <a:p>
            <a:pPr lvl="8"/>
            <a:endParaRPr lang="en-GB" noProof="0" dirty="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4056062" y="6281956"/>
            <a:ext cx="6515101"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E8A079D-0F01-4087-8466-404AA9697848}" type="datetime1">
              <a:rPr lang="da-DK" smtClean="0"/>
              <a:t>13-12-2021</a:t>
            </a:fld>
            <a:endParaRPr lang="da-DK" dirty="0"/>
          </a:p>
        </p:txBody>
      </p:sp>
      <p:grpSp>
        <p:nvGrpSpPr>
          <p:cNvPr id="7" name="Group 6">
            <a:extLst>
              <a:ext uri="{FF2B5EF4-FFF2-40B4-BE49-F238E27FC236}">
                <a16:creationId xmlns:a16="http://schemas.microsoft.com/office/drawing/2014/main" id="{A135459E-96A0-4D48-B1D9-A034EE07E024}"/>
              </a:ext>
            </a:extLst>
          </p:cNvPr>
          <p:cNvGrpSpPr/>
          <p:nvPr userDrawn="1"/>
        </p:nvGrpSpPr>
        <p:grpSpPr>
          <a:xfrm>
            <a:off x="-1972094" y="522206"/>
            <a:ext cx="1796791" cy="2907588"/>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41"/>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userDrawn="1"/>
          </p:nvPicPr>
          <p:blipFill>
            <a:blip r:embed="rId42"/>
            <a:stretch>
              <a:fillRect/>
            </a:stretch>
          </p:blipFill>
          <p:spPr>
            <a:xfrm>
              <a:off x="-1884053" y="1200637"/>
              <a:ext cx="1418614" cy="1444137"/>
            </a:xfrm>
            <a:prstGeom prst="rect">
              <a:avLst/>
            </a:prstGeom>
          </p:spPr>
        </p:pic>
      </p:grpSp>
      <p:pic>
        <p:nvPicPr>
          <p:cNvPr id="25" name="Picture 24">
            <a:extLst>
              <a:ext uri="{FF2B5EF4-FFF2-40B4-BE49-F238E27FC236}">
                <a16:creationId xmlns:a16="http://schemas.microsoft.com/office/drawing/2014/main" id="{038C835D-7A3F-4157-850A-1556A9D8479F}"/>
              </a:ext>
            </a:extLst>
          </p:cNvPr>
          <p:cNvPicPr>
            <a:picLocks noChangeAspect="1"/>
          </p:cNvPicPr>
          <p:nvPr userDrawn="1"/>
        </p:nvPicPr>
        <p:blipFill>
          <a:blip r:embed="rId43"/>
          <a:stretch>
            <a:fillRect/>
          </a:stretch>
        </p:blipFill>
        <p:spPr>
          <a:xfrm>
            <a:off x="798513" y="6159600"/>
            <a:ext cx="2826458" cy="255600"/>
          </a:xfrm>
          <a:prstGeom prst="rect">
            <a:avLst/>
          </a:prstGeom>
        </p:spPr>
      </p:pic>
      <p:sp>
        <p:nvSpPr>
          <p:cNvPr id="23" name="Rectangle 22">
            <a:extLst>
              <a:ext uri="{FF2B5EF4-FFF2-40B4-BE49-F238E27FC236}">
                <a16:creationId xmlns:a16="http://schemas.microsoft.com/office/drawing/2014/main" id="{6515BF35-693E-4749-821E-5148CED147C8}"/>
              </a:ext>
            </a:extLst>
          </p:cNvPr>
          <p:cNvSpPr/>
          <p:nvPr userDrawn="1"/>
        </p:nvSpPr>
        <p:spPr>
          <a:xfrm>
            <a:off x="2051824" y="6142932"/>
            <a:ext cx="1573147" cy="2722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6" r:id="rId1"/>
    <p:sldLayoutId id="2147483734" r:id="rId2"/>
    <p:sldLayoutId id="2147483797" r:id="rId3"/>
    <p:sldLayoutId id="2147483748" r:id="rId4"/>
    <p:sldLayoutId id="2147483788" r:id="rId5"/>
    <p:sldLayoutId id="2147483798" r:id="rId6"/>
    <p:sldLayoutId id="2147483737" r:id="rId7"/>
    <p:sldLayoutId id="2147483791" r:id="rId8"/>
    <p:sldLayoutId id="2147483770" r:id="rId9"/>
    <p:sldLayoutId id="2147483792" r:id="rId10"/>
    <p:sldLayoutId id="2147483793" r:id="rId11"/>
    <p:sldLayoutId id="2147483771" r:id="rId12"/>
    <p:sldLayoutId id="2147483795" r:id="rId13"/>
    <p:sldLayoutId id="2147483794" r:id="rId14"/>
    <p:sldLayoutId id="2147483768" r:id="rId15"/>
    <p:sldLayoutId id="2147483773" r:id="rId16"/>
    <p:sldLayoutId id="2147483769" r:id="rId17"/>
    <p:sldLayoutId id="2147483772" r:id="rId18"/>
    <p:sldLayoutId id="2147483774" r:id="rId19"/>
    <p:sldLayoutId id="2147483775" r:id="rId20"/>
    <p:sldLayoutId id="2147483776" r:id="rId21"/>
    <p:sldLayoutId id="2147483796" r:id="rId22"/>
    <p:sldLayoutId id="2147483777" r:id="rId23"/>
    <p:sldLayoutId id="2147483783" r:id="rId24"/>
    <p:sldLayoutId id="2147483782" r:id="rId25"/>
    <p:sldLayoutId id="2147483781" r:id="rId26"/>
    <p:sldLayoutId id="2147483780" r:id="rId27"/>
    <p:sldLayoutId id="2147483779" r:id="rId28"/>
    <p:sldLayoutId id="2147483784" r:id="rId29"/>
    <p:sldLayoutId id="2147483778" r:id="rId30"/>
    <p:sldLayoutId id="2147483785" r:id="rId31"/>
    <p:sldLayoutId id="2147483749" r:id="rId32"/>
    <p:sldLayoutId id="2147483746" r:id="rId33"/>
    <p:sldLayoutId id="2147483787" r:id="rId34"/>
    <p:sldLayoutId id="2147483738" r:id="rId35"/>
    <p:sldLayoutId id="2147483747" r:id="rId36"/>
    <p:sldLayoutId id="2147483799" r:id="rId37"/>
    <p:sldLayoutId id="2147483790" r:id="rId38"/>
    <p:sldLayoutId id="2147483767" r:id="rId39"/>
  </p:sldLayoutIdLst>
  <p:hf sldNum="0" hdr="0" ftr="0" dt="0"/>
  <p:txStyles>
    <p:titleStyle>
      <a:lvl1pPr algn="l" defTabSz="457189" rtl="0" eaLnBrk="1" fontAlgn="base" hangingPunct="1">
        <a:spcBef>
          <a:spcPct val="0"/>
        </a:spcBef>
        <a:spcAft>
          <a:spcPct val="0"/>
        </a:spcAft>
        <a:defRPr sz="2400" b="1" kern="1200" cap="all" spc="-50" baseline="0">
          <a:solidFill>
            <a:schemeClr val="tx2"/>
          </a:solidFill>
          <a:latin typeface="Verdana"/>
          <a:ea typeface="Verdana" pitchFamily="34" charset="0"/>
          <a:cs typeface="Verdana" pitchFamily="34" charset="0"/>
        </a:defRPr>
      </a:lvl1pPr>
      <a:lvl2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189"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377"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566"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754"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9" userDrawn="1">
          <p15:clr>
            <a:srgbClr val="F26B43"/>
          </p15:clr>
        </p15:guide>
        <p15:guide id="2" pos="7173" userDrawn="1">
          <p15:clr>
            <a:srgbClr val="F26B43"/>
          </p15:clr>
        </p15:guide>
        <p15:guide id="3" orient="horz" pos="1036" userDrawn="1">
          <p15:clr>
            <a:srgbClr val="F26B43"/>
          </p15:clr>
        </p15:guide>
        <p15:guide id="4" orient="horz" pos="3595" userDrawn="1">
          <p15:clr>
            <a:srgbClr val="F26B43"/>
          </p15:clr>
        </p15:guide>
        <p15:guide id="5" pos="6146" userDrawn="1">
          <p15:clr>
            <a:srgbClr val="F26B43"/>
          </p15:clr>
        </p15:guide>
        <p15:guide id="6" pos="5633" userDrawn="1">
          <p15:clr>
            <a:srgbClr val="F26B43"/>
          </p15:clr>
        </p15:guide>
        <p15:guide id="7" pos="5120" userDrawn="1">
          <p15:clr>
            <a:srgbClr val="F26B43"/>
          </p15:clr>
        </p15:guide>
        <p15:guide id="8" pos="4607" userDrawn="1">
          <p15:clr>
            <a:srgbClr val="F26B43"/>
          </p15:clr>
        </p15:guide>
        <p15:guide id="9" pos="4094" userDrawn="1">
          <p15:clr>
            <a:srgbClr val="F26B43"/>
          </p15:clr>
        </p15:guide>
        <p15:guide id="10" pos="3581" userDrawn="1">
          <p15:clr>
            <a:srgbClr val="F26B43"/>
          </p15:clr>
        </p15:guide>
        <p15:guide id="11" pos="3068" userDrawn="1">
          <p15:clr>
            <a:srgbClr val="F26B43"/>
          </p15:clr>
        </p15:guide>
        <p15:guide id="12" pos="2555" userDrawn="1">
          <p15:clr>
            <a:srgbClr val="F26B43"/>
          </p15:clr>
        </p15:guide>
        <p15:guide id="13" pos="2042" userDrawn="1">
          <p15:clr>
            <a:srgbClr val="F26B43"/>
          </p15:clr>
        </p15:guide>
        <p15:guide id="14" pos="1529" userDrawn="1">
          <p15:clr>
            <a:srgbClr val="F26B43"/>
          </p15:clr>
        </p15:guide>
        <p15:guide id="15" pos="1016" userDrawn="1">
          <p15:clr>
            <a:srgbClr val="F26B43"/>
          </p15:clr>
        </p15:guide>
        <p15:guide id="16"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D_PresentationTitle">
            <a:extLst>
              <a:ext uri="{FF2B5EF4-FFF2-40B4-BE49-F238E27FC236}">
                <a16:creationId xmlns:a16="http://schemas.microsoft.com/office/drawing/2014/main" id="{762559F4-64D2-4777-B4A2-5B4FAFFDC7DB}"/>
              </a:ext>
            </a:extLst>
          </p:cNvPr>
          <p:cNvSpPr>
            <a:spLocks noGrp="1"/>
          </p:cNvSpPr>
          <p:nvPr>
            <p:ph type="ctrTitle"/>
          </p:nvPr>
        </p:nvSpPr>
        <p:spPr/>
        <p:txBody>
          <a:bodyPr/>
          <a:lstStyle/>
          <a:p>
            <a:r>
              <a:rPr lang="en-GB" sz="4400" dirty="0"/>
              <a:t>WRF 2017 </a:t>
            </a:r>
            <a:r>
              <a:rPr lang="en-GB" sz="4400" dirty="0" err="1"/>
              <a:t>Modeling</a:t>
            </a:r>
            <a:endParaRPr lang="en-GB" sz="4400" dirty="0"/>
          </a:p>
        </p:txBody>
      </p:sp>
      <p:sp>
        <p:nvSpPr>
          <p:cNvPr id="3" name="FLD_PresentationTitle_2">
            <a:extLst>
              <a:ext uri="{FF2B5EF4-FFF2-40B4-BE49-F238E27FC236}">
                <a16:creationId xmlns:a16="http://schemas.microsoft.com/office/drawing/2014/main" id="{2264CFE6-C3E4-4051-923B-0978D381C4F7}"/>
              </a:ext>
            </a:extLst>
          </p:cNvPr>
          <p:cNvSpPr>
            <a:spLocks noGrp="1"/>
          </p:cNvSpPr>
          <p:nvPr>
            <p:ph type="subTitle" sz="quarter" idx="1"/>
          </p:nvPr>
        </p:nvSpPr>
        <p:spPr/>
        <p:txBody>
          <a:bodyPr/>
          <a:lstStyle/>
          <a:p>
            <a:r>
              <a:rPr lang="en-GB" cap="none" dirty="0"/>
              <a:t>Task Summary</a:t>
            </a:r>
          </a:p>
        </p:txBody>
      </p:sp>
      <p:sp>
        <p:nvSpPr>
          <p:cNvPr id="4" name="FLD_PresentationSubtitle">
            <a:extLst>
              <a:ext uri="{FF2B5EF4-FFF2-40B4-BE49-F238E27FC236}">
                <a16:creationId xmlns:a16="http://schemas.microsoft.com/office/drawing/2014/main" id="{AE283122-DAAA-4E85-87A4-5FF46F4B8ACF}"/>
              </a:ext>
            </a:extLst>
          </p:cNvPr>
          <p:cNvSpPr>
            <a:spLocks noGrp="1"/>
          </p:cNvSpPr>
          <p:nvPr>
            <p:ph type="body" sz="quarter" idx="11"/>
          </p:nvPr>
        </p:nvSpPr>
        <p:spPr/>
        <p:txBody>
          <a:bodyPr/>
          <a:lstStyle/>
          <a:p>
            <a:r>
              <a:rPr lang="en-GB" dirty="0"/>
              <a:t>Jeremiah Johnson, Chris Emery</a:t>
            </a:r>
          </a:p>
          <a:p>
            <a:endParaRPr lang="en-GB" dirty="0"/>
          </a:p>
          <a:p>
            <a:r>
              <a:rPr lang="en-GB" dirty="0"/>
              <a:t>December 14, 2021</a:t>
            </a:r>
          </a:p>
        </p:txBody>
      </p:sp>
    </p:spTree>
    <p:extLst>
      <p:ext uri="{BB962C8B-B14F-4D97-AF65-F5344CB8AC3E}">
        <p14:creationId xmlns:p14="http://schemas.microsoft.com/office/powerpoint/2010/main" val="379256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E8A8-FB95-44C8-A7FF-CBADFA47B8CD}"/>
              </a:ext>
            </a:extLst>
          </p:cNvPr>
          <p:cNvSpPr>
            <a:spLocks noGrp="1"/>
          </p:cNvSpPr>
          <p:nvPr>
            <p:ph type="title"/>
          </p:nvPr>
        </p:nvSpPr>
        <p:spPr/>
        <p:txBody>
          <a:bodyPr/>
          <a:lstStyle/>
          <a:p>
            <a:r>
              <a:rPr lang="en-US" dirty="0" err="1"/>
              <a:t>JULy</a:t>
            </a:r>
            <a:r>
              <a:rPr lang="en-US" dirty="0"/>
              <a:t> 1, 2017 DAILY PRECIP performance for WRAP 12 km	</a:t>
            </a:r>
          </a:p>
        </p:txBody>
      </p:sp>
      <p:sp>
        <p:nvSpPr>
          <p:cNvPr id="8" name="TextBox 7">
            <a:extLst>
              <a:ext uri="{FF2B5EF4-FFF2-40B4-BE49-F238E27FC236}">
                <a16:creationId xmlns:a16="http://schemas.microsoft.com/office/drawing/2014/main" id="{B0CF7F84-62CF-44D7-8E8F-34A883024747}"/>
              </a:ext>
            </a:extLst>
          </p:cNvPr>
          <p:cNvSpPr txBox="1"/>
          <p:nvPr/>
        </p:nvSpPr>
        <p:spPr bwMode="auto">
          <a:xfrm>
            <a:off x="2451425" y="1085457"/>
            <a:ext cx="1491342"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PRISM</a:t>
            </a:r>
          </a:p>
        </p:txBody>
      </p:sp>
      <p:sp>
        <p:nvSpPr>
          <p:cNvPr id="9" name="TextBox 8">
            <a:extLst>
              <a:ext uri="{FF2B5EF4-FFF2-40B4-BE49-F238E27FC236}">
                <a16:creationId xmlns:a16="http://schemas.microsoft.com/office/drawing/2014/main" id="{4BFE9611-0F7D-410A-8EC0-ED27260AC32D}"/>
              </a:ext>
            </a:extLst>
          </p:cNvPr>
          <p:cNvSpPr txBox="1"/>
          <p:nvPr/>
        </p:nvSpPr>
        <p:spPr bwMode="auto">
          <a:xfrm>
            <a:off x="7520773" y="1085456"/>
            <a:ext cx="2340428"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WRF</a:t>
            </a:r>
          </a:p>
        </p:txBody>
      </p:sp>
      <p:pic>
        <p:nvPicPr>
          <p:cNvPr id="5" name="Picture 4">
            <a:extLst>
              <a:ext uri="{FF2B5EF4-FFF2-40B4-BE49-F238E27FC236}">
                <a16:creationId xmlns:a16="http://schemas.microsoft.com/office/drawing/2014/main" id="{550FC1AB-A28D-4680-BF9D-D54518445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52" y="1344168"/>
            <a:ext cx="10490573" cy="4745736"/>
          </a:xfrm>
          <a:prstGeom prst="rect">
            <a:avLst/>
          </a:prstGeom>
        </p:spPr>
      </p:pic>
      <p:sp>
        <p:nvSpPr>
          <p:cNvPr id="6" name="TextBox 5">
            <a:extLst>
              <a:ext uri="{FF2B5EF4-FFF2-40B4-BE49-F238E27FC236}">
                <a16:creationId xmlns:a16="http://schemas.microsoft.com/office/drawing/2014/main" id="{91FAF323-24F8-4BE6-ADB1-E32AD094F15B}"/>
              </a:ext>
            </a:extLst>
          </p:cNvPr>
          <p:cNvSpPr txBox="1"/>
          <p:nvPr/>
        </p:nvSpPr>
        <p:spPr bwMode="auto">
          <a:xfrm>
            <a:off x="3593447" y="6093172"/>
            <a:ext cx="4397161"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Example: zero/light </a:t>
            </a:r>
            <a:r>
              <a:rPr kumimoji="0" lang="en-US" sz="1800" b="1" i="0" u="none" strike="noStrike" kern="1200" cap="none" spc="0" normalizeH="0" baseline="0" noProof="0" dirty="0" err="1">
                <a:ln>
                  <a:noFill/>
                </a:ln>
                <a:solidFill>
                  <a:schemeClr val="tx2"/>
                </a:solidFill>
                <a:effectLst/>
                <a:uLnTx/>
                <a:uFillTx/>
                <a:latin typeface="Verdana"/>
                <a:ea typeface="Verdana" pitchFamily="34" charset="0"/>
                <a:cs typeface="Verdana" pitchFamily="34" charset="0"/>
              </a:rPr>
              <a:t>precip</a:t>
            </a:r>
            <a:r>
              <a:rPr kumimoji="0" lang="en-US" sz="1800" b="1" i="0"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 day</a:t>
            </a:r>
          </a:p>
        </p:txBody>
      </p:sp>
    </p:spTree>
    <p:extLst>
      <p:ext uri="{BB962C8B-B14F-4D97-AF65-F5344CB8AC3E}">
        <p14:creationId xmlns:p14="http://schemas.microsoft.com/office/powerpoint/2010/main" val="309974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E8A8-FB95-44C8-A7FF-CBADFA47B8CD}"/>
              </a:ext>
            </a:extLst>
          </p:cNvPr>
          <p:cNvSpPr>
            <a:spLocks noGrp="1"/>
          </p:cNvSpPr>
          <p:nvPr>
            <p:ph type="title"/>
          </p:nvPr>
        </p:nvSpPr>
        <p:spPr/>
        <p:txBody>
          <a:bodyPr/>
          <a:lstStyle/>
          <a:p>
            <a:r>
              <a:rPr lang="en-US" dirty="0" err="1"/>
              <a:t>JULy</a:t>
            </a:r>
            <a:r>
              <a:rPr lang="en-US" dirty="0"/>
              <a:t> 13, 2017 DAILY PRECIP performance for WRAP 12 km	</a:t>
            </a:r>
          </a:p>
        </p:txBody>
      </p:sp>
      <p:sp>
        <p:nvSpPr>
          <p:cNvPr id="8" name="TextBox 7">
            <a:extLst>
              <a:ext uri="{FF2B5EF4-FFF2-40B4-BE49-F238E27FC236}">
                <a16:creationId xmlns:a16="http://schemas.microsoft.com/office/drawing/2014/main" id="{B0CF7F84-62CF-44D7-8E8F-34A883024747}"/>
              </a:ext>
            </a:extLst>
          </p:cNvPr>
          <p:cNvSpPr txBox="1"/>
          <p:nvPr/>
        </p:nvSpPr>
        <p:spPr bwMode="auto">
          <a:xfrm>
            <a:off x="2451425" y="1085457"/>
            <a:ext cx="1491342"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PRISM</a:t>
            </a:r>
          </a:p>
        </p:txBody>
      </p:sp>
      <p:sp>
        <p:nvSpPr>
          <p:cNvPr id="9" name="TextBox 8">
            <a:extLst>
              <a:ext uri="{FF2B5EF4-FFF2-40B4-BE49-F238E27FC236}">
                <a16:creationId xmlns:a16="http://schemas.microsoft.com/office/drawing/2014/main" id="{4BFE9611-0F7D-410A-8EC0-ED27260AC32D}"/>
              </a:ext>
            </a:extLst>
          </p:cNvPr>
          <p:cNvSpPr txBox="1"/>
          <p:nvPr/>
        </p:nvSpPr>
        <p:spPr bwMode="auto">
          <a:xfrm>
            <a:off x="7520773" y="1085456"/>
            <a:ext cx="2340428"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WRF</a:t>
            </a:r>
          </a:p>
        </p:txBody>
      </p:sp>
      <p:pic>
        <p:nvPicPr>
          <p:cNvPr id="6" name="Picture 5">
            <a:extLst>
              <a:ext uri="{FF2B5EF4-FFF2-40B4-BE49-F238E27FC236}">
                <a16:creationId xmlns:a16="http://schemas.microsoft.com/office/drawing/2014/main" id="{AE2CD074-C173-4FF1-869E-A8F528B46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52" y="1344168"/>
            <a:ext cx="10501259" cy="4745736"/>
          </a:xfrm>
          <a:prstGeom prst="rect">
            <a:avLst/>
          </a:prstGeom>
        </p:spPr>
      </p:pic>
      <p:sp>
        <p:nvSpPr>
          <p:cNvPr id="7" name="TextBox 6">
            <a:extLst>
              <a:ext uri="{FF2B5EF4-FFF2-40B4-BE49-F238E27FC236}">
                <a16:creationId xmlns:a16="http://schemas.microsoft.com/office/drawing/2014/main" id="{9AF181BA-6781-4C48-9607-98AF3C86C816}"/>
              </a:ext>
            </a:extLst>
          </p:cNvPr>
          <p:cNvSpPr txBox="1"/>
          <p:nvPr/>
        </p:nvSpPr>
        <p:spPr bwMode="auto">
          <a:xfrm>
            <a:off x="3593447" y="6093172"/>
            <a:ext cx="4397161"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Example: well-performing day</a:t>
            </a:r>
          </a:p>
        </p:txBody>
      </p:sp>
    </p:spTree>
    <p:extLst>
      <p:ext uri="{BB962C8B-B14F-4D97-AF65-F5344CB8AC3E}">
        <p14:creationId xmlns:p14="http://schemas.microsoft.com/office/powerpoint/2010/main" val="336756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E8A8-FB95-44C8-A7FF-CBADFA47B8CD}"/>
              </a:ext>
            </a:extLst>
          </p:cNvPr>
          <p:cNvSpPr>
            <a:spLocks noGrp="1"/>
          </p:cNvSpPr>
          <p:nvPr>
            <p:ph type="title"/>
          </p:nvPr>
        </p:nvSpPr>
        <p:spPr/>
        <p:txBody>
          <a:bodyPr/>
          <a:lstStyle/>
          <a:p>
            <a:r>
              <a:rPr lang="en-US" dirty="0" err="1"/>
              <a:t>JULy</a:t>
            </a:r>
            <a:r>
              <a:rPr lang="en-US" dirty="0"/>
              <a:t> 29, 2017 DAILY PRECIP performance for WRAP 12 km	</a:t>
            </a:r>
          </a:p>
        </p:txBody>
      </p:sp>
      <p:sp>
        <p:nvSpPr>
          <p:cNvPr id="8" name="TextBox 7">
            <a:extLst>
              <a:ext uri="{FF2B5EF4-FFF2-40B4-BE49-F238E27FC236}">
                <a16:creationId xmlns:a16="http://schemas.microsoft.com/office/drawing/2014/main" id="{B0CF7F84-62CF-44D7-8E8F-34A883024747}"/>
              </a:ext>
            </a:extLst>
          </p:cNvPr>
          <p:cNvSpPr txBox="1"/>
          <p:nvPr/>
        </p:nvSpPr>
        <p:spPr bwMode="auto">
          <a:xfrm>
            <a:off x="2451425" y="1085457"/>
            <a:ext cx="1491342"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PRISM</a:t>
            </a:r>
          </a:p>
        </p:txBody>
      </p:sp>
      <p:sp>
        <p:nvSpPr>
          <p:cNvPr id="9" name="TextBox 8">
            <a:extLst>
              <a:ext uri="{FF2B5EF4-FFF2-40B4-BE49-F238E27FC236}">
                <a16:creationId xmlns:a16="http://schemas.microsoft.com/office/drawing/2014/main" id="{4BFE9611-0F7D-410A-8EC0-ED27260AC32D}"/>
              </a:ext>
            </a:extLst>
          </p:cNvPr>
          <p:cNvSpPr txBox="1"/>
          <p:nvPr/>
        </p:nvSpPr>
        <p:spPr bwMode="auto">
          <a:xfrm>
            <a:off x="7520773" y="1085456"/>
            <a:ext cx="2340428"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WRF</a:t>
            </a:r>
          </a:p>
        </p:txBody>
      </p:sp>
      <p:sp>
        <p:nvSpPr>
          <p:cNvPr id="7" name="TextBox 6">
            <a:extLst>
              <a:ext uri="{FF2B5EF4-FFF2-40B4-BE49-F238E27FC236}">
                <a16:creationId xmlns:a16="http://schemas.microsoft.com/office/drawing/2014/main" id="{F4D8FFFF-D47F-4AAD-B067-E33490098D16}"/>
              </a:ext>
            </a:extLst>
          </p:cNvPr>
          <p:cNvSpPr txBox="1"/>
          <p:nvPr/>
        </p:nvSpPr>
        <p:spPr bwMode="auto">
          <a:xfrm>
            <a:off x="3593447" y="6093172"/>
            <a:ext cx="4397161"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Example: overpredicted day</a:t>
            </a:r>
          </a:p>
        </p:txBody>
      </p:sp>
      <p:pic>
        <p:nvPicPr>
          <p:cNvPr id="3" name="Picture 2">
            <a:extLst>
              <a:ext uri="{FF2B5EF4-FFF2-40B4-BE49-F238E27FC236}">
                <a16:creationId xmlns:a16="http://schemas.microsoft.com/office/drawing/2014/main" id="{F4699CFC-BE42-4D89-ADA7-3516DA2868D1}"/>
              </a:ext>
            </a:extLst>
          </p:cNvPr>
          <p:cNvPicPr>
            <a:picLocks noChangeAspect="1"/>
          </p:cNvPicPr>
          <p:nvPr/>
        </p:nvPicPr>
        <p:blipFill>
          <a:blip r:embed="rId3"/>
          <a:stretch>
            <a:fillRect/>
          </a:stretch>
        </p:blipFill>
        <p:spPr>
          <a:xfrm>
            <a:off x="758952" y="1344168"/>
            <a:ext cx="10503897" cy="4745736"/>
          </a:xfrm>
          <a:prstGeom prst="rect">
            <a:avLst/>
          </a:prstGeom>
        </p:spPr>
      </p:pic>
    </p:spTree>
    <p:extLst>
      <p:ext uri="{BB962C8B-B14F-4D97-AF65-F5344CB8AC3E}">
        <p14:creationId xmlns:p14="http://schemas.microsoft.com/office/powerpoint/2010/main" val="1172719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923D-880A-4956-AD08-6698EB09602F}"/>
              </a:ext>
            </a:extLst>
          </p:cNvPr>
          <p:cNvSpPr>
            <a:spLocks noGrp="1"/>
          </p:cNvSpPr>
          <p:nvPr>
            <p:ph type="title"/>
          </p:nvPr>
        </p:nvSpPr>
        <p:spPr/>
        <p:txBody>
          <a:bodyPr/>
          <a:lstStyle/>
          <a:p>
            <a:r>
              <a:rPr lang="en-US" dirty="0"/>
              <a:t>SUMMARY/CONCLUSIONS</a:t>
            </a:r>
          </a:p>
        </p:txBody>
      </p:sp>
      <p:sp>
        <p:nvSpPr>
          <p:cNvPr id="5" name="Content Placeholder 2">
            <a:extLst>
              <a:ext uri="{FF2B5EF4-FFF2-40B4-BE49-F238E27FC236}">
                <a16:creationId xmlns:a16="http://schemas.microsoft.com/office/drawing/2014/main" id="{D42680B4-3614-4577-A490-D4F81EEA3268}"/>
              </a:ext>
            </a:extLst>
          </p:cNvPr>
          <p:cNvSpPr>
            <a:spLocks noGrp="1"/>
          </p:cNvSpPr>
          <p:nvPr>
            <p:ph idx="1"/>
          </p:nvPr>
        </p:nvSpPr>
        <p:spPr>
          <a:xfrm>
            <a:off x="798512" y="1645033"/>
            <a:ext cx="10588625" cy="4063354"/>
          </a:xfrm>
        </p:spPr>
        <p:txBody>
          <a:bodyPr/>
          <a:lstStyle/>
          <a:p>
            <a:r>
              <a:rPr lang="en-US" dirty="0"/>
              <a:t>WRF configuration similar to 2014 WRAP-WAQS configuration</a:t>
            </a:r>
          </a:p>
          <a:p>
            <a:pPr lvl="1"/>
            <a:r>
              <a:rPr lang="en-US" sz="1800" dirty="0"/>
              <a:t>Biggest difference: hybrid vertical coordinate system</a:t>
            </a:r>
          </a:p>
          <a:p>
            <a:r>
              <a:rPr lang="en-GB" dirty="0"/>
              <a:t>WRF performance comparable to 2014 WRAP-WAQS; suitable for WAQS </a:t>
            </a:r>
            <a:r>
              <a:rPr lang="en-GB" dirty="0" err="1"/>
              <a:t>CAMx</a:t>
            </a:r>
            <a:r>
              <a:rPr lang="en-GB" dirty="0"/>
              <a:t> </a:t>
            </a:r>
            <a:r>
              <a:rPr lang="en-GB" dirty="0" err="1"/>
              <a:t>modeling</a:t>
            </a:r>
            <a:endParaRPr lang="en-GB" dirty="0"/>
          </a:p>
          <a:p>
            <a:r>
              <a:rPr lang="en-US" dirty="0" err="1"/>
              <a:t>WRFCAMx</a:t>
            </a:r>
            <a:r>
              <a:rPr lang="en-US" dirty="0"/>
              <a:t> configuration closely matches the 2014 WRAP-WAQS configuration</a:t>
            </a:r>
          </a:p>
          <a:p>
            <a:pPr lvl="1"/>
            <a:r>
              <a:rPr lang="en-US" sz="1800" dirty="0"/>
              <a:t>Also allows for </a:t>
            </a:r>
            <a:r>
              <a:rPr lang="en-US" sz="1800" dirty="0" err="1"/>
              <a:t>CAMx</a:t>
            </a:r>
            <a:r>
              <a:rPr lang="en-US" sz="1800" dirty="0"/>
              <a:t> sensitivity testing with different mixing parameters and processing of natural emissions</a:t>
            </a:r>
            <a:endParaRPr lang="en-GB" sz="1800" dirty="0"/>
          </a:p>
          <a:p>
            <a:r>
              <a:rPr lang="en-GB" dirty="0"/>
              <a:t>All WRF inputs/outputs, </a:t>
            </a:r>
            <a:r>
              <a:rPr lang="en-GB" dirty="0" err="1"/>
              <a:t>WRFCAMx</a:t>
            </a:r>
            <a:r>
              <a:rPr lang="en-GB" dirty="0"/>
              <a:t> outputs and MPE products to be delivered to IWDW</a:t>
            </a:r>
          </a:p>
          <a:p>
            <a:endParaRPr lang="en-GB" dirty="0"/>
          </a:p>
        </p:txBody>
      </p:sp>
    </p:spTree>
    <p:extLst>
      <p:ext uri="{BB962C8B-B14F-4D97-AF65-F5344CB8AC3E}">
        <p14:creationId xmlns:p14="http://schemas.microsoft.com/office/powerpoint/2010/main" val="143308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923D-880A-4956-AD08-6698EB09602F}"/>
              </a:ext>
            </a:extLst>
          </p:cNvPr>
          <p:cNvSpPr>
            <a:spLocks noGrp="1"/>
          </p:cNvSpPr>
          <p:nvPr>
            <p:ph type="title"/>
          </p:nvPr>
        </p:nvSpPr>
        <p:spPr/>
        <p:txBody>
          <a:bodyPr/>
          <a:lstStyle/>
          <a:p>
            <a:r>
              <a:rPr lang="en-US" dirty="0"/>
              <a:t>RECOMMENDATIONS</a:t>
            </a:r>
          </a:p>
        </p:txBody>
      </p:sp>
      <p:sp>
        <p:nvSpPr>
          <p:cNvPr id="5" name="Content Placeholder 2">
            <a:extLst>
              <a:ext uri="{FF2B5EF4-FFF2-40B4-BE49-F238E27FC236}">
                <a16:creationId xmlns:a16="http://schemas.microsoft.com/office/drawing/2014/main" id="{D42680B4-3614-4577-A490-D4F81EEA3268}"/>
              </a:ext>
            </a:extLst>
          </p:cNvPr>
          <p:cNvSpPr>
            <a:spLocks noGrp="1"/>
          </p:cNvSpPr>
          <p:nvPr>
            <p:ph idx="1"/>
          </p:nvPr>
        </p:nvSpPr>
        <p:spPr>
          <a:xfrm>
            <a:off x="798512" y="1645033"/>
            <a:ext cx="10588625" cy="4063354"/>
          </a:xfrm>
        </p:spPr>
        <p:txBody>
          <a:bodyPr/>
          <a:lstStyle/>
          <a:p>
            <a:r>
              <a:rPr lang="en-GB" sz="1800" dirty="0">
                <a:effectLst/>
                <a:latin typeface="Verdana" panose="020B0604030504040204" pitchFamily="34" charset="0"/>
                <a:ea typeface="Times New Roman" panose="02020603050405020304" pitchFamily="18" charset="0"/>
                <a:cs typeface="Times New Roman" panose="02020603050405020304" pitchFamily="18" charset="0"/>
              </a:rPr>
              <a:t>To assess sensitivity and identify potential performance improvements for precipitation coverage and rainfall intensities</a:t>
            </a:r>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a:p>
            <a:pPr lvl="1"/>
            <a:r>
              <a:rPr lang="en-GB" sz="1800" dirty="0">
                <a:effectLst/>
                <a:latin typeface="Verdana" panose="020B0604030504040204" pitchFamily="34" charset="0"/>
                <a:ea typeface="Times New Roman" panose="02020603050405020304" pitchFamily="18" charset="0"/>
                <a:cs typeface="Times New Roman" panose="02020603050405020304" pitchFamily="18" charset="0"/>
              </a:rPr>
              <a:t>Test an alternative multi-scale cumulus parameterization such as Grell-Freitas</a:t>
            </a:r>
          </a:p>
          <a:p>
            <a:pPr lvl="1"/>
            <a:r>
              <a:rPr lang="en-GB" sz="1800" dirty="0">
                <a:effectLst/>
                <a:latin typeface="Verdana" panose="020B0604030504040204" pitchFamily="34" charset="0"/>
                <a:ea typeface="Times New Roman" panose="02020603050405020304" pitchFamily="18" charset="0"/>
                <a:cs typeface="Times New Roman" panose="02020603050405020304" pitchFamily="18" charset="0"/>
              </a:rPr>
              <a:t>Ingest an alternative source of large-scale analyses such as ERA5 (as was done for NMED OAI study);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GB" sz="1800" dirty="0">
                <a:effectLst/>
                <a:latin typeface="Verdana" panose="020B0604030504040204" pitchFamily="34" charset="0"/>
                <a:ea typeface="Times New Roman" panose="02020603050405020304" pitchFamily="18" charset="0"/>
                <a:cs typeface="Times New Roman" panose="02020603050405020304" pitchFamily="18" charset="0"/>
              </a:rPr>
              <a:t>Apply lightning data assimilation if this capability is brought forward to recent WRF versions that support the hybrid coordinate system</a:t>
            </a:r>
          </a:p>
          <a:p>
            <a:r>
              <a:rPr lang="en-US" dirty="0"/>
              <a:t>Investigate performance impacts from use of the hybrid vertical coordinate relative to the original eta/sigma coordinate;</a:t>
            </a:r>
          </a:p>
          <a:p>
            <a:r>
              <a:rPr lang="en-US" dirty="0"/>
              <a:t>Implement a 4-km resolution grid to better resolve complex topography in the Intermountain West</a:t>
            </a:r>
            <a:endParaRPr lang="en-GB" dirty="0"/>
          </a:p>
        </p:txBody>
      </p:sp>
    </p:spTree>
    <p:extLst>
      <p:ext uri="{BB962C8B-B14F-4D97-AF65-F5344CB8AC3E}">
        <p14:creationId xmlns:p14="http://schemas.microsoft.com/office/powerpoint/2010/main" val="403691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61D9FF-E74A-4EE0-A7AB-A6948C4B47AC}"/>
              </a:ext>
            </a:extLst>
          </p:cNvPr>
          <p:cNvSpPr>
            <a:spLocks noGrp="1"/>
          </p:cNvSpPr>
          <p:nvPr>
            <p:ph type="title"/>
          </p:nvPr>
        </p:nvSpPr>
        <p:spPr/>
        <p:txBody>
          <a:bodyPr/>
          <a:lstStyle/>
          <a:p>
            <a:r>
              <a:rPr lang="en-US" dirty="0"/>
              <a:t>End</a:t>
            </a:r>
          </a:p>
        </p:txBody>
      </p:sp>
    </p:spTree>
    <p:extLst>
      <p:ext uri="{BB962C8B-B14F-4D97-AF65-F5344CB8AC3E}">
        <p14:creationId xmlns:p14="http://schemas.microsoft.com/office/powerpoint/2010/main" val="165948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485A-2197-4491-BBBA-DEE7EC4BA7AC}"/>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921C9DC9-8466-44E5-8C69-8DC424521E9F}"/>
              </a:ext>
            </a:extLst>
          </p:cNvPr>
          <p:cNvSpPr>
            <a:spLocks noGrp="1"/>
          </p:cNvSpPr>
          <p:nvPr>
            <p:ph idx="1"/>
          </p:nvPr>
        </p:nvSpPr>
        <p:spPr/>
        <p:txBody>
          <a:bodyPr/>
          <a:lstStyle/>
          <a:p>
            <a:r>
              <a:rPr lang="en-US" dirty="0"/>
              <a:t>In late 2020, WESTAR setting up </a:t>
            </a:r>
            <a:r>
              <a:rPr lang="en-GB" dirty="0"/>
              <a:t>for 2017 WAQS and needed meteorological inputs for CAMx</a:t>
            </a:r>
          </a:p>
          <a:p>
            <a:r>
              <a:rPr lang="en-GB" dirty="0"/>
              <a:t>WAQS 36/12 km model configuration similar to previous applications with good performance</a:t>
            </a:r>
          </a:p>
          <a:p>
            <a:pPr lvl="1"/>
            <a:r>
              <a:rPr lang="en-GB" sz="1800" dirty="0"/>
              <a:t>Annual 2014 WAQS</a:t>
            </a:r>
          </a:p>
          <a:p>
            <a:pPr lvl="1"/>
            <a:r>
              <a:rPr lang="en-GB" sz="1800" dirty="0"/>
              <a:t>Summer 2014 NMED OAI</a:t>
            </a:r>
          </a:p>
          <a:p>
            <a:r>
              <a:rPr lang="en-GB" dirty="0"/>
              <a:t>Final report delivered May 18</a:t>
            </a:r>
          </a:p>
          <a:p>
            <a:endParaRPr lang="en-GB" dirty="0"/>
          </a:p>
          <a:p>
            <a:endParaRPr lang="en-GB" dirty="0"/>
          </a:p>
        </p:txBody>
      </p:sp>
    </p:spTree>
    <p:extLst>
      <p:ext uri="{BB962C8B-B14F-4D97-AF65-F5344CB8AC3E}">
        <p14:creationId xmlns:p14="http://schemas.microsoft.com/office/powerpoint/2010/main" val="4237021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E8A8-FB95-44C8-A7FF-CBADFA47B8CD}"/>
              </a:ext>
            </a:extLst>
          </p:cNvPr>
          <p:cNvSpPr>
            <a:spLocks noGrp="1"/>
          </p:cNvSpPr>
          <p:nvPr>
            <p:ph type="title"/>
          </p:nvPr>
        </p:nvSpPr>
        <p:spPr/>
        <p:txBody>
          <a:bodyPr/>
          <a:lstStyle/>
          <a:p>
            <a:r>
              <a:rPr lang="en-US" dirty="0"/>
              <a:t>2017 WAQS WRF CONFIGURATION	</a:t>
            </a:r>
          </a:p>
        </p:txBody>
      </p:sp>
      <p:graphicFrame>
        <p:nvGraphicFramePr>
          <p:cNvPr id="4" name="Table 3">
            <a:extLst>
              <a:ext uri="{FF2B5EF4-FFF2-40B4-BE49-F238E27FC236}">
                <a16:creationId xmlns:a16="http://schemas.microsoft.com/office/drawing/2014/main" id="{48EA8027-A0A0-4635-B791-157D03827750}"/>
              </a:ext>
            </a:extLst>
          </p:cNvPr>
          <p:cNvGraphicFramePr>
            <a:graphicFrameLocks noGrp="1" noChangeAspect="1"/>
          </p:cNvGraphicFramePr>
          <p:nvPr>
            <p:extLst>
              <p:ext uri="{D42A27DB-BD31-4B8C-83A1-F6EECF244321}">
                <p14:modId xmlns:p14="http://schemas.microsoft.com/office/powerpoint/2010/main" val="1796830247"/>
              </p:ext>
            </p:extLst>
          </p:nvPr>
        </p:nvGraphicFramePr>
        <p:xfrm>
          <a:off x="798514" y="910812"/>
          <a:ext cx="6958350" cy="5188433"/>
        </p:xfrm>
        <a:graphic>
          <a:graphicData uri="http://schemas.openxmlformats.org/drawingml/2006/table">
            <a:tbl>
              <a:tblPr firstRow="1" firstCol="1" bandRow="1">
                <a:tableStyleId>{5C22544A-7EE6-4342-B048-85BDC9FD1C3A}</a:tableStyleId>
              </a:tblPr>
              <a:tblGrid>
                <a:gridCol w="2841544">
                  <a:extLst>
                    <a:ext uri="{9D8B030D-6E8A-4147-A177-3AD203B41FA5}">
                      <a16:colId xmlns:a16="http://schemas.microsoft.com/office/drawing/2014/main" val="3169359222"/>
                    </a:ext>
                  </a:extLst>
                </a:gridCol>
                <a:gridCol w="2081529">
                  <a:extLst>
                    <a:ext uri="{9D8B030D-6E8A-4147-A177-3AD203B41FA5}">
                      <a16:colId xmlns:a16="http://schemas.microsoft.com/office/drawing/2014/main" val="760488782"/>
                    </a:ext>
                  </a:extLst>
                </a:gridCol>
                <a:gridCol w="2035277">
                  <a:extLst>
                    <a:ext uri="{9D8B030D-6E8A-4147-A177-3AD203B41FA5}">
                      <a16:colId xmlns:a16="http://schemas.microsoft.com/office/drawing/2014/main" val="1933251832"/>
                    </a:ext>
                  </a:extLst>
                </a:gridCol>
              </a:tblGrid>
              <a:tr h="300861">
                <a:tc>
                  <a:txBody>
                    <a:bodyPr/>
                    <a:lstStyle/>
                    <a:p>
                      <a:pPr marL="0" marR="0">
                        <a:lnSpc>
                          <a:spcPts val="1300"/>
                        </a:lnSpc>
                        <a:spcBef>
                          <a:spcPts val="0"/>
                        </a:spcBef>
                        <a:spcAft>
                          <a:spcPts val="0"/>
                        </a:spcAft>
                      </a:pPr>
                      <a:r>
                        <a:rPr lang="en-US" sz="1400" dirty="0">
                          <a:solidFill>
                            <a:schemeClr val="bg1"/>
                          </a:solidFill>
                          <a:effectLst/>
                        </a:rPr>
                        <a:t>WRF Option</a:t>
                      </a:r>
                      <a:endParaRPr lang="en-US" sz="1400" dirty="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B w="12700" cap="flat" cmpd="sng" algn="ctr">
                      <a:noFill/>
                      <a:prstDash val="solid"/>
                      <a:round/>
                      <a:headEnd type="none" w="med" len="med"/>
                      <a:tailEnd type="none" w="med" len="med"/>
                    </a:lnB>
                    <a:solidFill>
                      <a:schemeClr val="tx2"/>
                    </a:solidFill>
                  </a:tcPr>
                </a:tc>
                <a:tc>
                  <a:txBody>
                    <a:bodyPr/>
                    <a:lstStyle/>
                    <a:p>
                      <a:pPr marL="0" marR="0" algn="ctr">
                        <a:lnSpc>
                          <a:spcPts val="1300"/>
                        </a:lnSpc>
                        <a:spcBef>
                          <a:spcPts val="0"/>
                        </a:spcBef>
                        <a:spcAft>
                          <a:spcPts val="0"/>
                        </a:spcAft>
                      </a:pPr>
                      <a:r>
                        <a:rPr lang="en-US" sz="1400" dirty="0">
                          <a:solidFill>
                            <a:schemeClr val="bg1"/>
                          </a:solidFill>
                          <a:effectLst/>
                          <a:latin typeface="Verdana" panose="020B0604030504040204" pitchFamily="34" charset="0"/>
                          <a:ea typeface="Calibri" panose="020F0502020204030204" pitchFamily="34" charset="0"/>
                          <a:cs typeface="Arial" panose="020B0604020202020204" pitchFamily="34" charset="0"/>
                        </a:rPr>
                        <a:t>2017 WAQS</a:t>
                      </a:r>
                    </a:p>
                  </a:txBody>
                  <a:tcPr marL="68580" marR="68580" marT="0" marB="0" anchor="ctr">
                    <a:lnB w="12700" cap="flat" cmpd="sng" algn="ctr">
                      <a:solidFill>
                        <a:srgbClr val="FF0000"/>
                      </a:solidFill>
                      <a:prstDash val="solid"/>
                      <a:round/>
                      <a:headEnd type="none" w="med" len="med"/>
                      <a:tailEnd type="none" w="med" len="med"/>
                    </a:lnB>
                    <a:solidFill>
                      <a:schemeClr val="tx2"/>
                    </a:solidFill>
                  </a:tcPr>
                </a:tc>
                <a:tc>
                  <a:txBody>
                    <a:bodyPr/>
                    <a:lstStyle/>
                    <a:p>
                      <a:pPr marL="0" marR="0" algn="ctr">
                        <a:lnSpc>
                          <a:spcPts val="1300"/>
                        </a:lnSpc>
                        <a:spcBef>
                          <a:spcPts val="0"/>
                        </a:spcBef>
                        <a:spcAft>
                          <a:spcPts val="0"/>
                        </a:spcAft>
                      </a:pPr>
                      <a:r>
                        <a:rPr lang="en-US" sz="1400" dirty="0">
                          <a:solidFill>
                            <a:schemeClr val="bg1"/>
                          </a:solidFill>
                          <a:effectLst/>
                        </a:rPr>
                        <a:t>2014 WAQS</a:t>
                      </a:r>
                      <a:endParaRPr lang="en-US" sz="1400" dirty="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FF0000"/>
                      </a:solidFill>
                      <a:prstDash val="solid"/>
                      <a:round/>
                      <a:headEnd type="none" w="med" len="med"/>
                      <a:tailEnd type="none" w="med" len="med"/>
                    </a:lnB>
                    <a:solidFill>
                      <a:schemeClr val="tx2"/>
                    </a:solidFill>
                  </a:tcPr>
                </a:tc>
                <a:extLst>
                  <a:ext uri="{0D108BD9-81ED-4DB2-BD59-A6C34878D82A}">
                    <a16:rowId xmlns:a16="http://schemas.microsoft.com/office/drawing/2014/main" val="1212601585"/>
                  </a:ext>
                </a:extLst>
              </a:tr>
              <a:tr h="301752">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WRF Version</a:t>
                      </a:r>
                    </a:p>
                  </a:txBody>
                  <a:tcPr marL="68580" marR="6858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4.2</a:t>
                      </a:r>
                    </a:p>
                  </a:txBody>
                  <a:tcPr marL="68580" marR="6858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3.6.1</a:t>
                      </a:r>
                    </a:p>
                  </a:txBody>
                  <a:tcPr marL="68580" marR="6858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111160"/>
                  </a:ext>
                </a:extLst>
              </a:tr>
              <a:tr h="534545">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Vertical Coordinate</a:t>
                      </a:r>
                    </a:p>
                  </a:txBody>
                  <a:tcPr marL="68580" marR="6858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hybrid sigma-pressure</a:t>
                      </a:r>
                    </a:p>
                  </a:txBody>
                  <a:tcPr marL="68580" marR="6858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sigma </a:t>
                      </a:r>
                    </a:p>
                  </a:txBody>
                  <a:tcPr marL="68580" marR="6858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2287528"/>
                  </a:ext>
                </a:extLst>
              </a:tr>
              <a:tr h="300861">
                <a:tc>
                  <a:txBody>
                    <a:bodyPr/>
                    <a:lstStyle/>
                    <a:p>
                      <a:pPr marL="0" marR="0">
                        <a:lnSpc>
                          <a:spcPts val="1300"/>
                        </a:lnSpc>
                        <a:spcBef>
                          <a:spcPts val="0"/>
                        </a:spcBef>
                        <a:spcAft>
                          <a:spcPts val="0"/>
                        </a:spcAft>
                      </a:pPr>
                      <a:r>
                        <a:rPr lang="en-US" sz="1400" dirty="0">
                          <a:effectLst/>
                        </a:rPr>
                        <a:t>Domains run</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36/12-km</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300"/>
                        </a:lnSpc>
                        <a:spcBef>
                          <a:spcPts val="0"/>
                        </a:spcBef>
                        <a:spcAft>
                          <a:spcPts val="0"/>
                        </a:spcAft>
                      </a:pPr>
                      <a:r>
                        <a:rPr lang="en-US" sz="1400" dirty="0">
                          <a:effectLst/>
                        </a:rPr>
                        <a:t>36/12/4-km</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0327896"/>
                  </a:ext>
                </a:extLst>
              </a:tr>
              <a:tr h="286535">
                <a:tc>
                  <a:txBody>
                    <a:bodyPr/>
                    <a:lstStyle/>
                    <a:p>
                      <a:pPr marL="0" marR="0">
                        <a:lnSpc>
                          <a:spcPts val="1300"/>
                        </a:lnSpc>
                        <a:spcBef>
                          <a:spcPts val="0"/>
                        </a:spcBef>
                        <a:spcAft>
                          <a:spcPts val="0"/>
                        </a:spcAft>
                      </a:pPr>
                      <a:r>
                        <a:rPr lang="en-US" sz="1400" dirty="0">
                          <a:effectLst/>
                        </a:rPr>
                        <a:t>Microphysics</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Thompson</a:t>
                      </a: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300"/>
                        </a:lnSpc>
                        <a:spcBef>
                          <a:spcPts val="0"/>
                        </a:spcBef>
                        <a:spcAft>
                          <a:spcPts val="0"/>
                        </a:spcAft>
                      </a:pPr>
                      <a:r>
                        <a:rPr lang="en-US" sz="1400" dirty="0">
                          <a:effectLst/>
                        </a:rPr>
                        <a:t>Thompson</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3703694"/>
                  </a:ext>
                </a:extLst>
              </a:tr>
              <a:tr h="286535">
                <a:tc>
                  <a:txBody>
                    <a:bodyPr/>
                    <a:lstStyle/>
                    <a:p>
                      <a:pPr marL="0" marR="0">
                        <a:lnSpc>
                          <a:spcPts val="1300"/>
                        </a:lnSpc>
                        <a:spcBef>
                          <a:spcPts val="0"/>
                        </a:spcBef>
                        <a:spcAft>
                          <a:spcPts val="0"/>
                        </a:spcAft>
                      </a:pPr>
                      <a:r>
                        <a:rPr lang="en-US" sz="1400" dirty="0">
                          <a:effectLst/>
                        </a:rPr>
                        <a:t>LW Radiation</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lnB w="12700" cmpd="sng">
                      <a:noFill/>
                    </a:lnB>
                    <a:solidFill>
                      <a:schemeClr val="tx2"/>
                    </a:solidFill>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RRTMG</a:t>
                      </a:r>
                    </a:p>
                  </a:txBody>
                  <a:tcPr marL="68580" marR="68580" marT="0" marB="0" anchor="ctr">
                    <a:lnT w="12700" cap="flat" cmpd="sng" algn="ctr">
                      <a:noFill/>
                      <a:prstDash val="solid"/>
                      <a:round/>
                      <a:headEnd type="none" w="med" len="med"/>
                      <a:tailEnd type="none" w="med" len="med"/>
                    </a:lnT>
                  </a:tcPr>
                </a:tc>
                <a:tc>
                  <a:txBody>
                    <a:bodyPr/>
                    <a:lstStyle/>
                    <a:p>
                      <a:pPr marL="0" marR="0">
                        <a:lnSpc>
                          <a:spcPts val="1300"/>
                        </a:lnSpc>
                        <a:spcBef>
                          <a:spcPts val="0"/>
                        </a:spcBef>
                        <a:spcAft>
                          <a:spcPts val="0"/>
                        </a:spcAft>
                      </a:pPr>
                      <a:r>
                        <a:rPr lang="en-US" sz="1400" dirty="0">
                          <a:effectLst/>
                        </a:rPr>
                        <a:t>RRTMG</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tcPr>
                </a:tc>
                <a:extLst>
                  <a:ext uri="{0D108BD9-81ED-4DB2-BD59-A6C34878D82A}">
                    <a16:rowId xmlns:a16="http://schemas.microsoft.com/office/drawing/2014/main" val="1803462528"/>
                  </a:ext>
                </a:extLst>
              </a:tr>
              <a:tr h="286535">
                <a:tc>
                  <a:txBody>
                    <a:bodyPr/>
                    <a:lstStyle/>
                    <a:p>
                      <a:pPr marL="0" marR="0">
                        <a:lnSpc>
                          <a:spcPts val="1300"/>
                        </a:lnSpc>
                        <a:spcBef>
                          <a:spcPts val="0"/>
                        </a:spcBef>
                        <a:spcAft>
                          <a:spcPts val="0"/>
                        </a:spcAft>
                      </a:pPr>
                      <a:r>
                        <a:rPr lang="en-US" sz="1400" dirty="0">
                          <a:effectLst/>
                        </a:rPr>
                        <a:t>SW Radiation</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RRTMG</a:t>
                      </a:r>
                    </a:p>
                  </a:txBody>
                  <a:tcPr marL="68580" marR="68580" marT="0" marB="0" anchor="ctr">
                    <a:lnL w="12700" cmpd="sng">
                      <a:noFill/>
                    </a:lnL>
                  </a:tcPr>
                </a:tc>
                <a:tc>
                  <a:txBody>
                    <a:bodyPr/>
                    <a:lstStyle/>
                    <a:p>
                      <a:pPr marL="0" marR="0">
                        <a:lnSpc>
                          <a:spcPts val="1300"/>
                        </a:lnSpc>
                        <a:spcBef>
                          <a:spcPts val="0"/>
                        </a:spcBef>
                        <a:spcAft>
                          <a:spcPts val="0"/>
                        </a:spcAft>
                      </a:pPr>
                      <a:r>
                        <a:rPr lang="en-US" sz="1400" dirty="0">
                          <a:effectLst/>
                        </a:rPr>
                        <a:t>RRTMG</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9361159"/>
                  </a:ext>
                </a:extLst>
              </a:tr>
              <a:tr h="286535">
                <a:tc>
                  <a:txBody>
                    <a:bodyPr/>
                    <a:lstStyle/>
                    <a:p>
                      <a:pPr marL="0" marR="0">
                        <a:lnSpc>
                          <a:spcPts val="1300"/>
                        </a:lnSpc>
                        <a:spcBef>
                          <a:spcPts val="0"/>
                        </a:spcBef>
                        <a:spcAft>
                          <a:spcPts val="0"/>
                        </a:spcAft>
                      </a:pPr>
                      <a:r>
                        <a:rPr lang="en-US" sz="1400" dirty="0">
                          <a:effectLst/>
                        </a:rPr>
                        <a:t>LSM</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Noah</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300"/>
                        </a:lnSpc>
                        <a:spcBef>
                          <a:spcPts val="0"/>
                        </a:spcBef>
                        <a:spcAft>
                          <a:spcPts val="0"/>
                        </a:spcAft>
                      </a:pPr>
                      <a:r>
                        <a:rPr lang="en-US" sz="1400" dirty="0">
                          <a:effectLst/>
                        </a:rPr>
                        <a:t>Noah</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2666436"/>
                  </a:ext>
                </a:extLst>
              </a:tr>
              <a:tr h="286535">
                <a:tc>
                  <a:txBody>
                    <a:bodyPr/>
                    <a:lstStyle/>
                    <a:p>
                      <a:pPr marL="0" marR="0">
                        <a:lnSpc>
                          <a:spcPts val="1300"/>
                        </a:lnSpc>
                        <a:spcBef>
                          <a:spcPts val="0"/>
                        </a:spcBef>
                        <a:spcAft>
                          <a:spcPts val="0"/>
                        </a:spcAft>
                      </a:pPr>
                      <a:r>
                        <a:rPr lang="en-US" sz="1400" dirty="0">
                          <a:effectLst/>
                        </a:rPr>
                        <a:t>PBL scheme</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YSU</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300"/>
                        </a:lnSpc>
                        <a:spcBef>
                          <a:spcPts val="0"/>
                        </a:spcBef>
                        <a:spcAft>
                          <a:spcPts val="0"/>
                        </a:spcAft>
                      </a:pPr>
                      <a:r>
                        <a:rPr lang="en-US" sz="1400" dirty="0">
                          <a:effectLst/>
                        </a:rPr>
                        <a:t>YSU</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1591152"/>
                  </a:ext>
                </a:extLst>
              </a:tr>
              <a:tr h="286535">
                <a:tc>
                  <a:txBody>
                    <a:bodyPr/>
                    <a:lstStyle/>
                    <a:p>
                      <a:pPr marL="0" marR="0">
                        <a:lnSpc>
                          <a:spcPts val="1300"/>
                        </a:lnSpc>
                        <a:spcBef>
                          <a:spcPts val="0"/>
                        </a:spcBef>
                        <a:spcAft>
                          <a:spcPts val="0"/>
                        </a:spcAft>
                      </a:pPr>
                      <a:r>
                        <a:rPr lang="en-US" sz="1400" dirty="0">
                          <a:effectLst/>
                        </a:rPr>
                        <a:t>Sfc Layer Physics</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MM5 similarity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300"/>
                        </a:lnSpc>
                        <a:spcBef>
                          <a:spcPts val="0"/>
                        </a:spcBef>
                        <a:spcAft>
                          <a:spcPts val="0"/>
                        </a:spcAft>
                      </a:pPr>
                      <a:r>
                        <a:rPr lang="en-US" sz="1400" dirty="0">
                          <a:effectLst/>
                        </a:rPr>
                        <a:t>MM5 similarity</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0039629"/>
                  </a:ext>
                </a:extLst>
              </a:tr>
              <a:tr h="517726">
                <a:tc>
                  <a:txBody>
                    <a:bodyPr/>
                    <a:lstStyle/>
                    <a:p>
                      <a:pPr marL="0" marR="0">
                        <a:lnSpc>
                          <a:spcPts val="1300"/>
                        </a:lnSpc>
                        <a:spcBef>
                          <a:spcPts val="0"/>
                        </a:spcBef>
                        <a:spcAft>
                          <a:spcPts val="0"/>
                        </a:spcAft>
                      </a:pPr>
                      <a:r>
                        <a:rPr lang="en-US" sz="1400" dirty="0">
                          <a:effectLst/>
                        </a:rPr>
                        <a:t>Cumulus</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ts val="1300"/>
                        </a:lnSpc>
                        <a:spcBef>
                          <a:spcPts val="0"/>
                        </a:spcBef>
                        <a:spcAft>
                          <a:spcPts val="0"/>
                        </a:spcAft>
                      </a:pPr>
                      <a:r>
                        <a:rPr lang="en-US" sz="1400" dirty="0">
                          <a:effectLst/>
                        </a:rPr>
                        <a:t>36/12-km Multi-scale Kain Fritsch</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300"/>
                        </a:lnSpc>
                        <a:spcBef>
                          <a:spcPts val="0"/>
                        </a:spcBef>
                        <a:spcAft>
                          <a:spcPts val="0"/>
                        </a:spcAft>
                      </a:pPr>
                      <a:r>
                        <a:rPr lang="en-US" sz="1400" dirty="0">
                          <a:effectLst/>
                        </a:rPr>
                        <a:t>36/12-km Multi-scale Kain Fritsch</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7574385"/>
                  </a:ext>
                </a:extLst>
              </a:tr>
              <a:tr h="470204">
                <a:tc>
                  <a:txBody>
                    <a:bodyPr/>
                    <a:lstStyle/>
                    <a:p>
                      <a:pPr marL="0" marR="0">
                        <a:lnSpc>
                          <a:spcPts val="1300"/>
                        </a:lnSpc>
                        <a:spcBef>
                          <a:spcPts val="0"/>
                        </a:spcBef>
                        <a:spcAft>
                          <a:spcPts val="0"/>
                        </a:spcAft>
                      </a:pPr>
                      <a:r>
                        <a:rPr lang="en-US" sz="1400" dirty="0">
                          <a:effectLst/>
                        </a:rPr>
                        <a:t>BC, IC Analysis Nudging Source</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tx2"/>
                    </a:solidFill>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12-km NAM</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300"/>
                        </a:lnSpc>
                        <a:spcBef>
                          <a:spcPts val="0"/>
                        </a:spcBef>
                        <a:spcAft>
                          <a:spcPts val="0"/>
                        </a:spcAft>
                      </a:pPr>
                      <a:r>
                        <a:rPr lang="en-US" sz="1400" dirty="0">
                          <a:effectLst/>
                        </a:rPr>
                        <a:t>12-km NAM</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4059508"/>
                  </a:ext>
                </a:extLst>
              </a:tr>
              <a:tr h="470204">
                <a:tc>
                  <a:txBody>
                    <a:bodyPr/>
                    <a:lstStyle/>
                    <a:p>
                      <a:pPr marL="0" marR="0">
                        <a:lnSpc>
                          <a:spcPts val="1300"/>
                        </a:lnSpc>
                        <a:spcBef>
                          <a:spcPts val="0"/>
                        </a:spcBef>
                        <a:spcAft>
                          <a:spcPts val="0"/>
                        </a:spcAft>
                      </a:pPr>
                      <a:r>
                        <a:rPr lang="en-US" sz="1400" dirty="0">
                          <a:effectLst/>
                        </a:rPr>
                        <a:t>Analysis Nudging Grids</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36/12-km</a:t>
                      </a:r>
                    </a:p>
                  </a:txBody>
                  <a:tcPr marL="68580" marR="68580" marT="0" marB="0" anchor="ctr">
                    <a:lnL w="12700" cmpd="sng">
                      <a:noFill/>
                    </a:lnL>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a:lnSpc>
                          <a:spcPts val="1300"/>
                        </a:lnSpc>
                        <a:spcBef>
                          <a:spcPts val="0"/>
                        </a:spcBef>
                        <a:spcAft>
                          <a:spcPts val="0"/>
                        </a:spcAft>
                      </a:pPr>
                      <a:r>
                        <a:rPr lang="en-US" sz="1400" dirty="0">
                          <a:effectLst/>
                        </a:rPr>
                        <a:t>36/12-km</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490291818"/>
                  </a:ext>
                </a:extLst>
              </a:tr>
              <a:tr h="286535">
                <a:tc>
                  <a:txBody>
                    <a:bodyPr/>
                    <a:lstStyle/>
                    <a:p>
                      <a:pPr marL="0" marR="0">
                        <a:lnSpc>
                          <a:spcPts val="1300"/>
                        </a:lnSpc>
                        <a:spcBef>
                          <a:spcPts val="0"/>
                        </a:spcBef>
                        <a:spcAft>
                          <a:spcPts val="0"/>
                        </a:spcAft>
                      </a:pPr>
                      <a:r>
                        <a:rPr lang="en-US" sz="1400" dirty="0">
                          <a:effectLst/>
                        </a:rPr>
                        <a:t>Obs Nudging</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None</a:t>
                      </a:r>
                    </a:p>
                  </a:txBody>
                  <a:tcPr marL="68580" marR="68580" marT="0" marB="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300"/>
                        </a:lnSpc>
                        <a:spcBef>
                          <a:spcPts val="0"/>
                        </a:spcBef>
                        <a:spcAft>
                          <a:spcPts val="0"/>
                        </a:spcAft>
                      </a:pPr>
                      <a:r>
                        <a:rPr lang="en-US" sz="1400" dirty="0">
                          <a:effectLst/>
                        </a:rPr>
                        <a:t>4-km</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4095348"/>
                  </a:ext>
                </a:extLst>
              </a:tr>
              <a:tr h="286535">
                <a:tc>
                  <a:txBody>
                    <a:bodyPr/>
                    <a:lstStyle/>
                    <a:p>
                      <a:pPr marL="0" marR="0">
                        <a:lnSpc>
                          <a:spcPts val="1300"/>
                        </a:lnSpc>
                        <a:spcBef>
                          <a:spcPts val="0"/>
                        </a:spcBef>
                        <a:spcAft>
                          <a:spcPts val="0"/>
                        </a:spcAft>
                      </a:pPr>
                      <a:r>
                        <a:rPr lang="en-US" sz="1400" dirty="0">
                          <a:effectLst/>
                        </a:rPr>
                        <a:t>Sea Sfc Temp</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solidFill>
                      <a:schemeClr val="tx2"/>
                    </a:solidFill>
                  </a:tcPr>
                </a:tc>
                <a:tc>
                  <a:txBody>
                    <a:bodyPr/>
                    <a:lstStyle/>
                    <a:p>
                      <a:pPr marL="0" marR="0">
                        <a:lnSpc>
                          <a:spcPts val="1300"/>
                        </a:lnSpc>
                        <a:spcBef>
                          <a:spcPts val="0"/>
                        </a:spcBef>
                        <a:spcAft>
                          <a:spcPts val="0"/>
                        </a:spcAft>
                      </a:pPr>
                      <a:r>
                        <a:rPr lang="en-US" sz="1400" dirty="0">
                          <a:effectLst/>
                          <a:latin typeface="Verdana" panose="020B0604030504040204" pitchFamily="34" charset="0"/>
                          <a:ea typeface="Calibri" panose="020F0502020204030204" pitchFamily="34" charset="0"/>
                          <a:cs typeface="Arial" panose="020B0604020202020204" pitchFamily="34" charset="0"/>
                        </a:rPr>
                        <a:t>FNMOC</a:t>
                      </a:r>
                    </a:p>
                  </a:txBody>
                  <a:tcPr marL="68580" marR="68580" marT="0" marB="0" anchor="ctr">
                    <a:lnT w="12700" cap="flat" cmpd="sng" algn="ctr">
                      <a:solidFill>
                        <a:srgbClr val="FF0000"/>
                      </a:solidFill>
                      <a:prstDash val="solid"/>
                      <a:round/>
                      <a:headEnd type="none" w="med" len="med"/>
                      <a:tailEnd type="none" w="med" len="med"/>
                    </a:lnT>
                  </a:tcPr>
                </a:tc>
                <a:tc>
                  <a:txBody>
                    <a:bodyPr/>
                    <a:lstStyle/>
                    <a:p>
                      <a:pPr marL="0" marR="0">
                        <a:lnSpc>
                          <a:spcPts val="1300"/>
                        </a:lnSpc>
                        <a:spcBef>
                          <a:spcPts val="0"/>
                        </a:spcBef>
                        <a:spcAft>
                          <a:spcPts val="0"/>
                        </a:spcAft>
                      </a:pPr>
                      <a:r>
                        <a:rPr lang="en-US" sz="1400" dirty="0">
                          <a:effectLst/>
                        </a:rPr>
                        <a:t>FNMOC</a:t>
                      </a:r>
                      <a:endParaRPr lang="en-US" sz="14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4018814973"/>
                  </a:ext>
                </a:extLst>
              </a:tr>
            </a:tbl>
          </a:graphicData>
        </a:graphic>
      </p:graphicFrame>
      <p:sp>
        <p:nvSpPr>
          <p:cNvPr id="7" name="TextBox 6">
            <a:extLst>
              <a:ext uri="{FF2B5EF4-FFF2-40B4-BE49-F238E27FC236}">
                <a16:creationId xmlns:a16="http://schemas.microsoft.com/office/drawing/2014/main" id="{88B85A64-E6E5-4E6E-8BC0-BEA1124473E1}"/>
              </a:ext>
            </a:extLst>
          </p:cNvPr>
          <p:cNvSpPr txBox="1"/>
          <p:nvPr/>
        </p:nvSpPr>
        <p:spPr bwMode="auto">
          <a:xfrm>
            <a:off x="7847976" y="1202400"/>
            <a:ext cx="3448050" cy="138499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285750" marR="0" indent="-285750" algn="l" defTabSz="457200" rtl="0" eaLnBrk="0" fontAlgn="base" latinLnBrk="0" hangingPunct="0">
              <a:spcBef>
                <a:spcPct val="0"/>
              </a:spcBef>
              <a:buClrTx/>
              <a:buSzTx/>
              <a:buFont typeface="Arial" panose="020B0604020202020204" pitchFamily="34" charset="0"/>
              <a:buChar char="•"/>
              <a:tabLst/>
            </a:pPr>
            <a:r>
              <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WWLN/NLDN</a:t>
            </a:r>
            <a:r>
              <a:rPr lang="en-US" sz="1600" spc="0" dirty="0"/>
              <a:t> lightning</a:t>
            </a:r>
            <a:r>
              <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assimilation procedure tied to WRF v3.8</a:t>
            </a:r>
          </a:p>
          <a:p>
            <a:pPr marL="285750" marR="0" indent="-285750" algn="l" defTabSz="457200" rtl="0" eaLnBrk="0" fontAlgn="base" latinLnBrk="0" hangingPunct="0">
              <a:spcBef>
                <a:spcPct val="0"/>
              </a:spcBef>
              <a:buClrTx/>
              <a:buSzTx/>
              <a:buFont typeface="Arial" panose="020B0604020202020204" pitchFamily="34" charset="0"/>
              <a:buChar char="•"/>
              <a:tabLst/>
            </a:pPr>
            <a:r>
              <a:rPr lang="en-US" sz="1600" spc="0" dirty="0"/>
              <a:t>Hybrid vertical coordinate not implemented until v3.9</a:t>
            </a:r>
          </a:p>
        </p:txBody>
      </p:sp>
    </p:spTree>
    <p:extLst>
      <p:ext uri="{BB962C8B-B14F-4D97-AF65-F5344CB8AC3E}">
        <p14:creationId xmlns:p14="http://schemas.microsoft.com/office/powerpoint/2010/main" val="366518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E8A8-FB95-44C8-A7FF-CBADFA47B8CD}"/>
              </a:ext>
            </a:extLst>
          </p:cNvPr>
          <p:cNvSpPr>
            <a:spLocks noGrp="1"/>
          </p:cNvSpPr>
          <p:nvPr>
            <p:ph type="title"/>
          </p:nvPr>
        </p:nvSpPr>
        <p:spPr>
          <a:xfrm>
            <a:off x="798513" y="453600"/>
            <a:ext cx="3970913" cy="1198556"/>
          </a:xfrm>
        </p:spPr>
        <p:txBody>
          <a:bodyPr/>
          <a:lstStyle/>
          <a:p>
            <a:r>
              <a:rPr lang="en-US" dirty="0"/>
              <a:t>2017 WAQS 12 km WIND SPEED performance (STATES)</a:t>
            </a:r>
          </a:p>
        </p:txBody>
      </p:sp>
      <p:sp>
        <p:nvSpPr>
          <p:cNvPr id="6" name="TextBox 5">
            <a:extLst>
              <a:ext uri="{FF2B5EF4-FFF2-40B4-BE49-F238E27FC236}">
                <a16:creationId xmlns:a16="http://schemas.microsoft.com/office/drawing/2014/main" id="{1F7E1E52-DA4E-4EF9-A4C5-294CB28760BC}"/>
              </a:ext>
            </a:extLst>
          </p:cNvPr>
          <p:cNvSpPr txBox="1"/>
          <p:nvPr/>
        </p:nvSpPr>
        <p:spPr bwMode="auto">
          <a:xfrm>
            <a:off x="798513" y="2298124"/>
            <a:ext cx="3749327" cy="49244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All stats within simple benchmark goal for all 12 km sites</a:t>
            </a:r>
          </a:p>
        </p:txBody>
      </p:sp>
      <p:sp>
        <p:nvSpPr>
          <p:cNvPr id="7" name="TextBox 6">
            <a:extLst>
              <a:ext uri="{FF2B5EF4-FFF2-40B4-BE49-F238E27FC236}">
                <a16:creationId xmlns:a16="http://schemas.microsoft.com/office/drawing/2014/main" id="{CDA8952F-7D73-4C37-A5CD-B02E22D61C20}"/>
              </a:ext>
            </a:extLst>
          </p:cNvPr>
          <p:cNvSpPr txBox="1"/>
          <p:nvPr/>
        </p:nvSpPr>
        <p:spPr bwMode="auto">
          <a:xfrm>
            <a:off x="798513" y="2944092"/>
            <a:ext cx="3749327" cy="49244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US" sz="1600" spc="0" dirty="0"/>
              <a:t>Performance more varied at state level</a:t>
            </a:r>
            <a:endPar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p:txBody>
      </p:sp>
      <p:grpSp>
        <p:nvGrpSpPr>
          <p:cNvPr id="8" name="Group 7">
            <a:extLst>
              <a:ext uri="{FF2B5EF4-FFF2-40B4-BE49-F238E27FC236}">
                <a16:creationId xmlns:a16="http://schemas.microsoft.com/office/drawing/2014/main" id="{BBFFE3DB-FFF5-4B7E-8ECD-5C8B046932D2}"/>
              </a:ext>
            </a:extLst>
          </p:cNvPr>
          <p:cNvGrpSpPr/>
          <p:nvPr/>
        </p:nvGrpSpPr>
        <p:grpSpPr>
          <a:xfrm>
            <a:off x="4690126" y="0"/>
            <a:ext cx="7500287" cy="6859588"/>
            <a:chOff x="4690126" y="0"/>
            <a:chExt cx="7500287" cy="6859588"/>
          </a:xfrm>
        </p:grpSpPr>
        <p:pic>
          <p:nvPicPr>
            <p:cNvPr id="9" name="Picture 8">
              <a:extLst>
                <a:ext uri="{FF2B5EF4-FFF2-40B4-BE49-F238E27FC236}">
                  <a16:creationId xmlns:a16="http://schemas.microsoft.com/office/drawing/2014/main" id="{DD073703-B531-417C-9143-C706A4C76CEB}"/>
                </a:ext>
              </a:extLst>
            </p:cNvPr>
            <p:cNvPicPr>
              <a:picLocks noChangeAspect="1"/>
            </p:cNvPicPr>
            <p:nvPr/>
          </p:nvPicPr>
          <p:blipFill>
            <a:blip r:embed="rId3"/>
            <a:stretch>
              <a:fillRect/>
            </a:stretch>
          </p:blipFill>
          <p:spPr>
            <a:xfrm>
              <a:off x="4690126" y="0"/>
              <a:ext cx="7500287" cy="6859588"/>
            </a:xfrm>
            <a:prstGeom prst="rect">
              <a:avLst/>
            </a:prstGeom>
          </p:spPr>
        </p:pic>
        <p:sp>
          <p:nvSpPr>
            <p:cNvPr id="10" name="TextBox 9">
              <a:extLst>
                <a:ext uri="{FF2B5EF4-FFF2-40B4-BE49-F238E27FC236}">
                  <a16:creationId xmlns:a16="http://schemas.microsoft.com/office/drawing/2014/main" id="{33E75C15-533E-4E10-AB8A-3A8ECC830C6B}"/>
                </a:ext>
              </a:extLst>
            </p:cNvPr>
            <p:cNvSpPr txBox="1"/>
            <p:nvPr/>
          </p:nvSpPr>
          <p:spPr bwMode="auto">
            <a:xfrm>
              <a:off x="5157814" y="62300"/>
              <a:ext cx="485423"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r>
                <a:rPr lang="en-US" b="1" spc="0" dirty="0">
                  <a:solidFill>
                    <a:schemeClr val="tx2"/>
                  </a:solidFill>
                </a:rPr>
                <a:t>ALL</a:t>
              </a:r>
            </a:p>
          </p:txBody>
        </p:sp>
        <p:sp>
          <p:nvSpPr>
            <p:cNvPr id="12" name="TextBox 11">
              <a:extLst>
                <a:ext uri="{FF2B5EF4-FFF2-40B4-BE49-F238E27FC236}">
                  <a16:creationId xmlns:a16="http://schemas.microsoft.com/office/drawing/2014/main" id="{40F18DFB-0AAA-452E-864A-1E00FE5B4093}"/>
                </a:ext>
              </a:extLst>
            </p:cNvPr>
            <p:cNvSpPr txBox="1"/>
            <p:nvPr/>
          </p:nvSpPr>
          <p:spPr bwMode="auto">
            <a:xfrm>
              <a:off x="5157813" y="2344291"/>
              <a:ext cx="485423"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UT</a:t>
              </a:r>
            </a:p>
          </p:txBody>
        </p:sp>
        <p:sp>
          <p:nvSpPr>
            <p:cNvPr id="13" name="TextBox 12">
              <a:extLst>
                <a:ext uri="{FF2B5EF4-FFF2-40B4-BE49-F238E27FC236}">
                  <a16:creationId xmlns:a16="http://schemas.microsoft.com/office/drawing/2014/main" id="{0815896F-F09D-44A3-AA10-73C0DAAB17AF}"/>
                </a:ext>
              </a:extLst>
            </p:cNvPr>
            <p:cNvSpPr txBox="1"/>
            <p:nvPr/>
          </p:nvSpPr>
          <p:spPr bwMode="auto">
            <a:xfrm>
              <a:off x="8838627" y="2304611"/>
              <a:ext cx="485423"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WY</a:t>
              </a:r>
            </a:p>
          </p:txBody>
        </p:sp>
        <p:sp>
          <p:nvSpPr>
            <p:cNvPr id="14" name="TextBox 13">
              <a:extLst>
                <a:ext uri="{FF2B5EF4-FFF2-40B4-BE49-F238E27FC236}">
                  <a16:creationId xmlns:a16="http://schemas.microsoft.com/office/drawing/2014/main" id="{32AC10E3-0C54-4AB0-8BAF-4698173F3436}"/>
                </a:ext>
              </a:extLst>
            </p:cNvPr>
            <p:cNvSpPr txBox="1"/>
            <p:nvPr/>
          </p:nvSpPr>
          <p:spPr bwMode="auto">
            <a:xfrm>
              <a:off x="8877165" y="62300"/>
              <a:ext cx="485423"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CO</a:t>
              </a:r>
            </a:p>
          </p:txBody>
        </p:sp>
        <p:sp>
          <p:nvSpPr>
            <p:cNvPr id="15" name="TextBox 14">
              <a:extLst>
                <a:ext uri="{FF2B5EF4-FFF2-40B4-BE49-F238E27FC236}">
                  <a16:creationId xmlns:a16="http://schemas.microsoft.com/office/drawing/2014/main" id="{544910A3-504D-4F37-A081-94C955856911}"/>
                </a:ext>
              </a:extLst>
            </p:cNvPr>
            <p:cNvSpPr txBox="1"/>
            <p:nvPr/>
          </p:nvSpPr>
          <p:spPr bwMode="auto">
            <a:xfrm>
              <a:off x="5157814" y="4626283"/>
              <a:ext cx="485423"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AZ</a:t>
              </a:r>
            </a:p>
          </p:txBody>
        </p:sp>
        <p:sp>
          <p:nvSpPr>
            <p:cNvPr id="16" name="TextBox 15">
              <a:extLst>
                <a:ext uri="{FF2B5EF4-FFF2-40B4-BE49-F238E27FC236}">
                  <a16:creationId xmlns:a16="http://schemas.microsoft.com/office/drawing/2014/main" id="{C56CB1C6-5C04-4BF2-847B-FA3F9702C44E}"/>
                </a:ext>
              </a:extLst>
            </p:cNvPr>
            <p:cNvSpPr txBox="1"/>
            <p:nvPr/>
          </p:nvSpPr>
          <p:spPr bwMode="auto">
            <a:xfrm>
              <a:off x="8838628" y="4626283"/>
              <a:ext cx="485423"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NM</a:t>
              </a:r>
            </a:p>
          </p:txBody>
        </p:sp>
        <p:sp>
          <p:nvSpPr>
            <p:cNvPr id="17" name="TextBox 16">
              <a:extLst>
                <a:ext uri="{FF2B5EF4-FFF2-40B4-BE49-F238E27FC236}">
                  <a16:creationId xmlns:a16="http://schemas.microsoft.com/office/drawing/2014/main" id="{AAC9A4AB-E193-4CC9-A30C-0A296BC383AA}"/>
                </a:ext>
              </a:extLst>
            </p:cNvPr>
            <p:cNvSpPr txBox="1"/>
            <p:nvPr/>
          </p:nvSpPr>
          <p:spPr bwMode="auto">
            <a:xfrm>
              <a:off x="5170297" y="329120"/>
              <a:ext cx="1174041" cy="1692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US" sz="11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sites: 1376</a:t>
              </a:r>
            </a:p>
          </p:txBody>
        </p:sp>
        <p:sp>
          <p:nvSpPr>
            <p:cNvPr id="18" name="TextBox 17">
              <a:extLst>
                <a:ext uri="{FF2B5EF4-FFF2-40B4-BE49-F238E27FC236}">
                  <a16:creationId xmlns:a16="http://schemas.microsoft.com/office/drawing/2014/main" id="{98C0818B-00F3-41A2-96F3-08710AF56250}"/>
                </a:ext>
              </a:extLst>
            </p:cNvPr>
            <p:cNvSpPr txBox="1"/>
            <p:nvPr/>
          </p:nvSpPr>
          <p:spPr bwMode="auto">
            <a:xfrm>
              <a:off x="8947829" y="329119"/>
              <a:ext cx="1174041" cy="1692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US" sz="11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sites: 56</a:t>
              </a:r>
            </a:p>
          </p:txBody>
        </p:sp>
        <p:sp>
          <p:nvSpPr>
            <p:cNvPr id="19" name="TextBox 18">
              <a:extLst>
                <a:ext uri="{FF2B5EF4-FFF2-40B4-BE49-F238E27FC236}">
                  <a16:creationId xmlns:a16="http://schemas.microsoft.com/office/drawing/2014/main" id="{49EC268E-7044-4676-9460-2A939466945B}"/>
                </a:ext>
              </a:extLst>
            </p:cNvPr>
            <p:cNvSpPr txBox="1"/>
            <p:nvPr/>
          </p:nvSpPr>
          <p:spPr bwMode="auto">
            <a:xfrm>
              <a:off x="5170297" y="2621290"/>
              <a:ext cx="1174041" cy="1692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US" sz="11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sites: 19</a:t>
              </a:r>
            </a:p>
          </p:txBody>
        </p:sp>
        <p:sp>
          <p:nvSpPr>
            <p:cNvPr id="20" name="TextBox 19">
              <a:extLst>
                <a:ext uri="{FF2B5EF4-FFF2-40B4-BE49-F238E27FC236}">
                  <a16:creationId xmlns:a16="http://schemas.microsoft.com/office/drawing/2014/main" id="{CB7313BB-5A84-4239-8756-FC0993EC0A1F}"/>
                </a:ext>
              </a:extLst>
            </p:cNvPr>
            <p:cNvSpPr txBox="1"/>
            <p:nvPr/>
          </p:nvSpPr>
          <p:spPr bwMode="auto">
            <a:xfrm>
              <a:off x="8947829" y="2590149"/>
              <a:ext cx="1174041" cy="1692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US" sz="11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sites: 25</a:t>
              </a:r>
            </a:p>
          </p:txBody>
        </p:sp>
        <p:sp>
          <p:nvSpPr>
            <p:cNvPr id="21" name="TextBox 20">
              <a:extLst>
                <a:ext uri="{FF2B5EF4-FFF2-40B4-BE49-F238E27FC236}">
                  <a16:creationId xmlns:a16="http://schemas.microsoft.com/office/drawing/2014/main" id="{2501D513-8BA1-40D9-BF10-951762A0DB31}"/>
                </a:ext>
              </a:extLst>
            </p:cNvPr>
            <p:cNvSpPr txBox="1"/>
            <p:nvPr/>
          </p:nvSpPr>
          <p:spPr bwMode="auto">
            <a:xfrm>
              <a:off x="8947829" y="4903282"/>
              <a:ext cx="1174041" cy="1692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US" sz="11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sites: 31</a:t>
              </a:r>
            </a:p>
          </p:txBody>
        </p:sp>
        <p:sp>
          <p:nvSpPr>
            <p:cNvPr id="22" name="TextBox 21">
              <a:extLst>
                <a:ext uri="{FF2B5EF4-FFF2-40B4-BE49-F238E27FC236}">
                  <a16:creationId xmlns:a16="http://schemas.microsoft.com/office/drawing/2014/main" id="{52D4C943-FFCA-4222-87CC-AC40BFFC1B4F}"/>
                </a:ext>
              </a:extLst>
            </p:cNvPr>
            <p:cNvSpPr txBox="1"/>
            <p:nvPr/>
          </p:nvSpPr>
          <p:spPr bwMode="auto">
            <a:xfrm>
              <a:off x="5170297" y="4880942"/>
              <a:ext cx="1174041" cy="1692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US" sz="11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sites: 35</a:t>
              </a:r>
            </a:p>
          </p:txBody>
        </p:sp>
      </p:grpSp>
      <p:sp>
        <p:nvSpPr>
          <p:cNvPr id="23" name="TextBox 22">
            <a:extLst>
              <a:ext uri="{FF2B5EF4-FFF2-40B4-BE49-F238E27FC236}">
                <a16:creationId xmlns:a16="http://schemas.microsoft.com/office/drawing/2014/main" id="{A3DCCB11-B79A-40F1-A136-D62975836381}"/>
              </a:ext>
            </a:extLst>
          </p:cNvPr>
          <p:cNvSpPr txBox="1"/>
          <p:nvPr/>
        </p:nvSpPr>
        <p:spPr bwMode="auto">
          <a:xfrm>
            <a:off x="798512" y="3590060"/>
            <a:ext cx="3749327" cy="73866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US" sz="1600" spc="0" dirty="0"/>
              <a:t>Most months within complex benchmarks; persistent underestimations in CO, WY, NM</a:t>
            </a:r>
            <a:endPar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296726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E8A8-FB95-44C8-A7FF-CBADFA47B8CD}"/>
              </a:ext>
            </a:extLst>
          </p:cNvPr>
          <p:cNvSpPr>
            <a:spLocks noGrp="1"/>
          </p:cNvSpPr>
          <p:nvPr>
            <p:ph type="title"/>
          </p:nvPr>
        </p:nvSpPr>
        <p:spPr>
          <a:xfrm>
            <a:off x="798513" y="453600"/>
            <a:ext cx="4089173" cy="1386086"/>
          </a:xfrm>
        </p:spPr>
        <p:txBody>
          <a:bodyPr/>
          <a:lstStyle/>
          <a:p>
            <a:r>
              <a:rPr lang="en-US" dirty="0"/>
              <a:t>2017 WAQS 12 km WIND SPEED performance</a:t>
            </a:r>
            <a:br>
              <a:rPr lang="en-US" dirty="0"/>
            </a:br>
            <a:r>
              <a:rPr lang="en-US" dirty="0"/>
              <a:t>(SITES)</a:t>
            </a:r>
          </a:p>
        </p:txBody>
      </p:sp>
      <p:grpSp>
        <p:nvGrpSpPr>
          <p:cNvPr id="7" name="Group 6">
            <a:extLst>
              <a:ext uri="{FF2B5EF4-FFF2-40B4-BE49-F238E27FC236}">
                <a16:creationId xmlns:a16="http://schemas.microsoft.com/office/drawing/2014/main" id="{C90EF021-36E7-4094-B977-4FB4B7B9676B}"/>
              </a:ext>
            </a:extLst>
          </p:cNvPr>
          <p:cNvGrpSpPr/>
          <p:nvPr/>
        </p:nvGrpSpPr>
        <p:grpSpPr>
          <a:xfrm>
            <a:off x="4690126" y="0"/>
            <a:ext cx="7500287" cy="6859588"/>
            <a:chOff x="4690126" y="0"/>
            <a:chExt cx="7500287" cy="6859588"/>
          </a:xfrm>
        </p:grpSpPr>
        <p:pic>
          <p:nvPicPr>
            <p:cNvPr id="6" name="Picture 5">
              <a:extLst>
                <a:ext uri="{FF2B5EF4-FFF2-40B4-BE49-F238E27FC236}">
                  <a16:creationId xmlns:a16="http://schemas.microsoft.com/office/drawing/2014/main" id="{130843CC-B847-48DB-99B3-361897C9B6D0}"/>
                </a:ext>
              </a:extLst>
            </p:cNvPr>
            <p:cNvPicPr>
              <a:picLocks noChangeAspect="1"/>
            </p:cNvPicPr>
            <p:nvPr/>
          </p:nvPicPr>
          <p:blipFill>
            <a:blip r:embed="rId3"/>
            <a:stretch>
              <a:fillRect/>
            </a:stretch>
          </p:blipFill>
          <p:spPr>
            <a:xfrm>
              <a:off x="4690126" y="0"/>
              <a:ext cx="7500287" cy="6859588"/>
            </a:xfrm>
            <a:prstGeom prst="rect">
              <a:avLst/>
            </a:prstGeom>
          </p:spPr>
        </p:pic>
        <p:sp>
          <p:nvSpPr>
            <p:cNvPr id="5" name="TextBox 4">
              <a:extLst>
                <a:ext uri="{FF2B5EF4-FFF2-40B4-BE49-F238E27FC236}">
                  <a16:creationId xmlns:a16="http://schemas.microsoft.com/office/drawing/2014/main" id="{61139BA2-4243-44AD-888E-B6756DB09913}"/>
                </a:ext>
              </a:extLst>
            </p:cNvPr>
            <p:cNvSpPr txBox="1"/>
            <p:nvPr/>
          </p:nvSpPr>
          <p:spPr bwMode="auto">
            <a:xfrm>
              <a:off x="5157814" y="51414"/>
              <a:ext cx="633386"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r>
                <a:rPr lang="en-US" b="1" spc="0" dirty="0">
                  <a:solidFill>
                    <a:schemeClr val="tx2"/>
                  </a:solidFill>
                </a:rPr>
                <a:t>DEN</a:t>
              </a:r>
            </a:p>
          </p:txBody>
        </p:sp>
        <p:sp>
          <p:nvSpPr>
            <p:cNvPr id="9" name="TextBox 8">
              <a:extLst>
                <a:ext uri="{FF2B5EF4-FFF2-40B4-BE49-F238E27FC236}">
                  <a16:creationId xmlns:a16="http://schemas.microsoft.com/office/drawing/2014/main" id="{66EB2217-C2CB-4E3A-8FBA-67ADE2077A40}"/>
                </a:ext>
              </a:extLst>
            </p:cNvPr>
            <p:cNvSpPr txBox="1"/>
            <p:nvPr/>
          </p:nvSpPr>
          <p:spPr bwMode="auto">
            <a:xfrm>
              <a:off x="5157814" y="2344218"/>
              <a:ext cx="633386"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PHX</a:t>
              </a:r>
            </a:p>
          </p:txBody>
        </p:sp>
        <p:sp>
          <p:nvSpPr>
            <p:cNvPr id="10" name="TextBox 9">
              <a:extLst>
                <a:ext uri="{FF2B5EF4-FFF2-40B4-BE49-F238E27FC236}">
                  <a16:creationId xmlns:a16="http://schemas.microsoft.com/office/drawing/2014/main" id="{B731BED6-94CF-4394-93CC-05AD20B558B1}"/>
                </a:ext>
              </a:extLst>
            </p:cNvPr>
            <p:cNvSpPr txBox="1"/>
            <p:nvPr/>
          </p:nvSpPr>
          <p:spPr bwMode="auto">
            <a:xfrm>
              <a:off x="8899505" y="2344218"/>
              <a:ext cx="572509"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ABQ</a:t>
              </a:r>
            </a:p>
          </p:txBody>
        </p:sp>
        <p:sp>
          <p:nvSpPr>
            <p:cNvPr id="12" name="TextBox 11">
              <a:extLst>
                <a:ext uri="{FF2B5EF4-FFF2-40B4-BE49-F238E27FC236}">
                  <a16:creationId xmlns:a16="http://schemas.microsoft.com/office/drawing/2014/main" id="{C758A6BD-A1C1-464D-9777-F03B07D88DFF}"/>
                </a:ext>
              </a:extLst>
            </p:cNvPr>
            <p:cNvSpPr txBox="1"/>
            <p:nvPr/>
          </p:nvSpPr>
          <p:spPr bwMode="auto">
            <a:xfrm>
              <a:off x="8925714" y="56270"/>
              <a:ext cx="485423"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SLC</a:t>
              </a:r>
            </a:p>
          </p:txBody>
        </p:sp>
        <p:sp>
          <p:nvSpPr>
            <p:cNvPr id="11" name="TextBox 10">
              <a:extLst>
                <a:ext uri="{FF2B5EF4-FFF2-40B4-BE49-F238E27FC236}">
                  <a16:creationId xmlns:a16="http://schemas.microsoft.com/office/drawing/2014/main" id="{34CEBD1B-1912-4D5C-A3B8-BF5BC90F15CA}"/>
                </a:ext>
              </a:extLst>
            </p:cNvPr>
            <p:cNvSpPr txBox="1"/>
            <p:nvPr/>
          </p:nvSpPr>
          <p:spPr bwMode="auto">
            <a:xfrm>
              <a:off x="5157814" y="4601903"/>
              <a:ext cx="633386"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BOI</a:t>
              </a:r>
            </a:p>
          </p:txBody>
        </p:sp>
        <p:sp>
          <p:nvSpPr>
            <p:cNvPr id="13" name="TextBox 12">
              <a:extLst>
                <a:ext uri="{FF2B5EF4-FFF2-40B4-BE49-F238E27FC236}">
                  <a16:creationId xmlns:a16="http://schemas.microsoft.com/office/drawing/2014/main" id="{56CA78DE-09A9-45E9-8ABC-75DB5E2F553D}"/>
                </a:ext>
              </a:extLst>
            </p:cNvPr>
            <p:cNvSpPr txBox="1"/>
            <p:nvPr/>
          </p:nvSpPr>
          <p:spPr bwMode="auto">
            <a:xfrm>
              <a:off x="8869066" y="4599149"/>
              <a:ext cx="633386"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RNO</a:t>
              </a:r>
            </a:p>
          </p:txBody>
        </p:sp>
      </p:grpSp>
      <p:sp>
        <p:nvSpPr>
          <p:cNvPr id="14" name="TextBox 13">
            <a:extLst>
              <a:ext uri="{FF2B5EF4-FFF2-40B4-BE49-F238E27FC236}">
                <a16:creationId xmlns:a16="http://schemas.microsoft.com/office/drawing/2014/main" id="{65491BCA-3654-45FA-ABD7-06548878E918}"/>
              </a:ext>
            </a:extLst>
          </p:cNvPr>
          <p:cNvSpPr txBox="1"/>
          <p:nvPr/>
        </p:nvSpPr>
        <p:spPr bwMode="auto">
          <a:xfrm>
            <a:off x="812836" y="2128774"/>
            <a:ext cx="2790825" cy="49244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Performance comparable to 2014 WRAP-WAQS</a:t>
            </a:r>
          </a:p>
        </p:txBody>
      </p:sp>
      <p:sp>
        <p:nvSpPr>
          <p:cNvPr id="15" name="TextBox 14">
            <a:extLst>
              <a:ext uri="{FF2B5EF4-FFF2-40B4-BE49-F238E27FC236}">
                <a16:creationId xmlns:a16="http://schemas.microsoft.com/office/drawing/2014/main" id="{E2D0852E-003D-4CCA-8CBA-C76DD63DBF32}"/>
              </a:ext>
            </a:extLst>
          </p:cNvPr>
          <p:cNvSpPr txBox="1"/>
          <p:nvPr/>
        </p:nvSpPr>
        <p:spPr bwMode="auto">
          <a:xfrm>
            <a:off x="812836" y="2779938"/>
            <a:ext cx="2790825" cy="83099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US" sz="1800" dirty="0">
                <a:effectLst/>
                <a:latin typeface="Verdana" panose="020B0604030504040204" pitchFamily="34" charset="0"/>
                <a:ea typeface="Verdana" panose="020B0604030504040204" pitchFamily="34" charset="0"/>
                <a:cs typeface="Times New Roman" panose="02020603050405020304" pitchFamily="18" charset="0"/>
              </a:rPr>
              <a:t>Both simulations include persistent negative wind speed biases</a:t>
            </a:r>
            <a:endPar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269193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E8A8-FB95-44C8-A7FF-CBADFA47B8CD}"/>
              </a:ext>
            </a:extLst>
          </p:cNvPr>
          <p:cNvSpPr>
            <a:spLocks noGrp="1"/>
          </p:cNvSpPr>
          <p:nvPr>
            <p:ph type="title"/>
          </p:nvPr>
        </p:nvSpPr>
        <p:spPr>
          <a:xfrm>
            <a:off x="798513" y="453600"/>
            <a:ext cx="3970913" cy="1198556"/>
          </a:xfrm>
        </p:spPr>
        <p:txBody>
          <a:bodyPr/>
          <a:lstStyle/>
          <a:p>
            <a:r>
              <a:rPr lang="en-US" dirty="0"/>
              <a:t>2017 WAQS 12 km TEMPERATURE performance (STATES)</a:t>
            </a:r>
          </a:p>
        </p:txBody>
      </p:sp>
      <p:sp>
        <p:nvSpPr>
          <p:cNvPr id="6" name="TextBox 5">
            <a:extLst>
              <a:ext uri="{FF2B5EF4-FFF2-40B4-BE49-F238E27FC236}">
                <a16:creationId xmlns:a16="http://schemas.microsoft.com/office/drawing/2014/main" id="{1F7E1E52-DA4E-4EF9-A4C5-294CB28760BC}"/>
              </a:ext>
            </a:extLst>
          </p:cNvPr>
          <p:cNvSpPr txBox="1"/>
          <p:nvPr/>
        </p:nvSpPr>
        <p:spPr bwMode="auto">
          <a:xfrm>
            <a:off x="798513" y="2298124"/>
            <a:ext cx="3749327" cy="49244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All stats within complex benchmark goal for all states</a:t>
            </a:r>
          </a:p>
        </p:txBody>
      </p:sp>
      <p:sp>
        <p:nvSpPr>
          <p:cNvPr id="23" name="TextBox 22">
            <a:extLst>
              <a:ext uri="{FF2B5EF4-FFF2-40B4-BE49-F238E27FC236}">
                <a16:creationId xmlns:a16="http://schemas.microsoft.com/office/drawing/2014/main" id="{A3DCCB11-B79A-40F1-A136-D62975836381}"/>
              </a:ext>
            </a:extLst>
          </p:cNvPr>
          <p:cNvSpPr txBox="1"/>
          <p:nvPr/>
        </p:nvSpPr>
        <p:spPr bwMode="auto">
          <a:xfrm>
            <a:off x="798513" y="2944092"/>
            <a:ext cx="3749327" cy="49244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US" sz="1600" spc="0" dirty="0"/>
              <a:t>Bias centered on zero for all states except NM (warm bias) </a:t>
            </a:r>
            <a:endPar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p:txBody>
      </p:sp>
      <p:grpSp>
        <p:nvGrpSpPr>
          <p:cNvPr id="24" name="Group 23">
            <a:extLst>
              <a:ext uri="{FF2B5EF4-FFF2-40B4-BE49-F238E27FC236}">
                <a16:creationId xmlns:a16="http://schemas.microsoft.com/office/drawing/2014/main" id="{B24CA216-C24E-4802-A895-0BB61AFF89AA}"/>
              </a:ext>
            </a:extLst>
          </p:cNvPr>
          <p:cNvGrpSpPr/>
          <p:nvPr/>
        </p:nvGrpSpPr>
        <p:grpSpPr>
          <a:xfrm>
            <a:off x="4690126" y="0"/>
            <a:ext cx="7500287" cy="6859588"/>
            <a:chOff x="4690126" y="0"/>
            <a:chExt cx="7500287" cy="6859588"/>
          </a:xfrm>
        </p:grpSpPr>
        <p:pic>
          <p:nvPicPr>
            <p:cNvPr id="25" name="Picture 24">
              <a:extLst>
                <a:ext uri="{FF2B5EF4-FFF2-40B4-BE49-F238E27FC236}">
                  <a16:creationId xmlns:a16="http://schemas.microsoft.com/office/drawing/2014/main" id="{4DC50B79-33DB-473F-AF24-501EBF204189}"/>
                </a:ext>
              </a:extLst>
            </p:cNvPr>
            <p:cNvPicPr>
              <a:picLocks noChangeAspect="1"/>
            </p:cNvPicPr>
            <p:nvPr/>
          </p:nvPicPr>
          <p:blipFill>
            <a:blip r:embed="rId3"/>
            <a:stretch>
              <a:fillRect/>
            </a:stretch>
          </p:blipFill>
          <p:spPr>
            <a:xfrm>
              <a:off x="4690126" y="0"/>
              <a:ext cx="7500287" cy="6859588"/>
            </a:xfrm>
            <a:prstGeom prst="rect">
              <a:avLst/>
            </a:prstGeom>
          </p:spPr>
        </p:pic>
        <p:sp>
          <p:nvSpPr>
            <p:cNvPr id="26" name="TextBox 25">
              <a:extLst>
                <a:ext uri="{FF2B5EF4-FFF2-40B4-BE49-F238E27FC236}">
                  <a16:creationId xmlns:a16="http://schemas.microsoft.com/office/drawing/2014/main" id="{B331803F-BD2A-4A94-96B9-65D23997AE50}"/>
                </a:ext>
              </a:extLst>
            </p:cNvPr>
            <p:cNvSpPr txBox="1"/>
            <p:nvPr/>
          </p:nvSpPr>
          <p:spPr bwMode="auto">
            <a:xfrm>
              <a:off x="5157814" y="62300"/>
              <a:ext cx="485423"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r>
                <a:rPr lang="en-US" b="1" spc="0" dirty="0">
                  <a:solidFill>
                    <a:schemeClr val="tx2"/>
                  </a:solidFill>
                </a:rPr>
                <a:t>ALL</a:t>
              </a:r>
            </a:p>
          </p:txBody>
        </p:sp>
        <p:sp>
          <p:nvSpPr>
            <p:cNvPr id="27" name="TextBox 26">
              <a:extLst>
                <a:ext uri="{FF2B5EF4-FFF2-40B4-BE49-F238E27FC236}">
                  <a16:creationId xmlns:a16="http://schemas.microsoft.com/office/drawing/2014/main" id="{CA8553B0-7031-47FD-9A5F-27395EB62E11}"/>
                </a:ext>
              </a:extLst>
            </p:cNvPr>
            <p:cNvSpPr txBox="1"/>
            <p:nvPr/>
          </p:nvSpPr>
          <p:spPr bwMode="auto">
            <a:xfrm>
              <a:off x="5157813" y="2344291"/>
              <a:ext cx="485423"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UT</a:t>
              </a:r>
            </a:p>
          </p:txBody>
        </p:sp>
        <p:sp>
          <p:nvSpPr>
            <p:cNvPr id="28" name="TextBox 27">
              <a:extLst>
                <a:ext uri="{FF2B5EF4-FFF2-40B4-BE49-F238E27FC236}">
                  <a16:creationId xmlns:a16="http://schemas.microsoft.com/office/drawing/2014/main" id="{8F2B1515-02A9-4D17-BB65-174E0167CD33}"/>
                </a:ext>
              </a:extLst>
            </p:cNvPr>
            <p:cNvSpPr txBox="1"/>
            <p:nvPr/>
          </p:nvSpPr>
          <p:spPr bwMode="auto">
            <a:xfrm>
              <a:off x="8838627" y="2304611"/>
              <a:ext cx="485423"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WY</a:t>
              </a:r>
            </a:p>
          </p:txBody>
        </p:sp>
        <p:sp>
          <p:nvSpPr>
            <p:cNvPr id="29" name="TextBox 28">
              <a:extLst>
                <a:ext uri="{FF2B5EF4-FFF2-40B4-BE49-F238E27FC236}">
                  <a16:creationId xmlns:a16="http://schemas.microsoft.com/office/drawing/2014/main" id="{4CB08F05-4128-4881-948F-F37AF073F6E2}"/>
                </a:ext>
              </a:extLst>
            </p:cNvPr>
            <p:cNvSpPr txBox="1"/>
            <p:nvPr/>
          </p:nvSpPr>
          <p:spPr bwMode="auto">
            <a:xfrm>
              <a:off x="8877165" y="62300"/>
              <a:ext cx="485423"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CO</a:t>
              </a:r>
            </a:p>
          </p:txBody>
        </p:sp>
        <p:sp>
          <p:nvSpPr>
            <p:cNvPr id="30" name="TextBox 29">
              <a:extLst>
                <a:ext uri="{FF2B5EF4-FFF2-40B4-BE49-F238E27FC236}">
                  <a16:creationId xmlns:a16="http://schemas.microsoft.com/office/drawing/2014/main" id="{C50D055D-12BC-4271-88AF-82882B372B43}"/>
                </a:ext>
              </a:extLst>
            </p:cNvPr>
            <p:cNvSpPr txBox="1"/>
            <p:nvPr/>
          </p:nvSpPr>
          <p:spPr bwMode="auto">
            <a:xfrm>
              <a:off x="5157814" y="4626283"/>
              <a:ext cx="485423"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AZ</a:t>
              </a:r>
            </a:p>
          </p:txBody>
        </p:sp>
        <p:sp>
          <p:nvSpPr>
            <p:cNvPr id="31" name="TextBox 30">
              <a:extLst>
                <a:ext uri="{FF2B5EF4-FFF2-40B4-BE49-F238E27FC236}">
                  <a16:creationId xmlns:a16="http://schemas.microsoft.com/office/drawing/2014/main" id="{79FD29DE-BB40-4640-A9F0-D51AE0B541D5}"/>
                </a:ext>
              </a:extLst>
            </p:cNvPr>
            <p:cNvSpPr txBox="1"/>
            <p:nvPr/>
          </p:nvSpPr>
          <p:spPr bwMode="auto">
            <a:xfrm>
              <a:off x="8838628" y="4626283"/>
              <a:ext cx="485423"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NM</a:t>
              </a:r>
            </a:p>
          </p:txBody>
        </p:sp>
        <p:sp>
          <p:nvSpPr>
            <p:cNvPr id="32" name="TextBox 31">
              <a:extLst>
                <a:ext uri="{FF2B5EF4-FFF2-40B4-BE49-F238E27FC236}">
                  <a16:creationId xmlns:a16="http://schemas.microsoft.com/office/drawing/2014/main" id="{A3BF8C96-99DC-4BE8-B52F-3E35F8B649C8}"/>
                </a:ext>
              </a:extLst>
            </p:cNvPr>
            <p:cNvSpPr txBox="1"/>
            <p:nvPr/>
          </p:nvSpPr>
          <p:spPr bwMode="auto">
            <a:xfrm>
              <a:off x="5170297" y="329120"/>
              <a:ext cx="1174041" cy="1692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US" sz="11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sites: 1376</a:t>
              </a:r>
            </a:p>
          </p:txBody>
        </p:sp>
        <p:sp>
          <p:nvSpPr>
            <p:cNvPr id="33" name="TextBox 32">
              <a:extLst>
                <a:ext uri="{FF2B5EF4-FFF2-40B4-BE49-F238E27FC236}">
                  <a16:creationId xmlns:a16="http://schemas.microsoft.com/office/drawing/2014/main" id="{4618CC9E-30B5-4ECB-BFB7-F0BDC8BF746A}"/>
                </a:ext>
              </a:extLst>
            </p:cNvPr>
            <p:cNvSpPr txBox="1"/>
            <p:nvPr/>
          </p:nvSpPr>
          <p:spPr bwMode="auto">
            <a:xfrm>
              <a:off x="8947829" y="329119"/>
              <a:ext cx="1174041" cy="1692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US" sz="11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sites: 56</a:t>
              </a:r>
            </a:p>
          </p:txBody>
        </p:sp>
        <p:sp>
          <p:nvSpPr>
            <p:cNvPr id="34" name="TextBox 33">
              <a:extLst>
                <a:ext uri="{FF2B5EF4-FFF2-40B4-BE49-F238E27FC236}">
                  <a16:creationId xmlns:a16="http://schemas.microsoft.com/office/drawing/2014/main" id="{B7E09CAA-75CC-4D18-8A48-81500749D588}"/>
                </a:ext>
              </a:extLst>
            </p:cNvPr>
            <p:cNvSpPr txBox="1"/>
            <p:nvPr/>
          </p:nvSpPr>
          <p:spPr bwMode="auto">
            <a:xfrm>
              <a:off x="5170297" y="2621290"/>
              <a:ext cx="1174041" cy="1692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US" sz="11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sites: 19</a:t>
              </a:r>
            </a:p>
          </p:txBody>
        </p:sp>
        <p:sp>
          <p:nvSpPr>
            <p:cNvPr id="35" name="TextBox 34">
              <a:extLst>
                <a:ext uri="{FF2B5EF4-FFF2-40B4-BE49-F238E27FC236}">
                  <a16:creationId xmlns:a16="http://schemas.microsoft.com/office/drawing/2014/main" id="{CB0BC079-30C1-479B-AA2C-151D758987E3}"/>
                </a:ext>
              </a:extLst>
            </p:cNvPr>
            <p:cNvSpPr txBox="1"/>
            <p:nvPr/>
          </p:nvSpPr>
          <p:spPr bwMode="auto">
            <a:xfrm>
              <a:off x="8947829" y="2590149"/>
              <a:ext cx="1174041" cy="1692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US" sz="11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sites: 25</a:t>
              </a:r>
            </a:p>
          </p:txBody>
        </p:sp>
        <p:sp>
          <p:nvSpPr>
            <p:cNvPr id="36" name="TextBox 35">
              <a:extLst>
                <a:ext uri="{FF2B5EF4-FFF2-40B4-BE49-F238E27FC236}">
                  <a16:creationId xmlns:a16="http://schemas.microsoft.com/office/drawing/2014/main" id="{59B51B4F-C296-4352-AA1F-66D3F20A9878}"/>
                </a:ext>
              </a:extLst>
            </p:cNvPr>
            <p:cNvSpPr txBox="1"/>
            <p:nvPr/>
          </p:nvSpPr>
          <p:spPr bwMode="auto">
            <a:xfrm>
              <a:off x="8947828" y="4880942"/>
              <a:ext cx="1174041" cy="1692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US" sz="11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sites: 31</a:t>
              </a:r>
            </a:p>
          </p:txBody>
        </p:sp>
        <p:sp>
          <p:nvSpPr>
            <p:cNvPr id="37" name="TextBox 36">
              <a:extLst>
                <a:ext uri="{FF2B5EF4-FFF2-40B4-BE49-F238E27FC236}">
                  <a16:creationId xmlns:a16="http://schemas.microsoft.com/office/drawing/2014/main" id="{2B332D91-F256-4D5A-AA25-06628D41608B}"/>
                </a:ext>
              </a:extLst>
            </p:cNvPr>
            <p:cNvSpPr txBox="1"/>
            <p:nvPr/>
          </p:nvSpPr>
          <p:spPr bwMode="auto">
            <a:xfrm>
              <a:off x="5170297" y="4880942"/>
              <a:ext cx="1174041" cy="1692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US" sz="11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sites: 35</a:t>
              </a:r>
            </a:p>
          </p:txBody>
        </p:sp>
      </p:grpSp>
    </p:spTree>
    <p:extLst>
      <p:ext uri="{BB962C8B-B14F-4D97-AF65-F5344CB8AC3E}">
        <p14:creationId xmlns:p14="http://schemas.microsoft.com/office/powerpoint/2010/main" val="2699286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E8A8-FB95-44C8-A7FF-CBADFA47B8CD}"/>
              </a:ext>
            </a:extLst>
          </p:cNvPr>
          <p:cNvSpPr>
            <a:spLocks noGrp="1"/>
          </p:cNvSpPr>
          <p:nvPr>
            <p:ph type="title"/>
          </p:nvPr>
        </p:nvSpPr>
        <p:spPr>
          <a:xfrm>
            <a:off x="798513" y="453600"/>
            <a:ext cx="4089173" cy="1386086"/>
          </a:xfrm>
        </p:spPr>
        <p:txBody>
          <a:bodyPr/>
          <a:lstStyle/>
          <a:p>
            <a:r>
              <a:rPr lang="en-US" dirty="0"/>
              <a:t>2017 WAQS 12 km TEMPERATURE performance</a:t>
            </a:r>
            <a:br>
              <a:rPr lang="en-US" dirty="0"/>
            </a:br>
            <a:r>
              <a:rPr lang="en-US" dirty="0"/>
              <a:t>(SITES)</a:t>
            </a:r>
          </a:p>
        </p:txBody>
      </p:sp>
      <p:sp>
        <p:nvSpPr>
          <p:cNvPr id="15" name="TextBox 14">
            <a:extLst>
              <a:ext uri="{FF2B5EF4-FFF2-40B4-BE49-F238E27FC236}">
                <a16:creationId xmlns:a16="http://schemas.microsoft.com/office/drawing/2014/main" id="{E2D0852E-003D-4CCA-8CBA-C76DD63DBF32}"/>
              </a:ext>
            </a:extLst>
          </p:cNvPr>
          <p:cNvSpPr txBox="1"/>
          <p:nvPr/>
        </p:nvSpPr>
        <p:spPr bwMode="auto">
          <a:xfrm>
            <a:off x="812836" y="2937351"/>
            <a:ext cx="2790825" cy="98488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US" sz="1600" dirty="0">
                <a:effectLst/>
                <a:latin typeface="Verdana" panose="020B0604030504040204" pitchFamily="34" charset="0"/>
                <a:ea typeface="Verdana" panose="020B0604030504040204" pitchFamily="34" charset="0"/>
                <a:cs typeface="Times New Roman" panose="02020603050405020304" pitchFamily="18" charset="0"/>
              </a:rPr>
              <a:t>2017 WAQS shows slightly better temperature performance compared to 2014 WRAP-WAQS</a:t>
            </a:r>
            <a:endPar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p:txBody>
      </p:sp>
      <p:grpSp>
        <p:nvGrpSpPr>
          <p:cNvPr id="17" name="Group 16">
            <a:extLst>
              <a:ext uri="{FF2B5EF4-FFF2-40B4-BE49-F238E27FC236}">
                <a16:creationId xmlns:a16="http://schemas.microsoft.com/office/drawing/2014/main" id="{EBFCCED8-94AB-40B5-BE74-53DAE1BFD424}"/>
              </a:ext>
            </a:extLst>
          </p:cNvPr>
          <p:cNvGrpSpPr/>
          <p:nvPr/>
        </p:nvGrpSpPr>
        <p:grpSpPr>
          <a:xfrm>
            <a:off x="4690126" y="0"/>
            <a:ext cx="7500287" cy="6859588"/>
            <a:chOff x="4690126" y="0"/>
            <a:chExt cx="7500287" cy="6859588"/>
          </a:xfrm>
        </p:grpSpPr>
        <p:pic>
          <p:nvPicPr>
            <p:cNvPr id="18" name="Picture 17">
              <a:extLst>
                <a:ext uri="{FF2B5EF4-FFF2-40B4-BE49-F238E27FC236}">
                  <a16:creationId xmlns:a16="http://schemas.microsoft.com/office/drawing/2014/main" id="{5200CF79-619A-484F-8B0E-4BA8EF1992F1}"/>
                </a:ext>
              </a:extLst>
            </p:cNvPr>
            <p:cNvPicPr>
              <a:picLocks noChangeAspect="1"/>
            </p:cNvPicPr>
            <p:nvPr/>
          </p:nvPicPr>
          <p:blipFill>
            <a:blip r:embed="rId3"/>
            <a:stretch>
              <a:fillRect/>
            </a:stretch>
          </p:blipFill>
          <p:spPr>
            <a:xfrm>
              <a:off x="4690126" y="0"/>
              <a:ext cx="7500287" cy="6859588"/>
            </a:xfrm>
            <a:prstGeom prst="rect">
              <a:avLst/>
            </a:prstGeom>
          </p:spPr>
        </p:pic>
        <p:sp>
          <p:nvSpPr>
            <p:cNvPr id="19" name="TextBox 18">
              <a:extLst>
                <a:ext uri="{FF2B5EF4-FFF2-40B4-BE49-F238E27FC236}">
                  <a16:creationId xmlns:a16="http://schemas.microsoft.com/office/drawing/2014/main" id="{C23BCDE1-8566-4611-AB8D-297F45992CB5}"/>
                </a:ext>
              </a:extLst>
            </p:cNvPr>
            <p:cNvSpPr txBox="1"/>
            <p:nvPr/>
          </p:nvSpPr>
          <p:spPr bwMode="auto">
            <a:xfrm>
              <a:off x="5157814" y="51414"/>
              <a:ext cx="633386"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r>
                <a:rPr lang="en-US" b="1" spc="0" dirty="0">
                  <a:solidFill>
                    <a:schemeClr val="tx2"/>
                  </a:solidFill>
                </a:rPr>
                <a:t>DEN</a:t>
              </a:r>
            </a:p>
          </p:txBody>
        </p:sp>
        <p:sp>
          <p:nvSpPr>
            <p:cNvPr id="20" name="TextBox 19">
              <a:extLst>
                <a:ext uri="{FF2B5EF4-FFF2-40B4-BE49-F238E27FC236}">
                  <a16:creationId xmlns:a16="http://schemas.microsoft.com/office/drawing/2014/main" id="{02942438-AFCC-48FA-B44B-AC25FC724DAF}"/>
                </a:ext>
              </a:extLst>
            </p:cNvPr>
            <p:cNvSpPr txBox="1"/>
            <p:nvPr/>
          </p:nvSpPr>
          <p:spPr bwMode="auto">
            <a:xfrm>
              <a:off x="5157814" y="2344218"/>
              <a:ext cx="633386"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PHX</a:t>
              </a:r>
            </a:p>
          </p:txBody>
        </p:sp>
        <p:sp>
          <p:nvSpPr>
            <p:cNvPr id="21" name="TextBox 20">
              <a:extLst>
                <a:ext uri="{FF2B5EF4-FFF2-40B4-BE49-F238E27FC236}">
                  <a16:creationId xmlns:a16="http://schemas.microsoft.com/office/drawing/2014/main" id="{FC9B436F-9181-47B7-B165-C7BF35EBD903}"/>
                </a:ext>
              </a:extLst>
            </p:cNvPr>
            <p:cNvSpPr txBox="1"/>
            <p:nvPr/>
          </p:nvSpPr>
          <p:spPr bwMode="auto">
            <a:xfrm>
              <a:off x="8899505" y="2344218"/>
              <a:ext cx="572509"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ABQ</a:t>
              </a:r>
            </a:p>
          </p:txBody>
        </p:sp>
        <p:sp>
          <p:nvSpPr>
            <p:cNvPr id="22" name="TextBox 21">
              <a:extLst>
                <a:ext uri="{FF2B5EF4-FFF2-40B4-BE49-F238E27FC236}">
                  <a16:creationId xmlns:a16="http://schemas.microsoft.com/office/drawing/2014/main" id="{2141E97E-68C7-4611-B528-9DA16C8E0DBA}"/>
                </a:ext>
              </a:extLst>
            </p:cNvPr>
            <p:cNvSpPr txBox="1"/>
            <p:nvPr/>
          </p:nvSpPr>
          <p:spPr bwMode="auto">
            <a:xfrm>
              <a:off x="8925714" y="56270"/>
              <a:ext cx="485423"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SLC</a:t>
              </a:r>
            </a:p>
          </p:txBody>
        </p:sp>
        <p:sp>
          <p:nvSpPr>
            <p:cNvPr id="23" name="TextBox 22">
              <a:extLst>
                <a:ext uri="{FF2B5EF4-FFF2-40B4-BE49-F238E27FC236}">
                  <a16:creationId xmlns:a16="http://schemas.microsoft.com/office/drawing/2014/main" id="{A9E01460-E59D-4844-867D-35BCDACC179D}"/>
                </a:ext>
              </a:extLst>
            </p:cNvPr>
            <p:cNvSpPr txBox="1"/>
            <p:nvPr/>
          </p:nvSpPr>
          <p:spPr bwMode="auto">
            <a:xfrm>
              <a:off x="5157814" y="4601903"/>
              <a:ext cx="633386"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BOI</a:t>
              </a:r>
            </a:p>
          </p:txBody>
        </p:sp>
        <p:sp>
          <p:nvSpPr>
            <p:cNvPr id="24" name="TextBox 23">
              <a:extLst>
                <a:ext uri="{FF2B5EF4-FFF2-40B4-BE49-F238E27FC236}">
                  <a16:creationId xmlns:a16="http://schemas.microsoft.com/office/drawing/2014/main" id="{0FDCBD58-B982-4B49-BD2C-60D8688B9729}"/>
                </a:ext>
              </a:extLst>
            </p:cNvPr>
            <p:cNvSpPr txBox="1"/>
            <p:nvPr/>
          </p:nvSpPr>
          <p:spPr bwMode="auto">
            <a:xfrm>
              <a:off x="8869066" y="4599149"/>
              <a:ext cx="633386"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87" eaLnBrk="0" hangingPunct="0">
                <a:buNone/>
              </a:pPr>
              <a:r>
                <a:rPr lang="en-US" b="1" spc="0" dirty="0">
                  <a:solidFill>
                    <a:schemeClr val="tx2"/>
                  </a:solidFill>
                </a:rPr>
                <a:t>RNO</a:t>
              </a:r>
            </a:p>
          </p:txBody>
        </p:sp>
      </p:grpSp>
      <p:sp>
        <p:nvSpPr>
          <p:cNvPr id="13" name="TextBox 12">
            <a:extLst>
              <a:ext uri="{FF2B5EF4-FFF2-40B4-BE49-F238E27FC236}">
                <a16:creationId xmlns:a16="http://schemas.microsoft.com/office/drawing/2014/main" id="{12DF6996-4E35-4C0D-A263-1C3389406079}"/>
              </a:ext>
            </a:extLst>
          </p:cNvPr>
          <p:cNvSpPr txBox="1"/>
          <p:nvPr/>
        </p:nvSpPr>
        <p:spPr bwMode="auto">
          <a:xfrm>
            <a:off x="812836" y="2236495"/>
            <a:ext cx="3749327" cy="49244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US" sz="1600" spc="0" dirty="0"/>
              <a:t>Performance more varied at site level</a:t>
            </a:r>
            <a:endPar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1061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E8A8-FB95-44C8-A7FF-CBADFA47B8CD}"/>
              </a:ext>
            </a:extLst>
          </p:cNvPr>
          <p:cNvSpPr>
            <a:spLocks noGrp="1"/>
          </p:cNvSpPr>
          <p:nvPr>
            <p:ph type="title"/>
          </p:nvPr>
        </p:nvSpPr>
        <p:spPr/>
        <p:txBody>
          <a:bodyPr/>
          <a:lstStyle/>
          <a:p>
            <a:r>
              <a:rPr lang="en-US" dirty="0"/>
              <a:t>January 2017 PRECIP performance for WRAP 12 km	</a:t>
            </a:r>
          </a:p>
        </p:txBody>
      </p:sp>
      <p:sp>
        <p:nvSpPr>
          <p:cNvPr id="8" name="TextBox 7">
            <a:extLst>
              <a:ext uri="{FF2B5EF4-FFF2-40B4-BE49-F238E27FC236}">
                <a16:creationId xmlns:a16="http://schemas.microsoft.com/office/drawing/2014/main" id="{B0CF7F84-62CF-44D7-8E8F-34A883024747}"/>
              </a:ext>
            </a:extLst>
          </p:cNvPr>
          <p:cNvSpPr txBox="1"/>
          <p:nvPr/>
        </p:nvSpPr>
        <p:spPr bwMode="auto">
          <a:xfrm>
            <a:off x="2451425" y="1085457"/>
            <a:ext cx="1491342"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PRISM</a:t>
            </a:r>
          </a:p>
        </p:txBody>
      </p:sp>
      <p:sp>
        <p:nvSpPr>
          <p:cNvPr id="9" name="TextBox 8">
            <a:extLst>
              <a:ext uri="{FF2B5EF4-FFF2-40B4-BE49-F238E27FC236}">
                <a16:creationId xmlns:a16="http://schemas.microsoft.com/office/drawing/2014/main" id="{4BFE9611-0F7D-410A-8EC0-ED27260AC32D}"/>
              </a:ext>
            </a:extLst>
          </p:cNvPr>
          <p:cNvSpPr txBox="1"/>
          <p:nvPr/>
        </p:nvSpPr>
        <p:spPr bwMode="auto">
          <a:xfrm>
            <a:off x="7520773" y="1085456"/>
            <a:ext cx="2340428"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WRF</a:t>
            </a:r>
          </a:p>
        </p:txBody>
      </p:sp>
      <p:pic>
        <p:nvPicPr>
          <p:cNvPr id="5" name="Picture 4">
            <a:extLst>
              <a:ext uri="{FF2B5EF4-FFF2-40B4-BE49-F238E27FC236}">
                <a16:creationId xmlns:a16="http://schemas.microsoft.com/office/drawing/2014/main" id="{2CE4EC61-E769-4825-9CAC-AF332A63F87B}"/>
              </a:ext>
            </a:extLst>
          </p:cNvPr>
          <p:cNvPicPr>
            <a:picLocks noChangeAspect="1"/>
          </p:cNvPicPr>
          <p:nvPr/>
        </p:nvPicPr>
        <p:blipFill>
          <a:blip r:embed="rId3"/>
          <a:stretch>
            <a:fillRect/>
          </a:stretch>
        </p:blipFill>
        <p:spPr>
          <a:xfrm>
            <a:off x="756444" y="1340899"/>
            <a:ext cx="10672763" cy="4747451"/>
          </a:xfrm>
          <a:prstGeom prst="rect">
            <a:avLst/>
          </a:prstGeom>
        </p:spPr>
      </p:pic>
    </p:spTree>
    <p:extLst>
      <p:ext uri="{BB962C8B-B14F-4D97-AF65-F5344CB8AC3E}">
        <p14:creationId xmlns:p14="http://schemas.microsoft.com/office/powerpoint/2010/main" val="39299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E8A8-FB95-44C8-A7FF-CBADFA47B8CD}"/>
              </a:ext>
            </a:extLst>
          </p:cNvPr>
          <p:cNvSpPr>
            <a:spLocks noGrp="1"/>
          </p:cNvSpPr>
          <p:nvPr>
            <p:ph type="title"/>
          </p:nvPr>
        </p:nvSpPr>
        <p:spPr/>
        <p:txBody>
          <a:bodyPr/>
          <a:lstStyle/>
          <a:p>
            <a:r>
              <a:rPr lang="en-US" dirty="0" err="1"/>
              <a:t>JULy</a:t>
            </a:r>
            <a:r>
              <a:rPr lang="en-US" dirty="0"/>
              <a:t> 2017 PRECIP performance for WRAP 12 km	</a:t>
            </a:r>
          </a:p>
        </p:txBody>
      </p:sp>
      <p:sp>
        <p:nvSpPr>
          <p:cNvPr id="8" name="TextBox 7">
            <a:extLst>
              <a:ext uri="{FF2B5EF4-FFF2-40B4-BE49-F238E27FC236}">
                <a16:creationId xmlns:a16="http://schemas.microsoft.com/office/drawing/2014/main" id="{B0CF7F84-62CF-44D7-8E8F-34A883024747}"/>
              </a:ext>
            </a:extLst>
          </p:cNvPr>
          <p:cNvSpPr txBox="1"/>
          <p:nvPr/>
        </p:nvSpPr>
        <p:spPr bwMode="auto">
          <a:xfrm>
            <a:off x="2451425" y="1085457"/>
            <a:ext cx="1491342"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PRISM</a:t>
            </a:r>
          </a:p>
        </p:txBody>
      </p:sp>
      <p:sp>
        <p:nvSpPr>
          <p:cNvPr id="9" name="TextBox 8">
            <a:extLst>
              <a:ext uri="{FF2B5EF4-FFF2-40B4-BE49-F238E27FC236}">
                <a16:creationId xmlns:a16="http://schemas.microsoft.com/office/drawing/2014/main" id="{4BFE9611-0F7D-410A-8EC0-ED27260AC32D}"/>
              </a:ext>
            </a:extLst>
          </p:cNvPr>
          <p:cNvSpPr txBox="1"/>
          <p:nvPr/>
        </p:nvSpPr>
        <p:spPr bwMode="auto">
          <a:xfrm>
            <a:off x="7520773" y="1085456"/>
            <a:ext cx="2340428"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WRF</a:t>
            </a:r>
          </a:p>
        </p:txBody>
      </p:sp>
      <p:pic>
        <p:nvPicPr>
          <p:cNvPr id="5" name="Picture 4">
            <a:extLst>
              <a:ext uri="{FF2B5EF4-FFF2-40B4-BE49-F238E27FC236}">
                <a16:creationId xmlns:a16="http://schemas.microsoft.com/office/drawing/2014/main" id="{9B6D1FF0-A4BE-4CA7-9B92-16F02EE25A72}"/>
              </a:ext>
            </a:extLst>
          </p:cNvPr>
          <p:cNvPicPr>
            <a:picLocks noChangeAspect="1"/>
          </p:cNvPicPr>
          <p:nvPr/>
        </p:nvPicPr>
        <p:blipFill>
          <a:blip r:embed="rId3"/>
          <a:stretch>
            <a:fillRect/>
          </a:stretch>
        </p:blipFill>
        <p:spPr>
          <a:xfrm>
            <a:off x="758952" y="1344168"/>
            <a:ext cx="10668908" cy="4745736"/>
          </a:xfrm>
          <a:prstGeom prst="rect">
            <a:avLst/>
          </a:prstGeom>
        </p:spPr>
      </p:pic>
    </p:spTree>
    <p:extLst>
      <p:ext uri="{BB962C8B-B14F-4D97-AF65-F5344CB8AC3E}">
        <p14:creationId xmlns:p14="http://schemas.microsoft.com/office/powerpoint/2010/main" val="435350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Blank.potx" id="{CC34BEB4-56BE-4C35-B3C1-ED2770E08490}" vid="{5E58AF69-3E00-4BE6-9424-5697BE04CE91}"/>
    </a:ext>
  </a:extLst>
</a:theme>
</file>

<file path=ppt/theme/theme2.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theme/theme3.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ABBF43-1DE5-401E-9E72-69994FE7A2B3}">
  <we:reference id="wa104380278" version="1.0.0.6" store="en-US" storeType="OMEX"/>
  <we:alternateReferences>
    <we:reference id="WA104380278" version="1.0.0.6" store="WA10438027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blank</Template>
  <TotalTime>5352</TotalTime>
  <Words>853</Words>
  <Application>Microsoft Office PowerPoint</Application>
  <PresentationFormat>Custom</PresentationFormat>
  <Paragraphs>166</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Verdana</vt:lpstr>
      <vt:lpstr>Blank</vt:lpstr>
      <vt:lpstr>WRF 2017 Modeling</vt:lpstr>
      <vt:lpstr>Background</vt:lpstr>
      <vt:lpstr>2017 WAQS WRF CONFIGURATION </vt:lpstr>
      <vt:lpstr>2017 WAQS 12 km WIND SPEED performance (STATES)</vt:lpstr>
      <vt:lpstr>2017 WAQS 12 km WIND SPEED performance (SITES)</vt:lpstr>
      <vt:lpstr>2017 WAQS 12 km TEMPERATURE performance (STATES)</vt:lpstr>
      <vt:lpstr>2017 WAQS 12 km TEMPERATURE performance (SITES)</vt:lpstr>
      <vt:lpstr>January 2017 PRECIP performance for WRAP 12 km </vt:lpstr>
      <vt:lpstr>JULy 2017 PRECIP performance for WRAP 12 km </vt:lpstr>
      <vt:lpstr>JULy 1, 2017 DAILY PRECIP performance for WRAP 12 km </vt:lpstr>
      <vt:lpstr>JULy 13, 2017 DAILY PRECIP performance for WRAP 12 km </vt:lpstr>
      <vt:lpstr>JULy 29, 2017 DAILY PRECIP performance for WRAP 12 km </vt:lpstr>
      <vt:lpstr>SUMMARY/CONCLUSIONS</vt:lpstr>
      <vt:lpstr>RECOMMENDATIONS</vt:lpstr>
      <vt:lpstr>End</vt:lpstr>
    </vt:vector>
  </TitlesOfParts>
  <Company>Ramboll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GEOS-Chem Modeling</dc:title>
  <dc:creator>Uarporn Nopmongcol</dc:creator>
  <cp:lastModifiedBy>Jeremiah Johnson</cp:lastModifiedBy>
  <cp:revision>100</cp:revision>
  <dcterms:created xsi:type="dcterms:W3CDTF">2021-01-13T00:21:48Z</dcterms:created>
  <dcterms:modified xsi:type="dcterms:W3CDTF">2021-12-13T17:05:14Z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TemplafyTimeStamp">
    <vt:lpwstr>2018-10-03T09:50:09.1611095Z</vt:lpwstr>
  </property>
</Properties>
</file>