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EQHQ1\ei_files\RHPWG\Point_EI_Review\WRAP_Facility_CAPs_Summary_c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EQHQ1\ei_files\RHPWG\Point_EI_Review\WRAP_Facility_CAPs_Summary_c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W"/>
              <a:t>WRAP_Facility_CAPs_Summary:</a:t>
            </a:r>
            <a:r>
              <a:rPr lang="en-ZW" baseline="0"/>
              <a:t> Top 29 sources by total emissions</a:t>
            </a:r>
            <a:endParaRPr lang="en-ZW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'Top 29'!$C$1</c:f>
              <c:strCache>
                <c:ptCount val="1"/>
                <c:pt idx="0">
                  <c:v>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'Top 29'!$A$2:$B$30</c:f>
              <c:multiLvlStrCache>
                <c:ptCount val="29"/>
                <c:lvl>
                  <c:pt idx="0">
                    <c:v>Alcoa Primary Metals Intalco Works</c:v>
                  </c:pt>
                  <c:pt idx="1">
                    <c:v>PNM - San Juan Generating Station</c:v>
                  </c:pt>
                  <c:pt idx="2">
                    <c:v>Jim Bridger Plant</c:v>
                  </c:pt>
                  <c:pt idx="3">
                    <c:v>COLSTRIP STEAM ELECTRIC STATION</c:v>
                  </c:pt>
                  <c:pt idx="4">
                    <c:v>Intermountain Power Service Corporation- Intermountain Gener</c:v>
                  </c:pt>
                  <c:pt idx="5">
                    <c:v>REID GARDNER STATION POWER PLANT</c:v>
                  </c:pt>
                  <c:pt idx="6">
                    <c:v>Coal Creek Station</c:v>
                  </c:pt>
                  <c:pt idx="7">
                    <c:v>Coyote Station</c:v>
                  </c:pt>
                  <c:pt idx="8">
                    <c:v>Otter Tail Power Company</c:v>
                  </c:pt>
                  <c:pt idx="9">
                    <c:v>Antelope Valley Station</c:v>
                  </c:pt>
                  <c:pt idx="10">
                    <c:v>VALMY COOLING TOWER #2</c:v>
                  </c:pt>
                  <c:pt idx="11">
                    <c:v>Alcoa Wenatchee LLC</c:v>
                  </c:pt>
                  <c:pt idx="12">
                    <c:v>PacifiCorp- Hunter Power Plant</c:v>
                  </c:pt>
                  <c:pt idx="13">
                    <c:v>Laramie River Station</c:v>
                  </c:pt>
                  <c:pt idx="14">
                    <c:v>Dave Johnston</c:v>
                  </c:pt>
                  <c:pt idx="15">
                    <c:v>TRI STATE GENERATION CRAIG</c:v>
                  </c:pt>
                  <c:pt idx="16">
                    <c:v>TUCSON ELECTRIC POWER CO - SPRINGERVILLE</c:v>
                  </c:pt>
                  <c:pt idx="17">
                    <c:v>Green River Works</c:v>
                  </c:pt>
                  <c:pt idx="18">
                    <c:v>ASARCO LLC - HAYDEN SMELTER</c:v>
                  </c:pt>
                  <c:pt idx="19">
                    <c:v>Naughton Plant</c:v>
                  </c:pt>
                  <c:pt idx="20">
                    <c:v>CORONADO GENERATING PLANT</c:v>
                  </c:pt>
                  <c:pt idx="21">
                    <c:v>HECO - Kahe Power Plant</c:v>
                  </c:pt>
                  <c:pt idx="22">
                    <c:v>APS - CHOLLA POWER PLANT</c:v>
                  </c:pt>
                  <c:pt idx="23">
                    <c:v>PacifiCorp- Huntington Power Plant</c:v>
                  </c:pt>
                  <c:pt idx="24">
                    <c:v>LOS ANGELES INT AIRPORT</c:v>
                  </c:pt>
                  <c:pt idx="25">
                    <c:v>Westvaco Facility</c:v>
                  </c:pt>
                  <c:pt idx="26">
                    <c:v>PacifiCorp- Carbon Power Plant</c:v>
                  </c:pt>
                  <c:pt idx="27">
                    <c:v>Great Plains Synfuels Plant</c:v>
                  </c:pt>
                  <c:pt idx="28">
                    <c:v>PGE Boardman</c:v>
                  </c:pt>
                </c:lvl>
                <c:lvl>
                  <c:pt idx="0">
                    <c:v>WA</c:v>
                  </c:pt>
                  <c:pt idx="1">
                    <c:v>NM</c:v>
                  </c:pt>
                  <c:pt idx="2">
                    <c:v>WY</c:v>
                  </c:pt>
                  <c:pt idx="3">
                    <c:v>MT</c:v>
                  </c:pt>
                  <c:pt idx="4">
                    <c:v>UT</c:v>
                  </c:pt>
                  <c:pt idx="5">
                    <c:v>NV</c:v>
                  </c:pt>
                  <c:pt idx="6">
                    <c:v>ND</c:v>
                  </c:pt>
                  <c:pt idx="7">
                    <c:v>ND</c:v>
                  </c:pt>
                  <c:pt idx="8">
                    <c:v>SD</c:v>
                  </c:pt>
                  <c:pt idx="9">
                    <c:v>ND</c:v>
                  </c:pt>
                  <c:pt idx="10">
                    <c:v>NV</c:v>
                  </c:pt>
                  <c:pt idx="11">
                    <c:v>WA</c:v>
                  </c:pt>
                  <c:pt idx="12">
                    <c:v>UT</c:v>
                  </c:pt>
                  <c:pt idx="13">
                    <c:v>WY</c:v>
                  </c:pt>
                  <c:pt idx="14">
                    <c:v>WY</c:v>
                  </c:pt>
                  <c:pt idx="15">
                    <c:v>CO</c:v>
                  </c:pt>
                  <c:pt idx="16">
                    <c:v>AZ</c:v>
                  </c:pt>
                  <c:pt idx="17">
                    <c:v>WY</c:v>
                  </c:pt>
                  <c:pt idx="18">
                    <c:v>AZ</c:v>
                  </c:pt>
                  <c:pt idx="19">
                    <c:v>WY</c:v>
                  </c:pt>
                  <c:pt idx="20">
                    <c:v>AZ</c:v>
                  </c:pt>
                  <c:pt idx="21">
                    <c:v>HI</c:v>
                  </c:pt>
                  <c:pt idx="22">
                    <c:v>AZ</c:v>
                  </c:pt>
                  <c:pt idx="23">
                    <c:v>UT</c:v>
                  </c:pt>
                  <c:pt idx="24">
                    <c:v>CA</c:v>
                  </c:pt>
                  <c:pt idx="25">
                    <c:v>WY</c:v>
                  </c:pt>
                  <c:pt idx="26">
                    <c:v>UT</c:v>
                  </c:pt>
                  <c:pt idx="27">
                    <c:v>ND</c:v>
                  </c:pt>
                  <c:pt idx="28">
                    <c:v>OR</c:v>
                  </c:pt>
                </c:lvl>
              </c:multiLvlStrCache>
            </c:multiLvlStrRef>
          </c:cat>
          <c:val>
            <c:numRef>
              <c:f>'Top 29'!$C$2:$C$30</c:f>
              <c:numCache>
                <c:formatCode>#,##0</c:formatCode>
                <c:ptCount val="29"/>
                <c:pt idx="0">
                  <c:v>33168.39</c:v>
                </c:pt>
                <c:pt idx="1">
                  <c:v>9492.1819999999989</c:v>
                </c:pt>
                <c:pt idx="2">
                  <c:v>5626.0133564000007</c:v>
                </c:pt>
                <c:pt idx="3">
                  <c:v>2186.5140000000001</c:v>
                </c:pt>
                <c:pt idx="4">
                  <c:v>1344.6295</c:v>
                </c:pt>
                <c:pt idx="5">
                  <c:v>23911.748370000001</c:v>
                </c:pt>
                <c:pt idx="6">
                  <c:v>1735.3</c:v>
                </c:pt>
                <c:pt idx="7">
                  <c:v>675.9</c:v>
                </c:pt>
                <c:pt idx="8">
                  <c:v>445.9</c:v>
                </c:pt>
                <c:pt idx="9">
                  <c:v>1229.5999999999999</c:v>
                </c:pt>
                <c:pt idx="10">
                  <c:v>9815.1249342999999</c:v>
                </c:pt>
                <c:pt idx="11">
                  <c:v>17047.740000000002</c:v>
                </c:pt>
                <c:pt idx="12">
                  <c:v>4343.3969000000006</c:v>
                </c:pt>
                <c:pt idx="13">
                  <c:v>1502.547</c:v>
                </c:pt>
                <c:pt idx="14">
                  <c:v>4060.3</c:v>
                </c:pt>
                <c:pt idx="15">
                  <c:v>1668.6120000000001</c:v>
                </c:pt>
                <c:pt idx="16">
                  <c:v>1488.5454999999999</c:v>
                </c:pt>
                <c:pt idx="17">
                  <c:v>3992.9479870000009</c:v>
                </c:pt>
                <c:pt idx="18">
                  <c:v>46.932699999999997</c:v>
                </c:pt>
                <c:pt idx="19">
                  <c:v>2221.6999999999998</c:v>
                </c:pt>
                <c:pt idx="20">
                  <c:v>6748.9856098999999</c:v>
                </c:pt>
                <c:pt idx="21">
                  <c:v>336.93502615</c:v>
                </c:pt>
                <c:pt idx="22">
                  <c:v>960.07217879999996</c:v>
                </c:pt>
                <c:pt idx="23">
                  <c:v>2800.5083999999997</c:v>
                </c:pt>
                <c:pt idx="24">
                  <c:v>6002.1945870263999</c:v>
                </c:pt>
                <c:pt idx="25">
                  <c:v>5118.6531249999998</c:v>
                </c:pt>
                <c:pt idx="26">
                  <c:v>149.96879999999999</c:v>
                </c:pt>
                <c:pt idx="27">
                  <c:v>2230.8000000000002</c:v>
                </c:pt>
                <c:pt idx="28">
                  <c:v>689.45923200000004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4C-42DC-8AFA-6FBCFC1B9141}"/>
            </c:ext>
          </c:extLst>
        </c:ser>
        <c:ser>
          <c:idx val="1"/>
          <c:order val="1"/>
          <c:tx>
            <c:strRef>
              <c:f>'Top 29'!$D$1</c:f>
              <c:strCache>
                <c:ptCount val="1"/>
                <c:pt idx="0">
                  <c:v>NH3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'Top 29'!$A$2:$B$30</c:f>
              <c:multiLvlStrCache>
                <c:ptCount val="29"/>
                <c:lvl>
                  <c:pt idx="0">
                    <c:v>Alcoa Primary Metals Intalco Works</c:v>
                  </c:pt>
                  <c:pt idx="1">
                    <c:v>PNM - San Juan Generating Station</c:v>
                  </c:pt>
                  <c:pt idx="2">
                    <c:v>Jim Bridger Plant</c:v>
                  </c:pt>
                  <c:pt idx="3">
                    <c:v>COLSTRIP STEAM ELECTRIC STATION</c:v>
                  </c:pt>
                  <c:pt idx="4">
                    <c:v>Intermountain Power Service Corporation- Intermountain Gener</c:v>
                  </c:pt>
                  <c:pt idx="5">
                    <c:v>REID GARDNER STATION POWER PLANT</c:v>
                  </c:pt>
                  <c:pt idx="6">
                    <c:v>Coal Creek Station</c:v>
                  </c:pt>
                  <c:pt idx="7">
                    <c:v>Coyote Station</c:v>
                  </c:pt>
                  <c:pt idx="8">
                    <c:v>Otter Tail Power Company</c:v>
                  </c:pt>
                  <c:pt idx="9">
                    <c:v>Antelope Valley Station</c:v>
                  </c:pt>
                  <c:pt idx="10">
                    <c:v>VALMY COOLING TOWER #2</c:v>
                  </c:pt>
                  <c:pt idx="11">
                    <c:v>Alcoa Wenatchee LLC</c:v>
                  </c:pt>
                  <c:pt idx="12">
                    <c:v>PacifiCorp- Hunter Power Plant</c:v>
                  </c:pt>
                  <c:pt idx="13">
                    <c:v>Laramie River Station</c:v>
                  </c:pt>
                  <c:pt idx="14">
                    <c:v>Dave Johnston</c:v>
                  </c:pt>
                  <c:pt idx="15">
                    <c:v>TRI STATE GENERATION CRAIG</c:v>
                  </c:pt>
                  <c:pt idx="16">
                    <c:v>TUCSON ELECTRIC POWER CO - SPRINGERVILLE</c:v>
                  </c:pt>
                  <c:pt idx="17">
                    <c:v>Green River Works</c:v>
                  </c:pt>
                  <c:pt idx="18">
                    <c:v>ASARCO LLC - HAYDEN SMELTER</c:v>
                  </c:pt>
                  <c:pt idx="19">
                    <c:v>Naughton Plant</c:v>
                  </c:pt>
                  <c:pt idx="20">
                    <c:v>CORONADO GENERATING PLANT</c:v>
                  </c:pt>
                  <c:pt idx="21">
                    <c:v>HECO - Kahe Power Plant</c:v>
                  </c:pt>
                  <c:pt idx="22">
                    <c:v>APS - CHOLLA POWER PLANT</c:v>
                  </c:pt>
                  <c:pt idx="23">
                    <c:v>PacifiCorp- Huntington Power Plant</c:v>
                  </c:pt>
                  <c:pt idx="24">
                    <c:v>LOS ANGELES INT AIRPORT</c:v>
                  </c:pt>
                  <c:pt idx="25">
                    <c:v>Westvaco Facility</c:v>
                  </c:pt>
                  <c:pt idx="26">
                    <c:v>PacifiCorp- Carbon Power Plant</c:v>
                  </c:pt>
                  <c:pt idx="27">
                    <c:v>Great Plains Synfuels Plant</c:v>
                  </c:pt>
                  <c:pt idx="28">
                    <c:v>PGE Boardman</c:v>
                  </c:pt>
                </c:lvl>
                <c:lvl>
                  <c:pt idx="0">
                    <c:v>WA</c:v>
                  </c:pt>
                  <c:pt idx="1">
                    <c:v>NM</c:v>
                  </c:pt>
                  <c:pt idx="2">
                    <c:v>WY</c:v>
                  </c:pt>
                  <c:pt idx="3">
                    <c:v>MT</c:v>
                  </c:pt>
                  <c:pt idx="4">
                    <c:v>UT</c:v>
                  </c:pt>
                  <c:pt idx="5">
                    <c:v>NV</c:v>
                  </c:pt>
                  <c:pt idx="6">
                    <c:v>ND</c:v>
                  </c:pt>
                  <c:pt idx="7">
                    <c:v>ND</c:v>
                  </c:pt>
                  <c:pt idx="8">
                    <c:v>SD</c:v>
                  </c:pt>
                  <c:pt idx="9">
                    <c:v>ND</c:v>
                  </c:pt>
                  <c:pt idx="10">
                    <c:v>NV</c:v>
                  </c:pt>
                  <c:pt idx="11">
                    <c:v>WA</c:v>
                  </c:pt>
                  <c:pt idx="12">
                    <c:v>UT</c:v>
                  </c:pt>
                  <c:pt idx="13">
                    <c:v>WY</c:v>
                  </c:pt>
                  <c:pt idx="14">
                    <c:v>WY</c:v>
                  </c:pt>
                  <c:pt idx="15">
                    <c:v>CO</c:v>
                  </c:pt>
                  <c:pt idx="16">
                    <c:v>AZ</c:v>
                  </c:pt>
                  <c:pt idx="17">
                    <c:v>WY</c:v>
                  </c:pt>
                  <c:pt idx="18">
                    <c:v>AZ</c:v>
                  </c:pt>
                  <c:pt idx="19">
                    <c:v>WY</c:v>
                  </c:pt>
                  <c:pt idx="20">
                    <c:v>AZ</c:v>
                  </c:pt>
                  <c:pt idx="21">
                    <c:v>HI</c:v>
                  </c:pt>
                  <c:pt idx="22">
                    <c:v>AZ</c:v>
                  </c:pt>
                  <c:pt idx="23">
                    <c:v>UT</c:v>
                  </c:pt>
                  <c:pt idx="24">
                    <c:v>CA</c:v>
                  </c:pt>
                  <c:pt idx="25">
                    <c:v>WY</c:v>
                  </c:pt>
                  <c:pt idx="26">
                    <c:v>UT</c:v>
                  </c:pt>
                  <c:pt idx="27">
                    <c:v>ND</c:v>
                  </c:pt>
                  <c:pt idx="28">
                    <c:v>OR</c:v>
                  </c:pt>
                </c:lvl>
              </c:multiLvlStrCache>
            </c:multiLvlStrRef>
          </c:cat>
          <c:val>
            <c:numRef>
              <c:f>'Top 29'!$D$2:$D$30</c:f>
              <c:numCache>
                <c:formatCode>#,##0</c:formatCode>
                <c:ptCount val="29"/>
                <c:pt idx="1">
                  <c:v>93.005099999999999</c:v>
                </c:pt>
                <c:pt idx="2">
                  <c:v>2.3954819999999999</c:v>
                </c:pt>
                <c:pt idx="3">
                  <c:v>0.24479999999999999</c:v>
                </c:pt>
                <c:pt idx="4">
                  <c:v>1.7609000000000001</c:v>
                </c:pt>
                <c:pt idx="5">
                  <c:v>18.243110000000001</c:v>
                </c:pt>
                <c:pt idx="6">
                  <c:v>0.2</c:v>
                </c:pt>
                <c:pt idx="7">
                  <c:v>33.700000000000003</c:v>
                </c:pt>
                <c:pt idx="8">
                  <c:v>26.4377</c:v>
                </c:pt>
                <c:pt idx="9">
                  <c:v>78.020600000000002</c:v>
                </c:pt>
                <c:pt idx="10">
                  <c:v>18.446809999999999</c:v>
                </c:pt>
                <c:pt idx="11">
                  <c:v>0.24335999999999999</c:v>
                </c:pt>
                <c:pt idx="12">
                  <c:v>1.4</c:v>
                </c:pt>
                <c:pt idx="13">
                  <c:v>90.5</c:v>
                </c:pt>
                <c:pt idx="14">
                  <c:v>0.1</c:v>
                </c:pt>
                <c:pt idx="15">
                  <c:v>80.765199999999993</c:v>
                </c:pt>
                <c:pt idx="16">
                  <c:v>118.0198</c:v>
                </c:pt>
                <c:pt idx="17">
                  <c:v>0</c:v>
                </c:pt>
                <c:pt idx="19">
                  <c:v>0</c:v>
                </c:pt>
                <c:pt idx="20">
                  <c:v>52.798999999999999</c:v>
                </c:pt>
                <c:pt idx="21">
                  <c:v>72.673410200000006</c:v>
                </c:pt>
                <c:pt idx="22">
                  <c:v>66.817670000000007</c:v>
                </c:pt>
                <c:pt idx="23">
                  <c:v>0.8659</c:v>
                </c:pt>
                <c:pt idx="25">
                  <c:v>0</c:v>
                </c:pt>
                <c:pt idx="26">
                  <c:v>0.19139999999999999</c:v>
                </c:pt>
                <c:pt idx="27">
                  <c:v>970.5</c:v>
                </c:pt>
                <c:pt idx="28">
                  <c:v>28.196100000000001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4C-42DC-8AFA-6FBCFC1B9141}"/>
            </c:ext>
          </c:extLst>
        </c:ser>
        <c:ser>
          <c:idx val="2"/>
          <c:order val="2"/>
          <c:tx>
            <c:strRef>
              <c:f>'Top 29'!$E$1</c:f>
              <c:strCache>
                <c:ptCount val="1"/>
                <c:pt idx="0">
                  <c:v>NOX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'Top 29'!$A$2:$B$30</c:f>
              <c:multiLvlStrCache>
                <c:ptCount val="29"/>
                <c:lvl>
                  <c:pt idx="0">
                    <c:v>Alcoa Primary Metals Intalco Works</c:v>
                  </c:pt>
                  <c:pt idx="1">
                    <c:v>PNM - San Juan Generating Station</c:v>
                  </c:pt>
                  <c:pt idx="2">
                    <c:v>Jim Bridger Plant</c:v>
                  </c:pt>
                  <c:pt idx="3">
                    <c:v>COLSTRIP STEAM ELECTRIC STATION</c:v>
                  </c:pt>
                  <c:pt idx="4">
                    <c:v>Intermountain Power Service Corporation- Intermountain Gener</c:v>
                  </c:pt>
                  <c:pt idx="5">
                    <c:v>REID GARDNER STATION POWER PLANT</c:v>
                  </c:pt>
                  <c:pt idx="6">
                    <c:v>Coal Creek Station</c:v>
                  </c:pt>
                  <c:pt idx="7">
                    <c:v>Coyote Station</c:v>
                  </c:pt>
                  <c:pt idx="8">
                    <c:v>Otter Tail Power Company</c:v>
                  </c:pt>
                  <c:pt idx="9">
                    <c:v>Antelope Valley Station</c:v>
                  </c:pt>
                  <c:pt idx="10">
                    <c:v>VALMY COOLING TOWER #2</c:v>
                  </c:pt>
                  <c:pt idx="11">
                    <c:v>Alcoa Wenatchee LLC</c:v>
                  </c:pt>
                  <c:pt idx="12">
                    <c:v>PacifiCorp- Hunter Power Plant</c:v>
                  </c:pt>
                  <c:pt idx="13">
                    <c:v>Laramie River Station</c:v>
                  </c:pt>
                  <c:pt idx="14">
                    <c:v>Dave Johnston</c:v>
                  </c:pt>
                  <c:pt idx="15">
                    <c:v>TRI STATE GENERATION CRAIG</c:v>
                  </c:pt>
                  <c:pt idx="16">
                    <c:v>TUCSON ELECTRIC POWER CO - SPRINGERVILLE</c:v>
                  </c:pt>
                  <c:pt idx="17">
                    <c:v>Green River Works</c:v>
                  </c:pt>
                  <c:pt idx="18">
                    <c:v>ASARCO LLC - HAYDEN SMELTER</c:v>
                  </c:pt>
                  <c:pt idx="19">
                    <c:v>Naughton Plant</c:v>
                  </c:pt>
                  <c:pt idx="20">
                    <c:v>CORONADO GENERATING PLANT</c:v>
                  </c:pt>
                  <c:pt idx="21">
                    <c:v>HECO - Kahe Power Plant</c:v>
                  </c:pt>
                  <c:pt idx="22">
                    <c:v>APS - CHOLLA POWER PLANT</c:v>
                  </c:pt>
                  <c:pt idx="23">
                    <c:v>PacifiCorp- Huntington Power Plant</c:v>
                  </c:pt>
                  <c:pt idx="24">
                    <c:v>LOS ANGELES INT AIRPORT</c:v>
                  </c:pt>
                  <c:pt idx="25">
                    <c:v>Westvaco Facility</c:v>
                  </c:pt>
                  <c:pt idx="26">
                    <c:v>PacifiCorp- Carbon Power Plant</c:v>
                  </c:pt>
                  <c:pt idx="27">
                    <c:v>Great Plains Synfuels Plant</c:v>
                  </c:pt>
                  <c:pt idx="28">
                    <c:v>PGE Boardman</c:v>
                  </c:pt>
                </c:lvl>
                <c:lvl>
                  <c:pt idx="0">
                    <c:v>WA</c:v>
                  </c:pt>
                  <c:pt idx="1">
                    <c:v>NM</c:v>
                  </c:pt>
                  <c:pt idx="2">
                    <c:v>WY</c:v>
                  </c:pt>
                  <c:pt idx="3">
                    <c:v>MT</c:v>
                  </c:pt>
                  <c:pt idx="4">
                    <c:v>UT</c:v>
                  </c:pt>
                  <c:pt idx="5">
                    <c:v>NV</c:v>
                  </c:pt>
                  <c:pt idx="6">
                    <c:v>ND</c:v>
                  </c:pt>
                  <c:pt idx="7">
                    <c:v>ND</c:v>
                  </c:pt>
                  <c:pt idx="8">
                    <c:v>SD</c:v>
                  </c:pt>
                  <c:pt idx="9">
                    <c:v>ND</c:v>
                  </c:pt>
                  <c:pt idx="10">
                    <c:v>NV</c:v>
                  </c:pt>
                  <c:pt idx="11">
                    <c:v>WA</c:v>
                  </c:pt>
                  <c:pt idx="12">
                    <c:v>UT</c:v>
                  </c:pt>
                  <c:pt idx="13">
                    <c:v>WY</c:v>
                  </c:pt>
                  <c:pt idx="14">
                    <c:v>WY</c:v>
                  </c:pt>
                  <c:pt idx="15">
                    <c:v>CO</c:v>
                  </c:pt>
                  <c:pt idx="16">
                    <c:v>AZ</c:v>
                  </c:pt>
                  <c:pt idx="17">
                    <c:v>WY</c:v>
                  </c:pt>
                  <c:pt idx="18">
                    <c:v>AZ</c:v>
                  </c:pt>
                  <c:pt idx="19">
                    <c:v>WY</c:v>
                  </c:pt>
                  <c:pt idx="20">
                    <c:v>AZ</c:v>
                  </c:pt>
                  <c:pt idx="21">
                    <c:v>HI</c:v>
                  </c:pt>
                  <c:pt idx="22">
                    <c:v>AZ</c:v>
                  </c:pt>
                  <c:pt idx="23">
                    <c:v>UT</c:v>
                  </c:pt>
                  <c:pt idx="24">
                    <c:v>CA</c:v>
                  </c:pt>
                  <c:pt idx="25">
                    <c:v>WY</c:v>
                  </c:pt>
                  <c:pt idx="26">
                    <c:v>UT</c:v>
                  </c:pt>
                  <c:pt idx="27">
                    <c:v>ND</c:v>
                  </c:pt>
                  <c:pt idx="28">
                    <c:v>OR</c:v>
                  </c:pt>
                </c:lvl>
              </c:multiLvlStrCache>
            </c:multiLvlStrRef>
          </c:cat>
          <c:val>
            <c:numRef>
              <c:f>'Top 29'!$E$2:$E$30</c:f>
              <c:numCache>
                <c:formatCode>#,##0</c:formatCode>
                <c:ptCount val="29"/>
                <c:pt idx="0">
                  <c:v>227.35</c:v>
                </c:pt>
                <c:pt idx="1">
                  <c:v>16566.600000000002</c:v>
                </c:pt>
                <c:pt idx="2">
                  <c:v>13903.882971999999</c:v>
                </c:pt>
                <c:pt idx="3">
                  <c:v>15588.505000000001</c:v>
                </c:pt>
                <c:pt idx="4">
                  <c:v>22909.246400000004</c:v>
                </c:pt>
                <c:pt idx="5">
                  <c:v>4085.5805750000004</c:v>
                </c:pt>
                <c:pt idx="6">
                  <c:v>7986.5999999999995</c:v>
                </c:pt>
                <c:pt idx="7">
                  <c:v>11377.2</c:v>
                </c:pt>
                <c:pt idx="8">
                  <c:v>10508.599999999999</c:v>
                </c:pt>
                <c:pt idx="9">
                  <c:v>8992.9</c:v>
                </c:pt>
                <c:pt idx="10">
                  <c:v>4341.2919541000001</c:v>
                </c:pt>
                <c:pt idx="11">
                  <c:v>69.5</c:v>
                </c:pt>
                <c:pt idx="12">
                  <c:v>11491.167799999999</c:v>
                </c:pt>
                <c:pt idx="13">
                  <c:v>9450.137999999999</c:v>
                </c:pt>
                <c:pt idx="14">
                  <c:v>6778.1999999999989</c:v>
                </c:pt>
                <c:pt idx="15">
                  <c:v>13739.3</c:v>
                </c:pt>
                <c:pt idx="16">
                  <c:v>6740.7479999999996</c:v>
                </c:pt>
                <c:pt idx="17">
                  <c:v>2980.6198000000004</c:v>
                </c:pt>
                <c:pt idx="18">
                  <c:v>60.170999999999999</c:v>
                </c:pt>
                <c:pt idx="19">
                  <c:v>6055.7000000000007</c:v>
                </c:pt>
                <c:pt idx="20">
                  <c:v>6454.0946450000001</c:v>
                </c:pt>
                <c:pt idx="21">
                  <c:v>7857.5333793799991</c:v>
                </c:pt>
                <c:pt idx="22">
                  <c:v>9021.088769</c:v>
                </c:pt>
                <c:pt idx="23">
                  <c:v>6871.5804000000007</c:v>
                </c:pt>
                <c:pt idx="24">
                  <c:v>5677.7686739419987</c:v>
                </c:pt>
                <c:pt idx="25">
                  <c:v>2470.9866500000003</c:v>
                </c:pt>
                <c:pt idx="26">
                  <c:v>3241.2562000000007</c:v>
                </c:pt>
                <c:pt idx="27">
                  <c:v>3235.2000000000003</c:v>
                </c:pt>
                <c:pt idx="28">
                  <c:v>3231.7559738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4C-42DC-8AFA-6FBCFC1B9141}"/>
            </c:ext>
          </c:extLst>
        </c:ser>
        <c:ser>
          <c:idx val="3"/>
          <c:order val="3"/>
          <c:tx>
            <c:strRef>
              <c:f>'Top 29'!$F$1</c:f>
              <c:strCache>
                <c:ptCount val="1"/>
                <c:pt idx="0">
                  <c:v>PM10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'Top 29'!$A$2:$B$30</c:f>
              <c:multiLvlStrCache>
                <c:ptCount val="29"/>
                <c:lvl>
                  <c:pt idx="0">
                    <c:v>Alcoa Primary Metals Intalco Works</c:v>
                  </c:pt>
                  <c:pt idx="1">
                    <c:v>PNM - San Juan Generating Station</c:v>
                  </c:pt>
                  <c:pt idx="2">
                    <c:v>Jim Bridger Plant</c:v>
                  </c:pt>
                  <c:pt idx="3">
                    <c:v>COLSTRIP STEAM ELECTRIC STATION</c:v>
                  </c:pt>
                  <c:pt idx="4">
                    <c:v>Intermountain Power Service Corporation- Intermountain Gener</c:v>
                  </c:pt>
                  <c:pt idx="5">
                    <c:v>REID GARDNER STATION POWER PLANT</c:v>
                  </c:pt>
                  <c:pt idx="6">
                    <c:v>Coal Creek Station</c:v>
                  </c:pt>
                  <c:pt idx="7">
                    <c:v>Coyote Station</c:v>
                  </c:pt>
                  <c:pt idx="8">
                    <c:v>Otter Tail Power Company</c:v>
                  </c:pt>
                  <c:pt idx="9">
                    <c:v>Antelope Valley Station</c:v>
                  </c:pt>
                  <c:pt idx="10">
                    <c:v>VALMY COOLING TOWER #2</c:v>
                  </c:pt>
                  <c:pt idx="11">
                    <c:v>Alcoa Wenatchee LLC</c:v>
                  </c:pt>
                  <c:pt idx="12">
                    <c:v>PacifiCorp- Hunter Power Plant</c:v>
                  </c:pt>
                  <c:pt idx="13">
                    <c:v>Laramie River Station</c:v>
                  </c:pt>
                  <c:pt idx="14">
                    <c:v>Dave Johnston</c:v>
                  </c:pt>
                  <c:pt idx="15">
                    <c:v>TRI STATE GENERATION CRAIG</c:v>
                  </c:pt>
                  <c:pt idx="16">
                    <c:v>TUCSON ELECTRIC POWER CO - SPRINGERVILLE</c:v>
                  </c:pt>
                  <c:pt idx="17">
                    <c:v>Green River Works</c:v>
                  </c:pt>
                  <c:pt idx="18">
                    <c:v>ASARCO LLC - HAYDEN SMELTER</c:v>
                  </c:pt>
                  <c:pt idx="19">
                    <c:v>Naughton Plant</c:v>
                  </c:pt>
                  <c:pt idx="20">
                    <c:v>CORONADO GENERATING PLANT</c:v>
                  </c:pt>
                  <c:pt idx="21">
                    <c:v>HECO - Kahe Power Plant</c:v>
                  </c:pt>
                  <c:pt idx="22">
                    <c:v>APS - CHOLLA POWER PLANT</c:v>
                  </c:pt>
                  <c:pt idx="23">
                    <c:v>PacifiCorp- Huntington Power Plant</c:v>
                  </c:pt>
                  <c:pt idx="24">
                    <c:v>LOS ANGELES INT AIRPORT</c:v>
                  </c:pt>
                  <c:pt idx="25">
                    <c:v>Westvaco Facility</c:v>
                  </c:pt>
                  <c:pt idx="26">
                    <c:v>PacifiCorp- Carbon Power Plant</c:v>
                  </c:pt>
                  <c:pt idx="27">
                    <c:v>Great Plains Synfuels Plant</c:v>
                  </c:pt>
                  <c:pt idx="28">
                    <c:v>PGE Boardman</c:v>
                  </c:pt>
                </c:lvl>
                <c:lvl>
                  <c:pt idx="0">
                    <c:v>WA</c:v>
                  </c:pt>
                  <c:pt idx="1">
                    <c:v>NM</c:v>
                  </c:pt>
                  <c:pt idx="2">
                    <c:v>WY</c:v>
                  </c:pt>
                  <c:pt idx="3">
                    <c:v>MT</c:v>
                  </c:pt>
                  <c:pt idx="4">
                    <c:v>UT</c:v>
                  </c:pt>
                  <c:pt idx="5">
                    <c:v>NV</c:v>
                  </c:pt>
                  <c:pt idx="6">
                    <c:v>ND</c:v>
                  </c:pt>
                  <c:pt idx="7">
                    <c:v>ND</c:v>
                  </c:pt>
                  <c:pt idx="8">
                    <c:v>SD</c:v>
                  </c:pt>
                  <c:pt idx="9">
                    <c:v>ND</c:v>
                  </c:pt>
                  <c:pt idx="10">
                    <c:v>NV</c:v>
                  </c:pt>
                  <c:pt idx="11">
                    <c:v>WA</c:v>
                  </c:pt>
                  <c:pt idx="12">
                    <c:v>UT</c:v>
                  </c:pt>
                  <c:pt idx="13">
                    <c:v>WY</c:v>
                  </c:pt>
                  <c:pt idx="14">
                    <c:v>WY</c:v>
                  </c:pt>
                  <c:pt idx="15">
                    <c:v>CO</c:v>
                  </c:pt>
                  <c:pt idx="16">
                    <c:v>AZ</c:v>
                  </c:pt>
                  <c:pt idx="17">
                    <c:v>WY</c:v>
                  </c:pt>
                  <c:pt idx="18">
                    <c:v>AZ</c:v>
                  </c:pt>
                  <c:pt idx="19">
                    <c:v>WY</c:v>
                  </c:pt>
                  <c:pt idx="20">
                    <c:v>AZ</c:v>
                  </c:pt>
                  <c:pt idx="21">
                    <c:v>HI</c:v>
                  </c:pt>
                  <c:pt idx="22">
                    <c:v>AZ</c:v>
                  </c:pt>
                  <c:pt idx="23">
                    <c:v>UT</c:v>
                  </c:pt>
                  <c:pt idx="24">
                    <c:v>CA</c:v>
                  </c:pt>
                  <c:pt idx="25">
                    <c:v>WY</c:v>
                  </c:pt>
                  <c:pt idx="26">
                    <c:v>UT</c:v>
                  </c:pt>
                  <c:pt idx="27">
                    <c:v>ND</c:v>
                  </c:pt>
                  <c:pt idx="28">
                    <c:v>OR</c:v>
                  </c:pt>
                </c:lvl>
              </c:multiLvlStrCache>
            </c:multiLvlStrRef>
          </c:cat>
          <c:val>
            <c:numRef>
              <c:f>'Top 29'!$F$2:$F$30</c:f>
              <c:numCache>
                <c:formatCode>#,##0</c:formatCode>
                <c:ptCount val="29"/>
                <c:pt idx="0">
                  <c:v>636.83850000000007</c:v>
                </c:pt>
                <c:pt idx="1">
                  <c:v>466.76599999999996</c:v>
                </c:pt>
                <c:pt idx="2">
                  <c:v>932.88427470000011</c:v>
                </c:pt>
                <c:pt idx="3">
                  <c:v>1988.6988999999999</c:v>
                </c:pt>
                <c:pt idx="4">
                  <c:v>1664.9974999999999</c:v>
                </c:pt>
                <c:pt idx="5">
                  <c:v>352.46691718000005</c:v>
                </c:pt>
                <c:pt idx="6">
                  <c:v>1115.9000000000001</c:v>
                </c:pt>
                <c:pt idx="7">
                  <c:v>539.76</c:v>
                </c:pt>
                <c:pt idx="8">
                  <c:v>293.73</c:v>
                </c:pt>
                <c:pt idx="9">
                  <c:v>643.20000000000005</c:v>
                </c:pt>
                <c:pt idx="10">
                  <c:v>401.39479024999997</c:v>
                </c:pt>
                <c:pt idx="11">
                  <c:v>457.45259000000004</c:v>
                </c:pt>
                <c:pt idx="12">
                  <c:v>747.43380000000002</c:v>
                </c:pt>
                <c:pt idx="13">
                  <c:v>1124.6890000000001</c:v>
                </c:pt>
                <c:pt idx="14">
                  <c:v>870.1</c:v>
                </c:pt>
                <c:pt idx="15">
                  <c:v>162.53205000000003</c:v>
                </c:pt>
                <c:pt idx="16">
                  <c:v>2592.9582993999993</c:v>
                </c:pt>
                <c:pt idx="17">
                  <c:v>1478.1300160000001</c:v>
                </c:pt>
                <c:pt idx="18">
                  <c:v>132.99130000000002</c:v>
                </c:pt>
                <c:pt idx="19">
                  <c:v>1202.2099999999998</c:v>
                </c:pt>
                <c:pt idx="20">
                  <c:v>809.24058352000009</c:v>
                </c:pt>
                <c:pt idx="21">
                  <c:v>556.30298096999991</c:v>
                </c:pt>
                <c:pt idx="22">
                  <c:v>346.51155345080002</c:v>
                </c:pt>
                <c:pt idx="23">
                  <c:v>755.37290000000007</c:v>
                </c:pt>
                <c:pt idx="24">
                  <c:v>104.30716964780002</c:v>
                </c:pt>
                <c:pt idx="25">
                  <c:v>1145.3142329600003</c:v>
                </c:pt>
                <c:pt idx="26">
                  <c:v>307.6635</c:v>
                </c:pt>
                <c:pt idx="27">
                  <c:v>935.6</c:v>
                </c:pt>
                <c:pt idx="28">
                  <c:v>638.72208584999998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4C-42DC-8AFA-6FBCFC1B9141}"/>
            </c:ext>
          </c:extLst>
        </c:ser>
        <c:ser>
          <c:idx val="4"/>
          <c:order val="4"/>
          <c:tx>
            <c:strRef>
              <c:f>'Top 29'!$G$1</c:f>
              <c:strCache>
                <c:ptCount val="1"/>
                <c:pt idx="0">
                  <c:v>PM25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'Top 29'!$A$2:$B$30</c:f>
              <c:multiLvlStrCache>
                <c:ptCount val="29"/>
                <c:lvl>
                  <c:pt idx="0">
                    <c:v>Alcoa Primary Metals Intalco Works</c:v>
                  </c:pt>
                  <c:pt idx="1">
                    <c:v>PNM - San Juan Generating Station</c:v>
                  </c:pt>
                  <c:pt idx="2">
                    <c:v>Jim Bridger Plant</c:v>
                  </c:pt>
                  <c:pt idx="3">
                    <c:v>COLSTRIP STEAM ELECTRIC STATION</c:v>
                  </c:pt>
                  <c:pt idx="4">
                    <c:v>Intermountain Power Service Corporation- Intermountain Gener</c:v>
                  </c:pt>
                  <c:pt idx="5">
                    <c:v>REID GARDNER STATION POWER PLANT</c:v>
                  </c:pt>
                  <c:pt idx="6">
                    <c:v>Coal Creek Station</c:v>
                  </c:pt>
                  <c:pt idx="7">
                    <c:v>Coyote Station</c:v>
                  </c:pt>
                  <c:pt idx="8">
                    <c:v>Otter Tail Power Company</c:v>
                  </c:pt>
                  <c:pt idx="9">
                    <c:v>Antelope Valley Station</c:v>
                  </c:pt>
                  <c:pt idx="10">
                    <c:v>VALMY COOLING TOWER #2</c:v>
                  </c:pt>
                  <c:pt idx="11">
                    <c:v>Alcoa Wenatchee LLC</c:v>
                  </c:pt>
                  <c:pt idx="12">
                    <c:v>PacifiCorp- Hunter Power Plant</c:v>
                  </c:pt>
                  <c:pt idx="13">
                    <c:v>Laramie River Station</c:v>
                  </c:pt>
                  <c:pt idx="14">
                    <c:v>Dave Johnston</c:v>
                  </c:pt>
                  <c:pt idx="15">
                    <c:v>TRI STATE GENERATION CRAIG</c:v>
                  </c:pt>
                  <c:pt idx="16">
                    <c:v>TUCSON ELECTRIC POWER CO - SPRINGERVILLE</c:v>
                  </c:pt>
                  <c:pt idx="17">
                    <c:v>Green River Works</c:v>
                  </c:pt>
                  <c:pt idx="18">
                    <c:v>ASARCO LLC - HAYDEN SMELTER</c:v>
                  </c:pt>
                  <c:pt idx="19">
                    <c:v>Naughton Plant</c:v>
                  </c:pt>
                  <c:pt idx="20">
                    <c:v>CORONADO GENERATING PLANT</c:v>
                  </c:pt>
                  <c:pt idx="21">
                    <c:v>HECO - Kahe Power Plant</c:v>
                  </c:pt>
                  <c:pt idx="22">
                    <c:v>APS - CHOLLA POWER PLANT</c:v>
                  </c:pt>
                  <c:pt idx="23">
                    <c:v>PacifiCorp- Huntington Power Plant</c:v>
                  </c:pt>
                  <c:pt idx="24">
                    <c:v>LOS ANGELES INT AIRPORT</c:v>
                  </c:pt>
                  <c:pt idx="25">
                    <c:v>Westvaco Facility</c:v>
                  </c:pt>
                  <c:pt idx="26">
                    <c:v>PacifiCorp- Carbon Power Plant</c:v>
                  </c:pt>
                  <c:pt idx="27">
                    <c:v>Great Plains Synfuels Plant</c:v>
                  </c:pt>
                  <c:pt idx="28">
                    <c:v>PGE Boardman</c:v>
                  </c:pt>
                </c:lvl>
                <c:lvl>
                  <c:pt idx="0">
                    <c:v>WA</c:v>
                  </c:pt>
                  <c:pt idx="1">
                    <c:v>NM</c:v>
                  </c:pt>
                  <c:pt idx="2">
                    <c:v>WY</c:v>
                  </c:pt>
                  <c:pt idx="3">
                    <c:v>MT</c:v>
                  </c:pt>
                  <c:pt idx="4">
                    <c:v>UT</c:v>
                  </c:pt>
                  <c:pt idx="5">
                    <c:v>NV</c:v>
                  </c:pt>
                  <c:pt idx="6">
                    <c:v>ND</c:v>
                  </c:pt>
                  <c:pt idx="7">
                    <c:v>ND</c:v>
                  </c:pt>
                  <c:pt idx="8">
                    <c:v>SD</c:v>
                  </c:pt>
                  <c:pt idx="9">
                    <c:v>ND</c:v>
                  </c:pt>
                  <c:pt idx="10">
                    <c:v>NV</c:v>
                  </c:pt>
                  <c:pt idx="11">
                    <c:v>WA</c:v>
                  </c:pt>
                  <c:pt idx="12">
                    <c:v>UT</c:v>
                  </c:pt>
                  <c:pt idx="13">
                    <c:v>WY</c:v>
                  </c:pt>
                  <c:pt idx="14">
                    <c:v>WY</c:v>
                  </c:pt>
                  <c:pt idx="15">
                    <c:v>CO</c:v>
                  </c:pt>
                  <c:pt idx="16">
                    <c:v>AZ</c:v>
                  </c:pt>
                  <c:pt idx="17">
                    <c:v>WY</c:v>
                  </c:pt>
                  <c:pt idx="18">
                    <c:v>AZ</c:v>
                  </c:pt>
                  <c:pt idx="19">
                    <c:v>WY</c:v>
                  </c:pt>
                  <c:pt idx="20">
                    <c:v>AZ</c:v>
                  </c:pt>
                  <c:pt idx="21">
                    <c:v>HI</c:v>
                  </c:pt>
                  <c:pt idx="22">
                    <c:v>AZ</c:v>
                  </c:pt>
                  <c:pt idx="23">
                    <c:v>UT</c:v>
                  </c:pt>
                  <c:pt idx="24">
                    <c:v>CA</c:v>
                  </c:pt>
                  <c:pt idx="25">
                    <c:v>WY</c:v>
                  </c:pt>
                  <c:pt idx="26">
                    <c:v>UT</c:v>
                  </c:pt>
                  <c:pt idx="27">
                    <c:v>ND</c:v>
                  </c:pt>
                  <c:pt idx="28">
                    <c:v>OR</c:v>
                  </c:pt>
                </c:lvl>
              </c:multiLvlStrCache>
            </c:multiLvlStrRef>
          </c:cat>
          <c:val>
            <c:numRef>
              <c:f>'Top 29'!$G$2:$G$30</c:f>
              <c:numCache>
                <c:formatCode>#,##0</c:formatCode>
                <c:ptCount val="29"/>
                <c:pt idx="0">
                  <c:v>636.83850000000007</c:v>
                </c:pt>
                <c:pt idx="1">
                  <c:v>299.85499999999996</c:v>
                </c:pt>
                <c:pt idx="2">
                  <c:v>543.95622920000005</c:v>
                </c:pt>
                <c:pt idx="3">
                  <c:v>1610.4410209999999</c:v>
                </c:pt>
                <c:pt idx="4">
                  <c:v>1322.6089999999999</c:v>
                </c:pt>
                <c:pt idx="5">
                  <c:v>124.721482764</c:v>
                </c:pt>
                <c:pt idx="6">
                  <c:v>1005.276471</c:v>
                </c:pt>
                <c:pt idx="7">
                  <c:v>369.76</c:v>
                </c:pt>
                <c:pt idx="8">
                  <c:v>293.73</c:v>
                </c:pt>
                <c:pt idx="9">
                  <c:v>354.44118000000003</c:v>
                </c:pt>
                <c:pt idx="10">
                  <c:v>141.08801393829998</c:v>
                </c:pt>
                <c:pt idx="11">
                  <c:v>457.45259000000004</c:v>
                </c:pt>
                <c:pt idx="12">
                  <c:v>426.02749999999997</c:v>
                </c:pt>
                <c:pt idx="13">
                  <c:v>240.38000000000002</c:v>
                </c:pt>
                <c:pt idx="14">
                  <c:v>161.44999999999999</c:v>
                </c:pt>
                <c:pt idx="15">
                  <c:v>103.80419499999999</c:v>
                </c:pt>
                <c:pt idx="16">
                  <c:v>1744.87203</c:v>
                </c:pt>
                <c:pt idx="17">
                  <c:v>236.04300000000001</c:v>
                </c:pt>
                <c:pt idx="18">
                  <c:v>125.83120000000001</c:v>
                </c:pt>
                <c:pt idx="19">
                  <c:v>299.01</c:v>
                </c:pt>
                <c:pt idx="20">
                  <c:v>742.84558351999999</c:v>
                </c:pt>
                <c:pt idx="21">
                  <c:v>453.1229237899999</c:v>
                </c:pt>
                <c:pt idx="22">
                  <c:v>341.45984850542004</c:v>
                </c:pt>
                <c:pt idx="23">
                  <c:v>325.01179999999999</c:v>
                </c:pt>
                <c:pt idx="24">
                  <c:v>102.73895604780002</c:v>
                </c:pt>
                <c:pt idx="25">
                  <c:v>830.38338150000027</c:v>
                </c:pt>
                <c:pt idx="26">
                  <c:v>48.970689999999998</c:v>
                </c:pt>
                <c:pt idx="27">
                  <c:v>830.09064999999998</c:v>
                </c:pt>
                <c:pt idx="28">
                  <c:v>486.23367894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4C-42DC-8AFA-6FBCFC1B9141}"/>
            </c:ext>
          </c:extLst>
        </c:ser>
        <c:ser>
          <c:idx val="5"/>
          <c:order val="5"/>
          <c:tx>
            <c:strRef>
              <c:f>'Top 29'!$H$1</c:f>
              <c:strCache>
                <c:ptCount val="1"/>
                <c:pt idx="0">
                  <c:v>SO2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'Top 29'!$A$2:$B$30</c:f>
              <c:multiLvlStrCache>
                <c:ptCount val="29"/>
                <c:lvl>
                  <c:pt idx="0">
                    <c:v>Alcoa Primary Metals Intalco Works</c:v>
                  </c:pt>
                  <c:pt idx="1">
                    <c:v>PNM - San Juan Generating Station</c:v>
                  </c:pt>
                  <c:pt idx="2">
                    <c:v>Jim Bridger Plant</c:v>
                  </c:pt>
                  <c:pt idx="3">
                    <c:v>COLSTRIP STEAM ELECTRIC STATION</c:v>
                  </c:pt>
                  <c:pt idx="4">
                    <c:v>Intermountain Power Service Corporation- Intermountain Gener</c:v>
                  </c:pt>
                  <c:pt idx="5">
                    <c:v>REID GARDNER STATION POWER PLANT</c:v>
                  </c:pt>
                  <c:pt idx="6">
                    <c:v>Coal Creek Station</c:v>
                  </c:pt>
                  <c:pt idx="7">
                    <c:v>Coyote Station</c:v>
                  </c:pt>
                  <c:pt idx="8">
                    <c:v>Otter Tail Power Company</c:v>
                  </c:pt>
                  <c:pt idx="9">
                    <c:v>Antelope Valley Station</c:v>
                  </c:pt>
                  <c:pt idx="10">
                    <c:v>VALMY COOLING TOWER #2</c:v>
                  </c:pt>
                  <c:pt idx="11">
                    <c:v>Alcoa Wenatchee LLC</c:v>
                  </c:pt>
                  <c:pt idx="12">
                    <c:v>PacifiCorp- Hunter Power Plant</c:v>
                  </c:pt>
                  <c:pt idx="13">
                    <c:v>Laramie River Station</c:v>
                  </c:pt>
                  <c:pt idx="14">
                    <c:v>Dave Johnston</c:v>
                  </c:pt>
                  <c:pt idx="15">
                    <c:v>TRI STATE GENERATION CRAIG</c:v>
                  </c:pt>
                  <c:pt idx="16">
                    <c:v>TUCSON ELECTRIC POWER CO - SPRINGERVILLE</c:v>
                  </c:pt>
                  <c:pt idx="17">
                    <c:v>Green River Works</c:v>
                  </c:pt>
                  <c:pt idx="18">
                    <c:v>ASARCO LLC - HAYDEN SMELTER</c:v>
                  </c:pt>
                  <c:pt idx="19">
                    <c:v>Naughton Plant</c:v>
                  </c:pt>
                  <c:pt idx="20">
                    <c:v>CORONADO GENERATING PLANT</c:v>
                  </c:pt>
                  <c:pt idx="21">
                    <c:v>HECO - Kahe Power Plant</c:v>
                  </c:pt>
                  <c:pt idx="22">
                    <c:v>APS - CHOLLA POWER PLANT</c:v>
                  </c:pt>
                  <c:pt idx="23">
                    <c:v>PacifiCorp- Huntington Power Plant</c:v>
                  </c:pt>
                  <c:pt idx="24">
                    <c:v>LOS ANGELES INT AIRPORT</c:v>
                  </c:pt>
                  <c:pt idx="25">
                    <c:v>Westvaco Facility</c:v>
                  </c:pt>
                  <c:pt idx="26">
                    <c:v>PacifiCorp- Carbon Power Plant</c:v>
                  </c:pt>
                  <c:pt idx="27">
                    <c:v>Great Plains Synfuels Plant</c:v>
                  </c:pt>
                  <c:pt idx="28">
                    <c:v>PGE Boardman</c:v>
                  </c:pt>
                </c:lvl>
                <c:lvl>
                  <c:pt idx="0">
                    <c:v>WA</c:v>
                  </c:pt>
                  <c:pt idx="1">
                    <c:v>NM</c:v>
                  </c:pt>
                  <c:pt idx="2">
                    <c:v>WY</c:v>
                  </c:pt>
                  <c:pt idx="3">
                    <c:v>MT</c:v>
                  </c:pt>
                  <c:pt idx="4">
                    <c:v>UT</c:v>
                  </c:pt>
                  <c:pt idx="5">
                    <c:v>NV</c:v>
                  </c:pt>
                  <c:pt idx="6">
                    <c:v>ND</c:v>
                  </c:pt>
                  <c:pt idx="7">
                    <c:v>ND</c:v>
                  </c:pt>
                  <c:pt idx="8">
                    <c:v>SD</c:v>
                  </c:pt>
                  <c:pt idx="9">
                    <c:v>ND</c:v>
                  </c:pt>
                  <c:pt idx="10">
                    <c:v>NV</c:v>
                  </c:pt>
                  <c:pt idx="11">
                    <c:v>WA</c:v>
                  </c:pt>
                  <c:pt idx="12">
                    <c:v>UT</c:v>
                  </c:pt>
                  <c:pt idx="13">
                    <c:v>WY</c:v>
                  </c:pt>
                  <c:pt idx="14">
                    <c:v>WY</c:v>
                  </c:pt>
                  <c:pt idx="15">
                    <c:v>CO</c:v>
                  </c:pt>
                  <c:pt idx="16">
                    <c:v>AZ</c:v>
                  </c:pt>
                  <c:pt idx="17">
                    <c:v>WY</c:v>
                  </c:pt>
                  <c:pt idx="18">
                    <c:v>AZ</c:v>
                  </c:pt>
                  <c:pt idx="19">
                    <c:v>WY</c:v>
                  </c:pt>
                  <c:pt idx="20">
                    <c:v>AZ</c:v>
                  </c:pt>
                  <c:pt idx="21">
                    <c:v>HI</c:v>
                  </c:pt>
                  <c:pt idx="22">
                    <c:v>AZ</c:v>
                  </c:pt>
                  <c:pt idx="23">
                    <c:v>UT</c:v>
                  </c:pt>
                  <c:pt idx="24">
                    <c:v>CA</c:v>
                  </c:pt>
                  <c:pt idx="25">
                    <c:v>WY</c:v>
                  </c:pt>
                  <c:pt idx="26">
                    <c:v>UT</c:v>
                  </c:pt>
                  <c:pt idx="27">
                    <c:v>ND</c:v>
                  </c:pt>
                  <c:pt idx="28">
                    <c:v>OR</c:v>
                  </c:pt>
                </c:lvl>
              </c:multiLvlStrCache>
            </c:multiLvlStrRef>
          </c:cat>
          <c:val>
            <c:numRef>
              <c:f>'Top 29'!$H$2:$H$30</c:f>
              <c:numCache>
                <c:formatCode>#,##0</c:formatCode>
                <c:ptCount val="29"/>
                <c:pt idx="0">
                  <c:v>4794.2985000000017</c:v>
                </c:pt>
                <c:pt idx="1">
                  <c:v>4989.3330000000005</c:v>
                </c:pt>
                <c:pt idx="2">
                  <c:v>10725.676291599999</c:v>
                </c:pt>
                <c:pt idx="3">
                  <c:v>10110.07</c:v>
                </c:pt>
                <c:pt idx="4">
                  <c:v>4371.5041999999994</c:v>
                </c:pt>
                <c:pt idx="5">
                  <c:v>2505.6503105000002</c:v>
                </c:pt>
                <c:pt idx="6">
                  <c:v>15824.3</c:v>
                </c:pt>
                <c:pt idx="7">
                  <c:v>12777.1</c:v>
                </c:pt>
                <c:pt idx="8">
                  <c:v>13844.7</c:v>
                </c:pt>
                <c:pt idx="9">
                  <c:v>12483.5</c:v>
                </c:pt>
                <c:pt idx="10">
                  <c:v>7429.8992654399999</c:v>
                </c:pt>
                <c:pt idx="11">
                  <c:v>2934.7700000000004</c:v>
                </c:pt>
                <c:pt idx="12">
                  <c:v>3939.3053</c:v>
                </c:pt>
                <c:pt idx="13">
                  <c:v>7949.8520000000008</c:v>
                </c:pt>
                <c:pt idx="14">
                  <c:v>7688.8</c:v>
                </c:pt>
                <c:pt idx="15">
                  <c:v>3763.3</c:v>
                </c:pt>
                <c:pt idx="16">
                  <c:v>6221.036360000001</c:v>
                </c:pt>
                <c:pt idx="17">
                  <c:v>4434.7</c:v>
                </c:pt>
                <c:pt idx="18">
                  <c:v>17432.591100000001</c:v>
                </c:pt>
                <c:pt idx="19">
                  <c:v>6234.7999999999993</c:v>
                </c:pt>
                <c:pt idx="20">
                  <c:v>908.12088062999999</c:v>
                </c:pt>
                <c:pt idx="21">
                  <c:v>5554.7320394199996</c:v>
                </c:pt>
                <c:pt idx="22">
                  <c:v>3806.5880369000006</c:v>
                </c:pt>
                <c:pt idx="23">
                  <c:v>2479.2408999999998</c:v>
                </c:pt>
                <c:pt idx="24">
                  <c:v>559.03434503760013</c:v>
                </c:pt>
                <c:pt idx="25">
                  <c:v>2911.5476492999996</c:v>
                </c:pt>
                <c:pt idx="26">
                  <c:v>9241.3598999999995</c:v>
                </c:pt>
                <c:pt idx="27">
                  <c:v>3817.7</c:v>
                </c:pt>
                <c:pt idx="28">
                  <c:v>7438.6033750200004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44C-42DC-8AFA-6FBCFC1B9141}"/>
            </c:ext>
          </c:extLst>
        </c:ser>
        <c:ser>
          <c:idx val="6"/>
          <c:order val="6"/>
          <c:tx>
            <c:strRef>
              <c:f>'Top 29'!$I$1</c:f>
              <c:strCache>
                <c:ptCount val="1"/>
                <c:pt idx="0">
                  <c:v>VOC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'Top 29'!$A$2:$B$30</c:f>
              <c:multiLvlStrCache>
                <c:ptCount val="29"/>
                <c:lvl>
                  <c:pt idx="0">
                    <c:v>Alcoa Primary Metals Intalco Works</c:v>
                  </c:pt>
                  <c:pt idx="1">
                    <c:v>PNM - San Juan Generating Station</c:v>
                  </c:pt>
                  <c:pt idx="2">
                    <c:v>Jim Bridger Plant</c:v>
                  </c:pt>
                  <c:pt idx="3">
                    <c:v>COLSTRIP STEAM ELECTRIC STATION</c:v>
                  </c:pt>
                  <c:pt idx="4">
                    <c:v>Intermountain Power Service Corporation- Intermountain Gener</c:v>
                  </c:pt>
                  <c:pt idx="5">
                    <c:v>REID GARDNER STATION POWER PLANT</c:v>
                  </c:pt>
                  <c:pt idx="6">
                    <c:v>Coal Creek Station</c:v>
                  </c:pt>
                  <c:pt idx="7">
                    <c:v>Coyote Station</c:v>
                  </c:pt>
                  <c:pt idx="8">
                    <c:v>Otter Tail Power Company</c:v>
                  </c:pt>
                  <c:pt idx="9">
                    <c:v>Antelope Valley Station</c:v>
                  </c:pt>
                  <c:pt idx="10">
                    <c:v>VALMY COOLING TOWER #2</c:v>
                  </c:pt>
                  <c:pt idx="11">
                    <c:v>Alcoa Wenatchee LLC</c:v>
                  </c:pt>
                  <c:pt idx="12">
                    <c:v>PacifiCorp- Hunter Power Plant</c:v>
                  </c:pt>
                  <c:pt idx="13">
                    <c:v>Laramie River Station</c:v>
                  </c:pt>
                  <c:pt idx="14">
                    <c:v>Dave Johnston</c:v>
                  </c:pt>
                  <c:pt idx="15">
                    <c:v>TRI STATE GENERATION CRAIG</c:v>
                  </c:pt>
                  <c:pt idx="16">
                    <c:v>TUCSON ELECTRIC POWER CO - SPRINGERVILLE</c:v>
                  </c:pt>
                  <c:pt idx="17">
                    <c:v>Green River Works</c:v>
                  </c:pt>
                  <c:pt idx="18">
                    <c:v>ASARCO LLC - HAYDEN SMELTER</c:v>
                  </c:pt>
                  <c:pt idx="19">
                    <c:v>Naughton Plant</c:v>
                  </c:pt>
                  <c:pt idx="20">
                    <c:v>CORONADO GENERATING PLANT</c:v>
                  </c:pt>
                  <c:pt idx="21">
                    <c:v>HECO - Kahe Power Plant</c:v>
                  </c:pt>
                  <c:pt idx="22">
                    <c:v>APS - CHOLLA POWER PLANT</c:v>
                  </c:pt>
                  <c:pt idx="23">
                    <c:v>PacifiCorp- Huntington Power Plant</c:v>
                  </c:pt>
                  <c:pt idx="24">
                    <c:v>LOS ANGELES INT AIRPORT</c:v>
                  </c:pt>
                  <c:pt idx="25">
                    <c:v>Westvaco Facility</c:v>
                  </c:pt>
                  <c:pt idx="26">
                    <c:v>PacifiCorp- Carbon Power Plant</c:v>
                  </c:pt>
                  <c:pt idx="27">
                    <c:v>Great Plains Synfuels Plant</c:v>
                  </c:pt>
                  <c:pt idx="28">
                    <c:v>PGE Boardman</c:v>
                  </c:pt>
                </c:lvl>
                <c:lvl>
                  <c:pt idx="0">
                    <c:v>WA</c:v>
                  </c:pt>
                  <c:pt idx="1">
                    <c:v>NM</c:v>
                  </c:pt>
                  <c:pt idx="2">
                    <c:v>WY</c:v>
                  </c:pt>
                  <c:pt idx="3">
                    <c:v>MT</c:v>
                  </c:pt>
                  <c:pt idx="4">
                    <c:v>UT</c:v>
                  </c:pt>
                  <c:pt idx="5">
                    <c:v>NV</c:v>
                  </c:pt>
                  <c:pt idx="6">
                    <c:v>ND</c:v>
                  </c:pt>
                  <c:pt idx="7">
                    <c:v>ND</c:v>
                  </c:pt>
                  <c:pt idx="8">
                    <c:v>SD</c:v>
                  </c:pt>
                  <c:pt idx="9">
                    <c:v>ND</c:v>
                  </c:pt>
                  <c:pt idx="10">
                    <c:v>NV</c:v>
                  </c:pt>
                  <c:pt idx="11">
                    <c:v>WA</c:v>
                  </c:pt>
                  <c:pt idx="12">
                    <c:v>UT</c:v>
                  </c:pt>
                  <c:pt idx="13">
                    <c:v>WY</c:v>
                  </c:pt>
                  <c:pt idx="14">
                    <c:v>WY</c:v>
                  </c:pt>
                  <c:pt idx="15">
                    <c:v>CO</c:v>
                  </c:pt>
                  <c:pt idx="16">
                    <c:v>AZ</c:v>
                  </c:pt>
                  <c:pt idx="17">
                    <c:v>WY</c:v>
                  </c:pt>
                  <c:pt idx="18">
                    <c:v>AZ</c:v>
                  </c:pt>
                  <c:pt idx="19">
                    <c:v>WY</c:v>
                  </c:pt>
                  <c:pt idx="20">
                    <c:v>AZ</c:v>
                  </c:pt>
                  <c:pt idx="21">
                    <c:v>HI</c:v>
                  </c:pt>
                  <c:pt idx="22">
                    <c:v>AZ</c:v>
                  </c:pt>
                  <c:pt idx="23">
                    <c:v>UT</c:v>
                  </c:pt>
                  <c:pt idx="24">
                    <c:v>CA</c:v>
                  </c:pt>
                  <c:pt idx="25">
                    <c:v>WY</c:v>
                  </c:pt>
                  <c:pt idx="26">
                    <c:v>UT</c:v>
                  </c:pt>
                  <c:pt idx="27">
                    <c:v>ND</c:v>
                  </c:pt>
                  <c:pt idx="28">
                    <c:v>OR</c:v>
                  </c:pt>
                </c:lvl>
              </c:multiLvlStrCache>
            </c:multiLvlStrRef>
          </c:cat>
          <c:val>
            <c:numRef>
              <c:f>'Top 29'!$I$2:$I$30</c:f>
              <c:numCache>
                <c:formatCode>#,##0</c:formatCode>
                <c:ptCount val="29"/>
                <c:pt idx="0">
                  <c:v>718.50400000000013</c:v>
                </c:pt>
                <c:pt idx="1">
                  <c:v>185.95600000000002</c:v>
                </c:pt>
                <c:pt idx="2">
                  <c:v>233.5560567</c:v>
                </c:pt>
                <c:pt idx="3">
                  <c:v>306.0521</c:v>
                </c:pt>
                <c:pt idx="4">
                  <c:v>13.6938</c:v>
                </c:pt>
                <c:pt idx="5">
                  <c:v>23.312094999999996</c:v>
                </c:pt>
                <c:pt idx="6">
                  <c:v>138.9</c:v>
                </c:pt>
                <c:pt idx="7">
                  <c:v>78.7</c:v>
                </c:pt>
                <c:pt idx="8">
                  <c:v>97.9</c:v>
                </c:pt>
                <c:pt idx="9">
                  <c:v>98.300000000000011</c:v>
                </c:pt>
                <c:pt idx="10">
                  <c:v>20.546726760000002</c:v>
                </c:pt>
                <c:pt idx="11">
                  <c:v>329.74999999999994</c:v>
                </c:pt>
                <c:pt idx="12">
                  <c:v>125.93090000000001</c:v>
                </c:pt>
                <c:pt idx="13">
                  <c:v>180.02200000000002</c:v>
                </c:pt>
                <c:pt idx="14">
                  <c:v>106.2</c:v>
                </c:pt>
                <c:pt idx="15">
                  <c:v>64.789999999999992</c:v>
                </c:pt>
                <c:pt idx="16">
                  <c:v>193.54124500000003</c:v>
                </c:pt>
                <c:pt idx="17">
                  <c:v>5222.8101999999999</c:v>
                </c:pt>
                <c:pt idx="18">
                  <c:v>3.1102999999999996</c:v>
                </c:pt>
                <c:pt idx="19">
                  <c:v>80.400000000000006</c:v>
                </c:pt>
                <c:pt idx="20">
                  <c:v>98.432120229999995</c:v>
                </c:pt>
                <c:pt idx="21">
                  <c:v>52.093571700000005</c:v>
                </c:pt>
                <c:pt idx="22">
                  <c:v>6.4279266899999996</c:v>
                </c:pt>
                <c:pt idx="23">
                  <c:v>81.160499999999999</c:v>
                </c:pt>
                <c:pt idx="24">
                  <c:v>764.37892985400015</c:v>
                </c:pt>
                <c:pt idx="25">
                  <c:v>684.85566800000015</c:v>
                </c:pt>
                <c:pt idx="26">
                  <c:v>17.97</c:v>
                </c:pt>
                <c:pt idx="27">
                  <c:v>862.16</c:v>
                </c:pt>
                <c:pt idx="28">
                  <c:v>55.686311770000003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4C-42DC-8AFA-6FBCFC1B9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6195848"/>
        <c:axId val="406196176"/>
      </c:barChart>
      <c:catAx>
        <c:axId val="406195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96176"/>
        <c:crosses val="autoZero"/>
        <c:auto val="1"/>
        <c:lblAlgn val="ctr"/>
        <c:lblOffset val="100"/>
        <c:noMultiLvlLbl val="0"/>
      </c:catAx>
      <c:valAx>
        <c:axId val="406196176"/>
        <c:scaling>
          <c:orientation val="minMax"/>
          <c:max val="4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95848"/>
        <c:crosses val="autoZero"/>
        <c:crossBetween val="between"/>
        <c:majorUnit val="5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W" sz="1400" b="0" i="0" u="none" strike="noStrike" baseline="0">
                <a:effectLst/>
              </a:rPr>
              <a:t>WRAP_Facility_CAPs_Summary: State Totals</a:t>
            </a:r>
            <a:endParaRPr lang="en-ZW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'State Totals'!$B$1</c:f>
              <c:strCache>
                <c:ptCount val="1"/>
                <c:pt idx="0">
                  <c:v>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'State Totals'!$A$2:$A$16</c:f>
              <c:strCache>
                <c:ptCount val="15"/>
                <c:pt idx="0">
                  <c:v>CA</c:v>
                </c:pt>
                <c:pt idx="1">
                  <c:v>CO</c:v>
                </c:pt>
                <c:pt idx="2">
                  <c:v>WY</c:v>
                </c:pt>
                <c:pt idx="3">
                  <c:v>ND</c:v>
                </c:pt>
                <c:pt idx="4">
                  <c:v>WA</c:v>
                </c:pt>
                <c:pt idx="5">
                  <c:v>AZ</c:v>
                </c:pt>
                <c:pt idx="6">
                  <c:v>UT</c:v>
                </c:pt>
                <c:pt idx="7">
                  <c:v>AK</c:v>
                </c:pt>
                <c:pt idx="8">
                  <c:v>NM</c:v>
                </c:pt>
                <c:pt idx="9">
                  <c:v>NV</c:v>
                </c:pt>
                <c:pt idx="10">
                  <c:v>OR</c:v>
                </c:pt>
                <c:pt idx="11">
                  <c:v>MT</c:v>
                </c:pt>
                <c:pt idx="12">
                  <c:v>HI</c:v>
                </c:pt>
                <c:pt idx="13">
                  <c:v>SD</c:v>
                </c:pt>
                <c:pt idx="14">
                  <c:v>ID</c:v>
                </c:pt>
              </c:strCache>
            </c:strRef>
          </c:cat>
          <c:val>
            <c:numRef>
              <c:f>'State Totals'!$B$2:$B$16</c:f>
              <c:numCache>
                <c:formatCode>#,##0</c:formatCode>
                <c:ptCount val="15"/>
                <c:pt idx="0">
                  <c:v>96784.549251794713</c:v>
                </c:pt>
                <c:pt idx="1">
                  <c:v>57018.120006512108</c:v>
                </c:pt>
                <c:pt idx="2">
                  <c:v>50136.820033439319</c:v>
                </c:pt>
                <c:pt idx="3">
                  <c:v>19084.471033180005</c:v>
                </c:pt>
                <c:pt idx="4">
                  <c:v>81885.493301981915</c:v>
                </c:pt>
                <c:pt idx="5">
                  <c:v>32944.438659579537</c:v>
                </c:pt>
                <c:pt idx="6">
                  <c:v>25532.620743108899</c:v>
                </c:pt>
                <c:pt idx="7">
                  <c:v>30000.045626251689</c:v>
                </c:pt>
                <c:pt idx="8">
                  <c:v>24939.681785611636</c:v>
                </c:pt>
                <c:pt idx="9">
                  <c:v>43408.054225271168</c:v>
                </c:pt>
                <c:pt idx="10">
                  <c:v>30934.563916330717</c:v>
                </c:pt>
                <c:pt idx="11">
                  <c:v>11640.361463481197</c:v>
                </c:pt>
                <c:pt idx="12">
                  <c:v>10742.082186804546</c:v>
                </c:pt>
                <c:pt idx="13">
                  <c:v>5098.5100998480666</c:v>
                </c:pt>
                <c:pt idx="14">
                  <c:v>16128.075712462689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67-44EC-A1A1-BB635D372151}"/>
            </c:ext>
          </c:extLst>
        </c:ser>
        <c:ser>
          <c:idx val="1"/>
          <c:order val="1"/>
          <c:tx>
            <c:strRef>
              <c:f>'State Totals'!$C$1</c:f>
              <c:strCache>
                <c:ptCount val="1"/>
                <c:pt idx="0">
                  <c:v>NH3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'State Totals'!$A$2:$A$16</c:f>
              <c:strCache>
                <c:ptCount val="15"/>
                <c:pt idx="0">
                  <c:v>CA</c:v>
                </c:pt>
                <c:pt idx="1">
                  <c:v>CO</c:v>
                </c:pt>
                <c:pt idx="2">
                  <c:v>WY</c:v>
                </c:pt>
                <c:pt idx="3">
                  <c:v>ND</c:v>
                </c:pt>
                <c:pt idx="4">
                  <c:v>WA</c:v>
                </c:pt>
                <c:pt idx="5">
                  <c:v>AZ</c:v>
                </c:pt>
                <c:pt idx="6">
                  <c:v>UT</c:v>
                </c:pt>
                <c:pt idx="7">
                  <c:v>AK</c:v>
                </c:pt>
                <c:pt idx="8">
                  <c:v>NM</c:v>
                </c:pt>
                <c:pt idx="9">
                  <c:v>NV</c:v>
                </c:pt>
                <c:pt idx="10">
                  <c:v>OR</c:v>
                </c:pt>
                <c:pt idx="11">
                  <c:v>MT</c:v>
                </c:pt>
                <c:pt idx="12">
                  <c:v>HI</c:v>
                </c:pt>
                <c:pt idx="13">
                  <c:v>SD</c:v>
                </c:pt>
                <c:pt idx="14">
                  <c:v>ID</c:v>
                </c:pt>
              </c:strCache>
            </c:strRef>
          </c:cat>
          <c:val>
            <c:numRef>
              <c:f>'State Totals'!$C$2:$C$16</c:f>
              <c:numCache>
                <c:formatCode>#,##0</c:formatCode>
                <c:ptCount val="15"/>
                <c:pt idx="0">
                  <c:v>9422.6451850266967</c:v>
                </c:pt>
                <c:pt idx="1">
                  <c:v>625.61537855999984</c:v>
                </c:pt>
                <c:pt idx="2">
                  <c:v>434.66541203499986</c:v>
                </c:pt>
                <c:pt idx="3">
                  <c:v>1390.6307104050004</c:v>
                </c:pt>
                <c:pt idx="4">
                  <c:v>506.04168146999984</c:v>
                </c:pt>
                <c:pt idx="5">
                  <c:v>1551.1756273500002</c:v>
                </c:pt>
                <c:pt idx="6">
                  <c:v>655.0748681799995</c:v>
                </c:pt>
                <c:pt idx="7">
                  <c:v>45.272500000000001</c:v>
                </c:pt>
                <c:pt idx="8">
                  <c:v>431.24735145999995</c:v>
                </c:pt>
                <c:pt idx="9">
                  <c:v>428.43916734999999</c:v>
                </c:pt>
                <c:pt idx="10">
                  <c:v>658.08578908000004</c:v>
                </c:pt>
                <c:pt idx="11">
                  <c:v>167.59958738700004</c:v>
                </c:pt>
                <c:pt idx="12">
                  <c:v>246.80166923215805</c:v>
                </c:pt>
                <c:pt idx="13">
                  <c:v>61.1907</c:v>
                </c:pt>
                <c:pt idx="14">
                  <c:v>1476.3938662600008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67-44EC-A1A1-BB635D372151}"/>
            </c:ext>
          </c:extLst>
        </c:ser>
        <c:ser>
          <c:idx val="2"/>
          <c:order val="2"/>
          <c:tx>
            <c:strRef>
              <c:f>'State Totals'!$D$1</c:f>
              <c:strCache>
                <c:ptCount val="1"/>
                <c:pt idx="0">
                  <c:v>NOX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'State Totals'!$A$2:$A$16</c:f>
              <c:strCache>
                <c:ptCount val="15"/>
                <c:pt idx="0">
                  <c:v>CA</c:v>
                </c:pt>
                <c:pt idx="1">
                  <c:v>CO</c:v>
                </c:pt>
                <c:pt idx="2">
                  <c:v>WY</c:v>
                </c:pt>
                <c:pt idx="3">
                  <c:v>ND</c:v>
                </c:pt>
                <c:pt idx="4">
                  <c:v>WA</c:v>
                </c:pt>
                <c:pt idx="5">
                  <c:v>AZ</c:v>
                </c:pt>
                <c:pt idx="6">
                  <c:v>UT</c:v>
                </c:pt>
                <c:pt idx="7">
                  <c:v>AK</c:v>
                </c:pt>
                <c:pt idx="8">
                  <c:v>NM</c:v>
                </c:pt>
                <c:pt idx="9">
                  <c:v>NV</c:v>
                </c:pt>
                <c:pt idx="10">
                  <c:v>OR</c:v>
                </c:pt>
                <c:pt idx="11">
                  <c:v>MT</c:v>
                </c:pt>
                <c:pt idx="12">
                  <c:v>HI</c:v>
                </c:pt>
                <c:pt idx="13">
                  <c:v>SD</c:v>
                </c:pt>
                <c:pt idx="14">
                  <c:v>ID</c:v>
                </c:pt>
              </c:strCache>
            </c:strRef>
          </c:cat>
          <c:val>
            <c:numRef>
              <c:f>'State Totals'!$D$2:$D$16</c:f>
              <c:numCache>
                <c:formatCode>#,##0</c:formatCode>
                <c:ptCount val="15"/>
                <c:pt idx="0">
                  <c:v>63274.77418569984</c:v>
                </c:pt>
                <c:pt idx="1">
                  <c:v>86398.538010245669</c:v>
                </c:pt>
                <c:pt idx="2">
                  <c:v>72139.167812416694</c:v>
                </c:pt>
                <c:pt idx="3">
                  <c:v>56177.169626234994</c:v>
                </c:pt>
                <c:pt idx="4">
                  <c:v>30064.230755114157</c:v>
                </c:pt>
                <c:pt idx="5">
                  <c:v>44971.157435242996</c:v>
                </c:pt>
                <c:pt idx="6">
                  <c:v>62007.737856935906</c:v>
                </c:pt>
                <c:pt idx="7">
                  <c:v>61272.316362583195</c:v>
                </c:pt>
                <c:pt idx="8">
                  <c:v>42574.294374570884</c:v>
                </c:pt>
                <c:pt idx="9">
                  <c:v>18879.590660741156</c:v>
                </c:pt>
                <c:pt idx="10">
                  <c:v>18309.012223739865</c:v>
                </c:pt>
                <c:pt idx="11">
                  <c:v>26857.355170093568</c:v>
                </c:pt>
                <c:pt idx="12">
                  <c:v>26163.274772334626</c:v>
                </c:pt>
                <c:pt idx="13">
                  <c:v>13864.126960850002</c:v>
                </c:pt>
                <c:pt idx="14">
                  <c:v>9352.7732827270738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67-44EC-A1A1-BB635D372151}"/>
            </c:ext>
          </c:extLst>
        </c:ser>
        <c:ser>
          <c:idx val="3"/>
          <c:order val="3"/>
          <c:tx>
            <c:strRef>
              <c:f>'State Totals'!$E$1</c:f>
              <c:strCache>
                <c:ptCount val="1"/>
                <c:pt idx="0">
                  <c:v>PM10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'State Totals'!$A$2:$A$16</c:f>
              <c:strCache>
                <c:ptCount val="15"/>
                <c:pt idx="0">
                  <c:v>CA</c:v>
                </c:pt>
                <c:pt idx="1">
                  <c:v>CO</c:v>
                </c:pt>
                <c:pt idx="2">
                  <c:v>WY</c:v>
                </c:pt>
                <c:pt idx="3">
                  <c:v>ND</c:v>
                </c:pt>
                <c:pt idx="4">
                  <c:v>WA</c:v>
                </c:pt>
                <c:pt idx="5">
                  <c:v>AZ</c:v>
                </c:pt>
                <c:pt idx="6">
                  <c:v>UT</c:v>
                </c:pt>
                <c:pt idx="7">
                  <c:v>AK</c:v>
                </c:pt>
                <c:pt idx="8">
                  <c:v>NM</c:v>
                </c:pt>
                <c:pt idx="9">
                  <c:v>NV</c:v>
                </c:pt>
                <c:pt idx="10">
                  <c:v>OR</c:v>
                </c:pt>
                <c:pt idx="11">
                  <c:v>MT</c:v>
                </c:pt>
                <c:pt idx="12">
                  <c:v>HI</c:v>
                </c:pt>
                <c:pt idx="13">
                  <c:v>SD</c:v>
                </c:pt>
                <c:pt idx="14">
                  <c:v>ID</c:v>
                </c:pt>
              </c:strCache>
            </c:strRef>
          </c:cat>
          <c:val>
            <c:numRef>
              <c:f>'State Totals'!$E$2:$E$16</c:f>
              <c:numCache>
                <c:formatCode>#,##0</c:formatCode>
                <c:ptCount val="15"/>
                <c:pt idx="0">
                  <c:v>37007.319138403633</c:v>
                </c:pt>
                <c:pt idx="1">
                  <c:v>15048.756696826485</c:v>
                </c:pt>
                <c:pt idx="2">
                  <c:v>24455.505367909598</c:v>
                </c:pt>
                <c:pt idx="3">
                  <c:v>6843.1988558362991</c:v>
                </c:pt>
                <c:pt idx="4">
                  <c:v>4849.3233715584993</c:v>
                </c:pt>
                <c:pt idx="5">
                  <c:v>9829.7056982725062</c:v>
                </c:pt>
                <c:pt idx="6">
                  <c:v>8598.4588897808571</c:v>
                </c:pt>
                <c:pt idx="7">
                  <c:v>2966.3378800948071</c:v>
                </c:pt>
                <c:pt idx="8">
                  <c:v>3089.6476485715684</c:v>
                </c:pt>
                <c:pt idx="9">
                  <c:v>4744.0344553996247</c:v>
                </c:pt>
                <c:pt idx="10">
                  <c:v>6705.2150238656313</c:v>
                </c:pt>
                <c:pt idx="11">
                  <c:v>9009.9276578368099</c:v>
                </c:pt>
                <c:pt idx="12">
                  <c:v>2583.2423191864509</c:v>
                </c:pt>
                <c:pt idx="13">
                  <c:v>1115.8313391261997</c:v>
                </c:pt>
                <c:pt idx="14">
                  <c:v>2429.4997787264351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67-44EC-A1A1-BB635D372151}"/>
            </c:ext>
          </c:extLst>
        </c:ser>
        <c:ser>
          <c:idx val="4"/>
          <c:order val="4"/>
          <c:tx>
            <c:strRef>
              <c:f>'State Totals'!$F$1</c:f>
              <c:strCache>
                <c:ptCount val="1"/>
                <c:pt idx="0">
                  <c:v>PM25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'State Totals'!$A$2:$A$16</c:f>
              <c:strCache>
                <c:ptCount val="15"/>
                <c:pt idx="0">
                  <c:v>CA</c:v>
                </c:pt>
                <c:pt idx="1">
                  <c:v>CO</c:v>
                </c:pt>
                <c:pt idx="2">
                  <c:v>WY</c:v>
                </c:pt>
                <c:pt idx="3">
                  <c:v>ND</c:v>
                </c:pt>
                <c:pt idx="4">
                  <c:v>WA</c:v>
                </c:pt>
                <c:pt idx="5">
                  <c:v>AZ</c:v>
                </c:pt>
                <c:pt idx="6">
                  <c:v>UT</c:v>
                </c:pt>
                <c:pt idx="7">
                  <c:v>AK</c:v>
                </c:pt>
                <c:pt idx="8">
                  <c:v>NM</c:v>
                </c:pt>
                <c:pt idx="9">
                  <c:v>NV</c:v>
                </c:pt>
                <c:pt idx="10">
                  <c:v>OR</c:v>
                </c:pt>
                <c:pt idx="11">
                  <c:v>MT</c:v>
                </c:pt>
                <c:pt idx="12">
                  <c:v>HI</c:v>
                </c:pt>
                <c:pt idx="13">
                  <c:v>SD</c:v>
                </c:pt>
                <c:pt idx="14">
                  <c:v>ID</c:v>
                </c:pt>
              </c:strCache>
            </c:strRef>
          </c:cat>
          <c:val>
            <c:numRef>
              <c:f>'State Totals'!$F$2:$F$16</c:f>
              <c:numCache>
                <c:formatCode>#,##0</c:formatCode>
                <c:ptCount val="15"/>
                <c:pt idx="0">
                  <c:v>17605.480757440604</c:v>
                </c:pt>
                <c:pt idx="1">
                  <c:v>7265.4815268741795</c:v>
                </c:pt>
                <c:pt idx="2">
                  <c:v>6411.3539629563584</c:v>
                </c:pt>
                <c:pt idx="3">
                  <c:v>5177.4187824103974</c:v>
                </c:pt>
                <c:pt idx="4">
                  <c:v>4287.1707980683987</c:v>
                </c:pt>
                <c:pt idx="5">
                  <c:v>5037.6660566698656</c:v>
                </c:pt>
                <c:pt idx="6">
                  <c:v>5051.3134415827426</c:v>
                </c:pt>
                <c:pt idx="7">
                  <c:v>2288.0725829815165</c:v>
                </c:pt>
                <c:pt idx="8">
                  <c:v>1537.3223622235234</c:v>
                </c:pt>
                <c:pt idx="9">
                  <c:v>2379.1248423886309</c:v>
                </c:pt>
                <c:pt idx="10">
                  <c:v>5290.1117899157152</c:v>
                </c:pt>
                <c:pt idx="11">
                  <c:v>4105.5623067179695</c:v>
                </c:pt>
                <c:pt idx="12">
                  <c:v>2259.2009939853474</c:v>
                </c:pt>
                <c:pt idx="13">
                  <c:v>1027.1624624582998</c:v>
                </c:pt>
                <c:pt idx="14">
                  <c:v>1638.3351144474668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67-44EC-A1A1-BB635D372151}"/>
            </c:ext>
          </c:extLst>
        </c:ser>
        <c:ser>
          <c:idx val="5"/>
          <c:order val="5"/>
          <c:tx>
            <c:strRef>
              <c:f>'State Totals'!$G$1</c:f>
              <c:strCache>
                <c:ptCount val="1"/>
                <c:pt idx="0">
                  <c:v>SO2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'State Totals'!$A$2:$A$16</c:f>
              <c:strCache>
                <c:ptCount val="15"/>
                <c:pt idx="0">
                  <c:v>CA</c:v>
                </c:pt>
                <c:pt idx="1">
                  <c:v>CO</c:v>
                </c:pt>
                <c:pt idx="2">
                  <c:v>WY</c:v>
                </c:pt>
                <c:pt idx="3">
                  <c:v>ND</c:v>
                </c:pt>
                <c:pt idx="4">
                  <c:v>WA</c:v>
                </c:pt>
                <c:pt idx="5">
                  <c:v>AZ</c:v>
                </c:pt>
                <c:pt idx="6">
                  <c:v>UT</c:v>
                </c:pt>
                <c:pt idx="7">
                  <c:v>AK</c:v>
                </c:pt>
                <c:pt idx="8">
                  <c:v>NM</c:v>
                </c:pt>
                <c:pt idx="9">
                  <c:v>NV</c:v>
                </c:pt>
                <c:pt idx="10">
                  <c:v>OR</c:v>
                </c:pt>
                <c:pt idx="11">
                  <c:v>MT</c:v>
                </c:pt>
                <c:pt idx="12">
                  <c:v>HI</c:v>
                </c:pt>
                <c:pt idx="13">
                  <c:v>SD</c:v>
                </c:pt>
                <c:pt idx="14">
                  <c:v>ID</c:v>
                </c:pt>
              </c:strCache>
            </c:strRef>
          </c:cat>
          <c:val>
            <c:numRef>
              <c:f>'State Totals'!$G$2:$G$16</c:f>
              <c:numCache>
                <c:formatCode>#,##0</c:formatCode>
                <c:ptCount val="15"/>
                <c:pt idx="0">
                  <c:v>14203.208949054477</c:v>
                </c:pt>
                <c:pt idx="1">
                  <c:v>32204.025284131672</c:v>
                </c:pt>
                <c:pt idx="2">
                  <c:v>53981.759712171588</c:v>
                </c:pt>
                <c:pt idx="3">
                  <c:v>58156.540689740672</c:v>
                </c:pt>
                <c:pt idx="4">
                  <c:v>14897.058744591044</c:v>
                </c:pt>
                <c:pt idx="5">
                  <c:v>41551.021343680863</c:v>
                </c:pt>
                <c:pt idx="6">
                  <c:v>25503.589105138279</c:v>
                </c:pt>
                <c:pt idx="7">
                  <c:v>5353.714027707204</c:v>
                </c:pt>
                <c:pt idx="8">
                  <c:v>12532.856448543364</c:v>
                </c:pt>
                <c:pt idx="9">
                  <c:v>11594.404478374981</c:v>
                </c:pt>
                <c:pt idx="10">
                  <c:v>9756.1728379558936</c:v>
                </c:pt>
                <c:pt idx="11">
                  <c:v>19144.085107904917</c:v>
                </c:pt>
                <c:pt idx="12">
                  <c:v>19543.217782952939</c:v>
                </c:pt>
                <c:pt idx="13">
                  <c:v>14509.377444340504</c:v>
                </c:pt>
                <c:pt idx="14">
                  <c:v>4756.3973670385994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67-44EC-A1A1-BB635D372151}"/>
            </c:ext>
          </c:extLst>
        </c:ser>
        <c:ser>
          <c:idx val="6"/>
          <c:order val="6"/>
          <c:tx>
            <c:strRef>
              <c:f>'State Totals'!$H$1</c:f>
              <c:strCache>
                <c:ptCount val="1"/>
                <c:pt idx="0">
                  <c:v>VOC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'State Totals'!$A$2:$A$16</c:f>
              <c:strCache>
                <c:ptCount val="15"/>
                <c:pt idx="0">
                  <c:v>CA</c:v>
                </c:pt>
                <c:pt idx="1">
                  <c:v>CO</c:v>
                </c:pt>
                <c:pt idx="2">
                  <c:v>WY</c:v>
                </c:pt>
                <c:pt idx="3">
                  <c:v>ND</c:v>
                </c:pt>
                <c:pt idx="4">
                  <c:v>WA</c:v>
                </c:pt>
                <c:pt idx="5">
                  <c:v>AZ</c:v>
                </c:pt>
                <c:pt idx="6">
                  <c:v>UT</c:v>
                </c:pt>
                <c:pt idx="7">
                  <c:v>AK</c:v>
                </c:pt>
                <c:pt idx="8">
                  <c:v>NM</c:v>
                </c:pt>
                <c:pt idx="9">
                  <c:v>NV</c:v>
                </c:pt>
                <c:pt idx="10">
                  <c:v>OR</c:v>
                </c:pt>
                <c:pt idx="11">
                  <c:v>MT</c:v>
                </c:pt>
                <c:pt idx="12">
                  <c:v>HI</c:v>
                </c:pt>
                <c:pt idx="13">
                  <c:v>SD</c:v>
                </c:pt>
                <c:pt idx="14">
                  <c:v>ID</c:v>
                </c:pt>
              </c:strCache>
            </c:strRef>
          </c:cat>
          <c:val>
            <c:numRef>
              <c:f>'State Totals'!$H$2:$H$16</c:f>
              <c:numCache>
                <c:formatCode>#,##0</c:formatCode>
                <c:ptCount val="15"/>
                <c:pt idx="0">
                  <c:v>40154.363559196448</c:v>
                </c:pt>
                <c:pt idx="1">
                  <c:v>47308.93595559385</c:v>
                </c:pt>
                <c:pt idx="2">
                  <c:v>20898.710630286161</c:v>
                </c:pt>
                <c:pt idx="3">
                  <c:v>4805.6940578698996</c:v>
                </c:pt>
                <c:pt idx="4">
                  <c:v>12140.028057326577</c:v>
                </c:pt>
                <c:pt idx="5">
                  <c:v>5307.2321367472277</c:v>
                </c:pt>
                <c:pt idx="6">
                  <c:v>4007.0592666573493</c:v>
                </c:pt>
                <c:pt idx="7">
                  <c:v>4222.2268495942235</c:v>
                </c:pt>
                <c:pt idx="8">
                  <c:v>7252.5749556464807</c:v>
                </c:pt>
                <c:pt idx="9">
                  <c:v>2682.104063647218</c:v>
                </c:pt>
                <c:pt idx="10">
                  <c:v>10298.49039590861</c:v>
                </c:pt>
                <c:pt idx="11">
                  <c:v>4471.3358888944203</c:v>
                </c:pt>
                <c:pt idx="12">
                  <c:v>4117.0758785409907</c:v>
                </c:pt>
                <c:pt idx="13">
                  <c:v>3549.4616911453004</c:v>
                </c:pt>
                <c:pt idx="14">
                  <c:v>1785.127359283699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67-44EC-A1A1-BB635D372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6771136"/>
        <c:axId val="406774416"/>
      </c:barChart>
      <c:catAx>
        <c:axId val="40677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774416"/>
        <c:crosses val="autoZero"/>
        <c:auto val="1"/>
        <c:lblAlgn val="ctr"/>
        <c:lblOffset val="100"/>
        <c:noMultiLvlLbl val="0"/>
      </c:catAx>
      <c:valAx>
        <c:axId val="40677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77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7872-A35F-4DEF-B5D5-707CF3DDF436}" type="datetimeFigureOut">
              <a:rPr lang="en-ZW" smtClean="0"/>
              <a:t>6/8/2018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CC27-E9E7-41A9-9233-766D50FA2EB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44026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7872-A35F-4DEF-B5D5-707CF3DDF436}" type="datetimeFigureOut">
              <a:rPr lang="en-ZW" smtClean="0"/>
              <a:t>6/8/2018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CC27-E9E7-41A9-9233-766D50FA2EB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14942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7872-A35F-4DEF-B5D5-707CF3DDF436}" type="datetimeFigureOut">
              <a:rPr lang="en-ZW" smtClean="0"/>
              <a:t>6/8/2018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CC27-E9E7-41A9-9233-766D50FA2EB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14375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7872-A35F-4DEF-B5D5-707CF3DDF436}" type="datetimeFigureOut">
              <a:rPr lang="en-ZW" smtClean="0"/>
              <a:t>6/8/2018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CC27-E9E7-41A9-9233-766D50FA2EB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40574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7872-A35F-4DEF-B5D5-707CF3DDF436}" type="datetimeFigureOut">
              <a:rPr lang="en-ZW" smtClean="0"/>
              <a:t>6/8/2018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CC27-E9E7-41A9-9233-766D50FA2EB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25948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7872-A35F-4DEF-B5D5-707CF3DDF436}" type="datetimeFigureOut">
              <a:rPr lang="en-ZW" smtClean="0"/>
              <a:t>6/8/2018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CC27-E9E7-41A9-9233-766D50FA2EB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5565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7872-A35F-4DEF-B5D5-707CF3DDF436}" type="datetimeFigureOut">
              <a:rPr lang="en-ZW" smtClean="0"/>
              <a:t>6/8/2018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CC27-E9E7-41A9-9233-766D50FA2EB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20863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7872-A35F-4DEF-B5D5-707CF3DDF436}" type="datetimeFigureOut">
              <a:rPr lang="en-ZW" smtClean="0"/>
              <a:t>6/8/2018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CC27-E9E7-41A9-9233-766D50FA2EB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83110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7872-A35F-4DEF-B5D5-707CF3DDF436}" type="datetimeFigureOut">
              <a:rPr lang="en-ZW" smtClean="0"/>
              <a:t>6/8/2018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CC27-E9E7-41A9-9233-766D50FA2EB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61878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7872-A35F-4DEF-B5D5-707CF3DDF436}" type="datetimeFigureOut">
              <a:rPr lang="en-ZW" smtClean="0"/>
              <a:t>6/8/2018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CC27-E9E7-41A9-9233-766D50FA2EB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77552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7872-A35F-4DEF-B5D5-707CF3DDF436}" type="datetimeFigureOut">
              <a:rPr lang="en-ZW" smtClean="0"/>
              <a:t>6/8/2018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CC27-E9E7-41A9-9233-766D50FA2EB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85086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47872-A35F-4DEF-B5D5-707CF3DDF436}" type="datetimeFigureOut">
              <a:rPr lang="en-ZW" smtClean="0"/>
              <a:t>6/8/2018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2CC27-E9E7-41A9-9233-766D50FA2EBD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76373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973869"/>
              </p:ext>
            </p:extLst>
          </p:nvPr>
        </p:nvGraphicFramePr>
        <p:xfrm>
          <a:off x="598488" y="185738"/>
          <a:ext cx="10995025" cy="648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10995766" imgH="6484754" progId="Excel.Sheet.12">
                  <p:embed/>
                </p:oleObj>
              </mc:Choice>
              <mc:Fallback>
                <p:oleObj name="Worksheet" r:id="rId3" imgW="10995766" imgH="64847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8488" y="185738"/>
                        <a:ext cx="10995025" cy="6484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000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648721"/>
              </p:ext>
            </p:extLst>
          </p:nvPr>
        </p:nvGraphicFramePr>
        <p:xfrm>
          <a:off x="609600" y="317500"/>
          <a:ext cx="10972800" cy="622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97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96123"/>
              </p:ext>
            </p:extLst>
          </p:nvPr>
        </p:nvGraphicFramePr>
        <p:xfrm>
          <a:off x="634999" y="389467"/>
          <a:ext cx="10922001" cy="6079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6123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Microsoft Excel Worksheet</vt:lpstr>
      <vt:lpstr>PowerPoint Presentation</vt:lpstr>
      <vt:lpstr>PowerPoint Presentation</vt:lpstr>
      <vt:lpstr>PowerPoint Presentation</vt:lpstr>
    </vt:vector>
  </TitlesOfParts>
  <Company>State of Oregon DEQ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SWAB Christopher</dc:creator>
  <cp:lastModifiedBy>SWAB Christopher</cp:lastModifiedBy>
  <cp:revision>3</cp:revision>
  <dcterms:created xsi:type="dcterms:W3CDTF">2018-08-06T16:33:05Z</dcterms:created>
  <dcterms:modified xsi:type="dcterms:W3CDTF">2018-08-06T16:39:26Z</dcterms:modified>
</cp:coreProperties>
</file>