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7" r:id="rId11"/>
    <p:sldId id="268" r:id="rId12"/>
    <p:sldId id="269" r:id="rId13"/>
    <p:sldId id="274" r:id="rId14"/>
    <p:sldId id="271" r:id="rId15"/>
    <p:sldId id="275" r:id="rId16"/>
    <p:sldId id="273" r:id="rId17"/>
    <p:sldId id="276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52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EAAA-1AD3-9041-99B1-8F92AD38D555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3A28A-07E3-DB4A-956F-55F27967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3A28A-07E3-DB4A-956F-55F279672B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2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1C6A-83CD-3F4E-99DE-AAED6BD391C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8D2-D940-3C44-9B3A-8217BFBED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6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1C6A-83CD-3F4E-99DE-AAED6BD391C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8D2-D940-3C44-9B3A-8217BFBED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0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1C6A-83CD-3F4E-99DE-AAED6BD391C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8D2-D940-3C44-9B3A-8217BFBED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1C6A-83CD-3F4E-99DE-AAED6BD391C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8D2-D940-3C44-9B3A-8217BFBED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1C6A-83CD-3F4E-99DE-AAED6BD391C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8D2-D940-3C44-9B3A-8217BFBED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7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1C6A-83CD-3F4E-99DE-AAED6BD391C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8D2-D940-3C44-9B3A-8217BFBED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1C6A-83CD-3F4E-99DE-AAED6BD391C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8D2-D940-3C44-9B3A-8217BFBED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1C6A-83CD-3F4E-99DE-AAED6BD391C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8D2-D940-3C44-9B3A-8217BFBED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1C6A-83CD-3F4E-99DE-AAED6BD391C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8D2-D940-3C44-9B3A-8217BFBED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8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1C6A-83CD-3F4E-99DE-AAED6BD391C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8D2-D940-3C44-9B3A-8217BFBED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1C6A-83CD-3F4E-99DE-AAED6BD391C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8D2-D940-3C44-9B3A-8217BFBED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1C6A-83CD-3F4E-99DE-AAED6BD391C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28D2-D940-3C44-9B3A-8217BFBED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54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WRF Winter Modeling</a:t>
            </a:r>
            <a:br>
              <a:rPr lang="en-US" dirty="0" smtClean="0"/>
            </a:br>
            <a:r>
              <a:rPr lang="en-US" dirty="0" smtClean="0"/>
              <a:t>Towards Improving Cold Air Pools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872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Jared Bowden</a:t>
            </a:r>
          </a:p>
          <a:p>
            <a:r>
              <a:rPr lang="en-US" dirty="0" smtClean="0"/>
              <a:t>Kevin </a:t>
            </a:r>
            <a:r>
              <a:rPr lang="en-US" dirty="0" err="1" smtClean="0"/>
              <a:t>Talgo</a:t>
            </a:r>
            <a:endParaRPr lang="en-US" dirty="0" smtClean="0"/>
          </a:p>
          <a:p>
            <a:r>
              <a:rPr lang="en-US" dirty="0" smtClean="0"/>
              <a:t>UNC Chapel Hill</a:t>
            </a:r>
          </a:p>
          <a:p>
            <a:r>
              <a:rPr lang="en-US" dirty="0" smtClean="0"/>
              <a:t>Institute for the Environment</a:t>
            </a:r>
          </a:p>
          <a:p>
            <a:r>
              <a:rPr lang="en-US" dirty="0" smtClean="0"/>
              <a:t>Feb. 25, 2015 </a:t>
            </a:r>
          </a:p>
          <a:p>
            <a:endParaRPr lang="en-US" dirty="0"/>
          </a:p>
        </p:txBody>
      </p:sp>
      <p:pic>
        <p:nvPicPr>
          <p:cNvPr id="4" name="Picture 3" descr="oil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0934"/>
            <a:ext cx="4538134" cy="2412643"/>
          </a:xfrm>
          <a:prstGeom prst="rect">
            <a:avLst/>
          </a:prstGeom>
        </p:spPr>
      </p:pic>
      <p:pic>
        <p:nvPicPr>
          <p:cNvPr id="5" name="Picture 4" descr="salt_lake_view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3" y="250824"/>
            <a:ext cx="4605868" cy="24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9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Model Evaluation: </a:t>
            </a:r>
            <a:br>
              <a:rPr lang="en-US" dirty="0" smtClean="0"/>
            </a:br>
            <a:r>
              <a:rPr lang="en-US" dirty="0" smtClean="0"/>
              <a:t>2011 UGWOS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Upper Green River Winter Ozone Study (UGWOS)</a:t>
            </a:r>
          </a:p>
          <a:p>
            <a:pPr lvl="1"/>
            <a:r>
              <a:rPr lang="en-US" dirty="0" smtClean="0"/>
              <a:t>Purpose is to study the formation of wintertime ozone in the Upper Green River Basin of Wyoming</a:t>
            </a:r>
          </a:p>
          <a:p>
            <a:r>
              <a:rPr lang="en-US" dirty="0" smtClean="0"/>
              <a:t>Air quality and meteorological data collected from a number of monitoring sites (shown at right)</a:t>
            </a:r>
          </a:p>
          <a:p>
            <a:pPr lvl="1"/>
            <a:r>
              <a:rPr lang="en-US" dirty="0" smtClean="0"/>
              <a:t>Permanent AQ/MET sites</a:t>
            </a:r>
          </a:p>
          <a:p>
            <a:pPr lvl="1"/>
            <a:r>
              <a:rPr lang="en-US" dirty="0" smtClean="0"/>
              <a:t>Tethered balloon/mobile trailer</a:t>
            </a:r>
          </a:p>
          <a:p>
            <a:pPr lvl="1"/>
            <a:r>
              <a:rPr lang="en-US" dirty="0" smtClean="0"/>
              <a:t>SODAR</a:t>
            </a:r>
          </a:p>
          <a:p>
            <a:pPr lvl="1"/>
            <a:r>
              <a:rPr lang="en-US" dirty="0" smtClean="0"/>
              <a:t>Tall tower</a:t>
            </a:r>
          </a:p>
          <a:p>
            <a:r>
              <a:rPr lang="en-US" dirty="0" smtClean="0"/>
              <a:t>Study period: Jan 15 – Mar 31 2011</a:t>
            </a:r>
          </a:p>
          <a:p>
            <a:r>
              <a:rPr lang="en-US" dirty="0" smtClean="0"/>
              <a:t>We will focus in on individual episodes of elevated ozone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343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533855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2011 UGWOS Monitoring Sites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569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Boulder, WY Monitoring Site</a:t>
            </a:r>
            <a:endParaRPr lang="en-US" dirty="0"/>
          </a:p>
        </p:txBody>
      </p:sp>
      <p:pic>
        <p:nvPicPr>
          <p:cNvPr id="5122" name="Picture 2" descr="http://vibe.cira.colostate.edu/wiki/Attachments/Images/CAMx_3SAQS04_B11a_AQS_Hourly_O3_560350099_All_win_timeserie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67"/>
          <a:stretch/>
        </p:blipFill>
        <p:spPr bwMode="auto">
          <a:xfrm>
            <a:off x="1320753" y="1295400"/>
            <a:ext cx="6832647" cy="23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e.unc.edu/cempd/projects/3SAQS/plots/MET/Winter_O3/UGWOS/timeseries/SHEL1/T_2M/timeseries.SHEL1.T_2M.2011-02-28--2011-03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8" y="3664528"/>
            <a:ext cx="3193472" cy="31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ie.unc.edu/cempd/projects/3SAQS/plots/MET/Winter_O3/UGWOS/timeseries/SHEL1/T_2M/timeseries.SHEL1.T_2M.2011-03-11--2011-03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64528"/>
            <a:ext cx="3193472" cy="31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43800" y="1574814"/>
            <a:ext cx="1672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Observed </a:t>
            </a:r>
          </a:p>
          <a:p>
            <a:pPr algn="ctr"/>
            <a:r>
              <a:rPr lang="en-US" b="1" dirty="0"/>
              <a:t>v</a:t>
            </a:r>
            <a:r>
              <a:rPr lang="en-US" b="1" dirty="0" smtClean="0"/>
              <a:t>s</a:t>
            </a:r>
          </a:p>
          <a:p>
            <a:pPr algn="ctr"/>
            <a:r>
              <a:rPr lang="en-US" b="1" dirty="0" smtClean="0"/>
              <a:t>Modeled </a:t>
            </a:r>
          </a:p>
          <a:p>
            <a:pPr algn="ctr"/>
            <a:r>
              <a:rPr lang="en-US" b="1" dirty="0" smtClean="0"/>
              <a:t>O3</a:t>
            </a:r>
          </a:p>
          <a:p>
            <a:pPr algn="ctr"/>
            <a:r>
              <a:rPr lang="en-US" b="1" dirty="0" smtClean="0"/>
              <a:t>Jan – Mar 2011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5334000" y="1897979"/>
            <a:ext cx="609600" cy="130242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267200" y="3193472"/>
            <a:ext cx="1066800" cy="61652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019800" y="1905000"/>
            <a:ext cx="609600" cy="130242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77000" y="3200400"/>
            <a:ext cx="381000" cy="61652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87036" y="3953470"/>
            <a:ext cx="1672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Observed </a:t>
            </a:r>
          </a:p>
          <a:p>
            <a:pPr algn="ctr"/>
            <a:r>
              <a:rPr lang="en-US" b="1" dirty="0"/>
              <a:t>v</a:t>
            </a:r>
            <a:r>
              <a:rPr lang="en-US" b="1" dirty="0" smtClean="0"/>
              <a:t>s</a:t>
            </a:r>
          </a:p>
          <a:p>
            <a:pPr algn="ctr"/>
            <a:r>
              <a:rPr lang="en-US" b="1" dirty="0" smtClean="0"/>
              <a:t> Modeled </a:t>
            </a:r>
          </a:p>
          <a:p>
            <a:pPr algn="ctr"/>
            <a:r>
              <a:rPr lang="en-US" b="1" dirty="0" smtClean="0"/>
              <a:t>2-meter</a:t>
            </a:r>
          </a:p>
          <a:p>
            <a:pPr algn="ctr"/>
            <a:r>
              <a:rPr lang="en-US" b="1" dirty="0" smtClean="0"/>
              <a:t>Temperature</a:t>
            </a:r>
          </a:p>
          <a:p>
            <a:pPr algn="ctr"/>
            <a:r>
              <a:rPr lang="en-US" b="1" dirty="0" smtClean="0"/>
              <a:t>2/28-3/7/11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3464" y="3886200"/>
            <a:ext cx="1672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Observed</a:t>
            </a:r>
          </a:p>
          <a:p>
            <a:pPr algn="ctr"/>
            <a:r>
              <a:rPr lang="en-US" b="1" dirty="0"/>
              <a:t>v</a:t>
            </a:r>
            <a:r>
              <a:rPr lang="en-US" b="1" dirty="0" smtClean="0"/>
              <a:t>s</a:t>
            </a:r>
          </a:p>
          <a:p>
            <a:pPr algn="ctr"/>
            <a:r>
              <a:rPr lang="en-US" b="1" dirty="0" smtClean="0"/>
              <a:t>Modeled</a:t>
            </a:r>
          </a:p>
          <a:p>
            <a:pPr algn="ctr"/>
            <a:r>
              <a:rPr lang="en-US" b="1" dirty="0" smtClean="0"/>
              <a:t>2-meter</a:t>
            </a:r>
          </a:p>
          <a:p>
            <a:pPr algn="ctr"/>
            <a:r>
              <a:rPr lang="en-US" b="1" dirty="0" smtClean="0"/>
              <a:t>Temperature</a:t>
            </a:r>
          </a:p>
          <a:p>
            <a:pPr algn="ctr"/>
            <a:r>
              <a:rPr lang="en-US" b="1" dirty="0" smtClean="0"/>
              <a:t>3/11-3/14/11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923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Evaluation: AMET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Atmospheric Model Evaluation Tool (AMET) used to evaluate WRF against NOAA’s Meteorological Assimilation Data Ingest System (MADIS) data</a:t>
            </a:r>
          </a:p>
          <a:p>
            <a:r>
              <a:rPr lang="en-US" dirty="0" smtClean="0"/>
              <a:t>Period evaluated: Dec 2010 – Mar 2011</a:t>
            </a:r>
          </a:p>
          <a:p>
            <a:r>
              <a:rPr lang="en-US" dirty="0" smtClean="0"/>
              <a:t>Qualitative and quantitative statistical analysis of all sites in 4km domain as well as individual 3SAQS states</a:t>
            </a:r>
          </a:p>
          <a:p>
            <a:r>
              <a:rPr lang="en-US" dirty="0" smtClean="0"/>
              <a:t>Upper-air and surface </a:t>
            </a:r>
            <a:r>
              <a:rPr lang="en-US" dirty="0" err="1" smtClean="0"/>
              <a:t>obs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45" y="1600200"/>
            <a:ext cx="36759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67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Timeseries</a:t>
            </a:r>
            <a:r>
              <a:rPr lang="en-US" dirty="0" smtClean="0"/>
              <a:t>: Utah, Feb 2011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762500"/>
            <a:ext cx="8229600" cy="18669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2-meter temperature </a:t>
            </a:r>
            <a:r>
              <a:rPr lang="en-US" dirty="0" err="1" smtClean="0"/>
              <a:t>timeseries</a:t>
            </a:r>
            <a:r>
              <a:rPr lang="en-US" dirty="0" smtClean="0"/>
              <a:t> of all Utah stations in Feb 2011</a:t>
            </a:r>
          </a:p>
          <a:p>
            <a:r>
              <a:rPr lang="en-US" dirty="0" smtClean="0"/>
              <a:t>SNODAS is correcting some of the warm bias at night during this elevated O3 episode, but still work to be done</a:t>
            </a:r>
          </a:p>
          <a:p>
            <a:endParaRPr lang="en-US" dirty="0"/>
          </a:p>
        </p:txBody>
      </p:sp>
      <p:pic>
        <p:nvPicPr>
          <p:cNvPr id="1026" name="Picture 2" descr="http://www.ie.unc.edu/cempd/projects/3SAQS/plots/MET/Winter_O3/AMET/WRF_WINTER_BASE/timeseries/WRF_WINTER_BASE-vs-WRF_WINTER_SNODAS_ALB/UT/2011-02/WRF_WINTER_BASE.GROUP_A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50000"/>
          <a:stretch/>
        </p:blipFill>
        <p:spPr bwMode="auto">
          <a:xfrm>
            <a:off x="523875" y="1285874"/>
            <a:ext cx="80962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11600" y="1285874"/>
            <a:ext cx="1270000" cy="240982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3200" y="2946400"/>
            <a:ext cx="115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Elevated O3</a:t>
            </a:r>
            <a:endParaRPr lang="en-US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264400" y="4165084"/>
            <a:ext cx="1501944" cy="585232"/>
            <a:chOff x="7353300" y="3263384"/>
            <a:chExt cx="1501944" cy="5852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53300" y="3454400"/>
              <a:ext cx="42545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721600" y="3263384"/>
              <a:ext cx="11336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WRF Base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366000" y="3670300"/>
              <a:ext cx="4254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734300" y="3479284"/>
              <a:ext cx="5538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Obs</a:t>
              </a:r>
              <a:endParaRPr lang="en-US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7264400" y="4140200"/>
            <a:ext cx="42545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32700" y="3949184"/>
            <a:ext cx="14889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WRF SNODAS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2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Bias/Error </a:t>
            </a:r>
            <a:r>
              <a:rPr lang="en-US" dirty="0" err="1" smtClean="0"/>
              <a:t>Soccerplot</a:t>
            </a:r>
            <a:r>
              <a:rPr lang="en-US" dirty="0" smtClean="0"/>
              <a:t> – All Utah Sites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WRF Base Simulation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WRF SNODAS Sensitivity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04018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133600"/>
            <a:ext cx="4041775" cy="323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5486400"/>
            <a:ext cx="8229600" cy="1371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SNODAS is generally reducing the overall bias and mean absolute error across Utah stations in Winter 2010-2011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9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Upper-Air Sounding</a:t>
            </a:r>
            <a:br>
              <a:rPr lang="en-US" sz="3600" dirty="0" smtClean="0"/>
            </a:br>
            <a:r>
              <a:rPr lang="en-US" sz="3600" dirty="0" smtClean="0"/>
              <a:t>Salt Lake City, UT 2/14/2011@12Z</a:t>
            </a:r>
            <a:endParaRPr lang="en-US" sz="3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6019800"/>
            <a:ext cx="8229600" cy="838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Upper-air RAOB soundings are useful in diagnosing model performance during cold air pool episodes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ie.unc.edu/cempd/projects/3SAQS/plots/MET/Winter_O3/AMET/WRF_WINTER_SNODAS_ALB/raob/KSLC/2011-02-14-12Z/raob_prof_comp.WRF_WINTER_SNODAS_ALB.KSL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281287"/>
            <a:ext cx="6181725" cy="47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662"/>
            <a:ext cx="8229600" cy="1143000"/>
          </a:xfrm>
        </p:spPr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pic>
        <p:nvPicPr>
          <p:cNvPr id="5" name="Picture 4" descr="Temp_PBL_SNOWH_BASE_Duchesne_Feb_11_25_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4"/>
          <a:stretch/>
        </p:blipFill>
        <p:spPr>
          <a:xfrm>
            <a:off x="-8651" y="1761067"/>
            <a:ext cx="3133415" cy="4724400"/>
          </a:xfrm>
          <a:prstGeom prst="rect">
            <a:avLst/>
          </a:prstGeom>
        </p:spPr>
      </p:pic>
      <p:pic>
        <p:nvPicPr>
          <p:cNvPr id="6" name="Picture 5" descr="Temp_PBL_SNOWH_SNODAS_ALB_Duchesne_Feb_11_25_20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/>
          <a:stretch/>
        </p:blipFill>
        <p:spPr>
          <a:xfrm>
            <a:off x="3098806" y="1760712"/>
            <a:ext cx="3202307" cy="4741688"/>
          </a:xfrm>
          <a:prstGeom prst="rect">
            <a:avLst/>
          </a:prstGeom>
        </p:spPr>
      </p:pic>
      <p:pic>
        <p:nvPicPr>
          <p:cNvPr id="7" name="Picture 6" descr="Temp_PBL_SNOWH_BASE-SNODAS_ALB_Duchesne_Feb_11_25_201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/>
          <a:stretch/>
        </p:blipFill>
        <p:spPr>
          <a:xfrm>
            <a:off x="6198061" y="1761067"/>
            <a:ext cx="3032515" cy="47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Ongoing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Evaluating upper levels to compliment near-surface evaluation already performed at UGWOS monitoring locations</a:t>
            </a:r>
          </a:p>
          <a:p>
            <a:pPr lvl="1"/>
            <a:r>
              <a:rPr lang="en-US" dirty="0" smtClean="0"/>
              <a:t>Tall tower meteorology (temperature &amp; winds at several heights above ground level)</a:t>
            </a:r>
          </a:p>
          <a:p>
            <a:r>
              <a:rPr lang="en-US" dirty="0" smtClean="0"/>
              <a:t>Gridded time-height observations of temperature and winds from PCAPS study (Utah)</a:t>
            </a:r>
          </a:p>
          <a:p>
            <a:r>
              <a:rPr lang="en-US" dirty="0" smtClean="0"/>
              <a:t>Meteorological observations from UBWOS field campaign - Uintah basin, 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9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Zac</a:t>
            </a:r>
            <a:r>
              <a:rPr lang="en-US" dirty="0" smtClean="0"/>
              <a:t> Adelman - UNC</a:t>
            </a:r>
          </a:p>
          <a:p>
            <a:r>
              <a:rPr lang="en-US" dirty="0" smtClean="0"/>
              <a:t>Erik Crossman – University of Utah</a:t>
            </a:r>
          </a:p>
          <a:p>
            <a:r>
              <a:rPr lang="en-US" dirty="0" smtClean="0"/>
              <a:t>Lance </a:t>
            </a:r>
            <a:r>
              <a:rPr lang="en-US" dirty="0" err="1" smtClean="0"/>
              <a:t>Avey</a:t>
            </a:r>
            <a:r>
              <a:rPr lang="en-US" dirty="0" smtClean="0"/>
              <a:t> – Utah DEQ</a:t>
            </a:r>
          </a:p>
          <a:p>
            <a:r>
              <a:rPr lang="en-US" dirty="0" smtClean="0"/>
              <a:t>Rob Gilliam – US EPA</a:t>
            </a:r>
          </a:p>
          <a:p>
            <a:r>
              <a:rPr lang="en-US" dirty="0" smtClean="0"/>
              <a:t>Ralph Morris - ENVIRON</a:t>
            </a:r>
          </a:p>
          <a:p>
            <a:r>
              <a:rPr lang="en-US" dirty="0" smtClean="0"/>
              <a:t>Bart </a:t>
            </a:r>
            <a:r>
              <a:rPr lang="en-US" dirty="0" err="1" smtClean="0"/>
              <a:t>Brashers</a:t>
            </a:r>
            <a:r>
              <a:rPr lang="en-US" dirty="0"/>
              <a:t> </a:t>
            </a:r>
            <a:r>
              <a:rPr lang="en-US" dirty="0" smtClean="0"/>
              <a:t>– ENVIRON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23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62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659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Strong and persistent low-level atmosphere temperature inversions </a:t>
            </a:r>
            <a:r>
              <a:rPr lang="en-US" sz="2400" dirty="0"/>
              <a:t>create favorable conditions for high ozone </a:t>
            </a:r>
            <a:r>
              <a:rPr lang="en-US" sz="2400" dirty="0" smtClean="0"/>
              <a:t>concentrations.  </a:t>
            </a:r>
            <a:endParaRPr lang="en-US" sz="2400" dirty="0"/>
          </a:p>
          <a:p>
            <a:r>
              <a:rPr lang="en-US" sz="2400" dirty="0" smtClean="0"/>
              <a:t>Previously,  2011 MPE identified rural oil and gas development areas with poor model performance during the winter.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5185" b="49629"/>
          <a:stretch/>
        </p:blipFill>
        <p:spPr>
          <a:xfrm>
            <a:off x="1917700" y="3149601"/>
            <a:ext cx="5299364" cy="172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71950" y="3187699"/>
            <a:ext cx="660400" cy="935568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353300" y="3454400"/>
            <a:ext cx="425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21600" y="3263384"/>
            <a:ext cx="7928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66000" y="3670300"/>
            <a:ext cx="425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34300" y="3479284"/>
            <a:ext cx="6073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Obs.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50633" y="2692166"/>
            <a:ext cx="319225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2-m Temperature Utah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8E2D0"/>
              </a:clrFrom>
              <a:clrTo>
                <a:srgbClr val="E8E2D0">
                  <a:alpha val="0"/>
                </a:srgbClr>
              </a:clrTo>
            </a:clrChange>
          </a:blip>
          <a:srcRect b="51564"/>
          <a:stretch/>
        </p:blipFill>
        <p:spPr>
          <a:xfrm>
            <a:off x="1905003" y="4876801"/>
            <a:ext cx="5308600" cy="19869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Rectangle 16"/>
          <p:cNvSpPr/>
          <p:nvPr/>
        </p:nvSpPr>
        <p:spPr>
          <a:xfrm>
            <a:off x="4377266" y="5431448"/>
            <a:ext cx="287867" cy="935568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38082" y="5003836"/>
            <a:ext cx="847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O3 Event</a:t>
            </a:r>
          </a:p>
          <a:p>
            <a:r>
              <a:rPr lang="en-US" sz="1400" dirty="0"/>
              <a:t>&gt;</a:t>
            </a:r>
            <a:r>
              <a:rPr lang="en-US" sz="1400" dirty="0" smtClean="0"/>
              <a:t> 90ppb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80846" y="4603663"/>
            <a:ext cx="268835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O3 Duchesne - Utah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0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Air Pool (CAP) Meteorology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" r="1193"/>
          <a:stretch/>
        </p:blipFill>
        <p:spPr>
          <a:xfrm>
            <a:off x="25400" y="1417638"/>
            <a:ext cx="6515100" cy="5313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0500" y="1443038"/>
            <a:ext cx="2443735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inversion :</a:t>
            </a:r>
          </a:p>
          <a:p>
            <a:r>
              <a:rPr lang="en-US" dirty="0" smtClean="0"/>
              <a:t>Surface Cooling,</a:t>
            </a:r>
          </a:p>
          <a:p>
            <a:r>
              <a:rPr lang="en-US" dirty="0" smtClean="0"/>
              <a:t>Warming Aloft,</a:t>
            </a:r>
          </a:p>
          <a:p>
            <a:r>
              <a:rPr lang="en-US" dirty="0" smtClean="0"/>
              <a:t>Both</a:t>
            </a:r>
          </a:p>
          <a:p>
            <a:endParaRPr lang="en-US" dirty="0"/>
          </a:p>
          <a:p>
            <a:r>
              <a:rPr lang="en-US" dirty="0" smtClean="0"/>
              <a:t>Persistence : </a:t>
            </a:r>
          </a:p>
          <a:p>
            <a:r>
              <a:rPr lang="en-US" dirty="0" smtClean="0"/>
              <a:t>- Surviving more than </a:t>
            </a:r>
          </a:p>
          <a:p>
            <a:r>
              <a:rPr lang="en-US" dirty="0"/>
              <a:t>o</a:t>
            </a:r>
            <a:r>
              <a:rPr lang="en-US" dirty="0" smtClean="0"/>
              <a:t>ne diurnal cycle</a:t>
            </a:r>
          </a:p>
          <a:p>
            <a:r>
              <a:rPr lang="en-US" dirty="0" smtClean="0"/>
              <a:t>- High Pressure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CAP erosion :</a:t>
            </a:r>
          </a:p>
          <a:p>
            <a:r>
              <a:rPr lang="en-US" dirty="0" smtClean="0"/>
              <a:t>- Strong troughs w</a:t>
            </a:r>
          </a:p>
          <a:p>
            <a:r>
              <a:rPr lang="en-US" dirty="0" smtClean="0"/>
              <a:t>cold air advection</a:t>
            </a:r>
          </a:p>
          <a:p>
            <a:r>
              <a:rPr lang="en-US" dirty="0" smtClean="0"/>
              <a:t>- Weaker trough-CAP </a:t>
            </a:r>
          </a:p>
          <a:p>
            <a:r>
              <a:rPr lang="en-US" dirty="0"/>
              <a:t>b</a:t>
            </a:r>
            <a:r>
              <a:rPr lang="en-US" dirty="0" smtClean="0"/>
              <a:t>reak-up (</a:t>
            </a:r>
            <a:r>
              <a:rPr lang="en-US" dirty="0" err="1" smtClean="0"/>
              <a:t>mesoscale</a:t>
            </a:r>
            <a:r>
              <a:rPr lang="en-US" dirty="0"/>
              <a:t> </a:t>
            </a:r>
            <a:r>
              <a:rPr lang="en-US" dirty="0" smtClean="0"/>
              <a:t>/ </a:t>
            </a:r>
          </a:p>
          <a:p>
            <a:r>
              <a:rPr lang="en-US" dirty="0" err="1"/>
              <a:t>m</a:t>
            </a:r>
            <a:r>
              <a:rPr lang="en-US" dirty="0" err="1" smtClean="0"/>
              <a:t>icroscale</a:t>
            </a:r>
            <a:r>
              <a:rPr lang="en-US" dirty="0" smtClean="0"/>
              <a:t> processes)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9181" y="6098738"/>
            <a:ext cx="231345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Lareau</a:t>
            </a:r>
            <a:r>
              <a:rPr lang="en-US" dirty="0" smtClean="0"/>
              <a:t> and </a:t>
            </a:r>
            <a:r>
              <a:rPr lang="en-US" dirty="0" err="1" smtClean="0"/>
              <a:t>Horel</a:t>
            </a:r>
            <a:r>
              <a:rPr lang="en-US" dirty="0" smtClean="0"/>
              <a:t>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1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CAP meteorology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599"/>
          </a:xfrm>
        </p:spPr>
        <p:txBody>
          <a:bodyPr>
            <a:normAutofit/>
          </a:bodyPr>
          <a:lstStyle/>
          <a:p>
            <a:r>
              <a:rPr lang="en-US" dirty="0" err="1" smtClean="0"/>
              <a:t>Neeman</a:t>
            </a:r>
            <a:r>
              <a:rPr lang="en-US" dirty="0" smtClean="0"/>
              <a:t> et al. 2015 discuss the importance of spatiotemporal variability of snow depth and albedo on CAP evolution and ozone concentrations.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784" y="3733799"/>
            <a:ext cx="4959084" cy="2684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3809998"/>
            <a:ext cx="50078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in snow cover can</a:t>
            </a:r>
          </a:p>
          <a:p>
            <a:r>
              <a:rPr lang="en-US" dirty="0" smtClean="0"/>
              <a:t>Increase boundary layer stability via </a:t>
            </a:r>
          </a:p>
          <a:p>
            <a:r>
              <a:rPr lang="en-US" dirty="0"/>
              <a:t>e</a:t>
            </a:r>
            <a:r>
              <a:rPr lang="en-US" dirty="0" smtClean="0"/>
              <a:t>nhanced surface albedo, reducing solar insolation,</a:t>
            </a:r>
          </a:p>
          <a:p>
            <a:r>
              <a:rPr lang="en-US" dirty="0"/>
              <a:t>a</a:t>
            </a:r>
            <a:r>
              <a:rPr lang="en-US" dirty="0" smtClean="0"/>
              <a:t>nd  lowering near-surface temperatures.</a:t>
            </a:r>
          </a:p>
          <a:p>
            <a:endParaRPr lang="en-US" dirty="0"/>
          </a:p>
          <a:p>
            <a:r>
              <a:rPr lang="en-US" dirty="0" smtClean="0"/>
              <a:t>Specifically for ozone</a:t>
            </a:r>
          </a:p>
          <a:p>
            <a:r>
              <a:rPr lang="en-US" dirty="0" smtClean="0"/>
              <a:t>Increase in snow cover leads to </a:t>
            </a:r>
          </a:p>
          <a:p>
            <a:r>
              <a:rPr lang="en-US" dirty="0" smtClean="0"/>
              <a:t>increased photolysis rates.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1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improve the spatiotemporal variability of snow in WRF using data from the Snow Data Assimilation System (SNODAS).</a:t>
            </a:r>
          </a:p>
          <a:p>
            <a:r>
              <a:rPr lang="en-US" dirty="0" smtClean="0"/>
              <a:t>Does incorporating SNODAS improve the model error?  Specifically, process evaluation of the CAP meteorology with field campaign data from the </a:t>
            </a:r>
          </a:p>
          <a:p>
            <a:pPr lvl="1"/>
            <a:r>
              <a:rPr lang="en-US" dirty="0" smtClean="0"/>
              <a:t>Persistent Cold Air Pool Study (PCAPS)</a:t>
            </a:r>
          </a:p>
          <a:p>
            <a:pPr lvl="1"/>
            <a:r>
              <a:rPr lang="en-US" dirty="0" smtClean="0"/>
              <a:t>Uintah Basin Winter Ozone Studies (UBWOS)</a:t>
            </a:r>
          </a:p>
          <a:p>
            <a:pPr lvl="1"/>
            <a:r>
              <a:rPr lang="en-US" dirty="0" smtClean="0"/>
              <a:t>Upper Green River Winter Ozone Study (UGWOS)</a:t>
            </a:r>
          </a:p>
        </p:txBody>
      </p:sp>
    </p:spTree>
    <p:extLst>
      <p:ext uri="{BB962C8B-B14F-4D97-AF65-F5344CB8AC3E}">
        <p14:creationId xmlns:p14="http://schemas.microsoft.com/office/powerpoint/2010/main" val="386334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30162"/>
            <a:ext cx="8229600" cy="1143000"/>
          </a:xfrm>
        </p:spPr>
        <p:txBody>
          <a:bodyPr/>
          <a:lstStyle/>
          <a:p>
            <a:r>
              <a:rPr lang="en-US" dirty="0" smtClean="0"/>
              <a:t>WRF Default (BASE) Configuration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971" r="-1241"/>
          <a:stretch/>
        </p:blipFill>
        <p:spPr>
          <a:xfrm>
            <a:off x="0" y="1067726"/>
            <a:ext cx="4826000" cy="5713840"/>
          </a:xfrm>
        </p:spPr>
      </p:pic>
      <p:pic>
        <p:nvPicPr>
          <p:cNvPr id="5" name="Picture 4" descr="3SAQS_new_domains_2013-11-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5" b="7184"/>
          <a:stretch/>
        </p:blipFill>
        <p:spPr bwMode="auto">
          <a:xfrm>
            <a:off x="4826000" y="1067726"/>
            <a:ext cx="43180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26000" y="4479561"/>
            <a:ext cx="4381803" cy="25853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WRFv3.6.1</a:t>
            </a:r>
          </a:p>
          <a:p>
            <a:r>
              <a:rPr lang="en-US" dirty="0" smtClean="0"/>
              <a:t>37 Layers – approx. 17 layers in lowest 200m</a:t>
            </a:r>
          </a:p>
          <a:p>
            <a:r>
              <a:rPr lang="en-US" dirty="0" smtClean="0"/>
              <a:t>USGS LULC</a:t>
            </a:r>
          </a:p>
          <a:p>
            <a:r>
              <a:rPr lang="en-US" dirty="0" smtClean="0"/>
              <a:t>NCEP RTG SST (Salt Lake)</a:t>
            </a:r>
          </a:p>
          <a:p>
            <a:r>
              <a:rPr lang="en-US" dirty="0" smtClean="0"/>
              <a:t>NAM Snow</a:t>
            </a:r>
          </a:p>
          <a:p>
            <a:r>
              <a:rPr lang="en-US" dirty="0" smtClean="0"/>
              <a:t>5.5 </a:t>
            </a:r>
            <a:r>
              <a:rPr lang="en-US" dirty="0" err="1" smtClean="0"/>
              <a:t>reinitialization</a:t>
            </a:r>
            <a:endParaRPr lang="en-US" dirty="0" smtClean="0"/>
          </a:p>
          <a:p>
            <a:r>
              <a:rPr lang="en-US" dirty="0" smtClean="0"/>
              <a:t>Dec. 2010 – March 2011</a:t>
            </a:r>
          </a:p>
          <a:p>
            <a:r>
              <a:rPr lang="en-US" dirty="0" smtClean="0"/>
              <a:t>Dec. 2012 – March 2013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WRF (SNODAS)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0900"/>
            <a:ext cx="8229600" cy="4525963"/>
          </a:xfrm>
        </p:spPr>
        <p:txBody>
          <a:bodyPr/>
          <a:lstStyle/>
          <a:p>
            <a:r>
              <a:rPr lang="en-US" sz="2400" dirty="0" smtClean="0"/>
              <a:t>SNODAS – same as BASE but substitute NAM snow depth and snow water equivalent with SNODAS.</a:t>
            </a:r>
          </a:p>
          <a:p>
            <a:r>
              <a:rPr lang="en-US" sz="2400" dirty="0" smtClean="0"/>
              <a:t>SNODAS_ALBEDO – same as SNODAS but with albedo adjustment based on land use type.  </a:t>
            </a:r>
          </a:p>
          <a:p>
            <a:endParaRPr lang="en-US" dirty="0"/>
          </a:p>
        </p:txBody>
      </p:sp>
      <p:pic>
        <p:nvPicPr>
          <p:cNvPr id="4" name="Picture 3" descr="NAM_vs_terrai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-4505" r="3418" b="4505"/>
          <a:stretch/>
        </p:blipFill>
        <p:spPr>
          <a:xfrm>
            <a:off x="-25400" y="2552700"/>
            <a:ext cx="4595304" cy="4305300"/>
          </a:xfrm>
          <a:prstGeom prst="rect">
            <a:avLst/>
          </a:prstGeom>
        </p:spPr>
      </p:pic>
      <p:pic>
        <p:nvPicPr>
          <p:cNvPr id="5" name="Picture 4" descr="SNODAS_vs_terrai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/>
          <a:stretch/>
        </p:blipFill>
        <p:spPr>
          <a:xfrm>
            <a:off x="4569904" y="2746654"/>
            <a:ext cx="4561766" cy="4238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415422"/>
            <a:ext cx="364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Feb. 8, 2011 – NAM Initial Condition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9500" y="2415422"/>
            <a:ext cx="39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Feb. 8, 2011 – SNODAS Initial Condition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 PX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What is the sensitivity of using a different land surface model?  Noah vs. PX?  </a:t>
            </a:r>
          </a:p>
          <a:p>
            <a:pPr lvl="1"/>
            <a:r>
              <a:rPr lang="en-US" dirty="0"/>
              <a:t>Note PX will directly use the SNODAS to compute </a:t>
            </a:r>
            <a:r>
              <a:rPr lang="en-US" dirty="0" smtClean="0"/>
              <a:t>the </a:t>
            </a:r>
            <a:r>
              <a:rPr lang="en-US" dirty="0"/>
              <a:t>surface heat capacity that is weighted according to the fraction of the surface that is covered by snow.  </a:t>
            </a:r>
            <a:endParaRPr lang="en-US" dirty="0" smtClean="0"/>
          </a:p>
          <a:p>
            <a:pPr lvl="1"/>
            <a:r>
              <a:rPr lang="en-US" dirty="0" smtClean="0"/>
              <a:t>ADVANTAGE</a:t>
            </a:r>
            <a:r>
              <a:rPr lang="en-US" dirty="0"/>
              <a:t>: NO NEED TO REINITIALIZE </a:t>
            </a:r>
            <a:r>
              <a:rPr lang="en-US" dirty="0" smtClean="0"/>
              <a:t>TO </a:t>
            </a:r>
            <a:r>
              <a:rPr lang="en-US" dirty="0"/>
              <a:t>SNODAS.  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2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WRF PX Experiment #2</a:t>
            </a:r>
            <a:br>
              <a:rPr lang="en-US" dirty="0" smtClean="0"/>
            </a:br>
            <a:r>
              <a:rPr lang="en-US" dirty="0" smtClean="0"/>
              <a:t>Iterative nudging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496" y="3943025"/>
            <a:ext cx="2471443" cy="1738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044" y="3098873"/>
            <a:ext cx="3002456" cy="2832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2" y="3014345"/>
            <a:ext cx="2983817" cy="29013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8" y="5356860"/>
            <a:ext cx="15392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T2m RMSE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7548" y="526542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∆ RMSE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2" name="Group 20"/>
          <p:cNvGrpSpPr/>
          <p:nvPr/>
        </p:nvGrpSpPr>
        <p:grpSpPr>
          <a:xfrm>
            <a:off x="6047119" y="4407497"/>
            <a:ext cx="650439" cy="1942594"/>
            <a:chOff x="3962400" y="4209480"/>
            <a:chExt cx="650439" cy="1942594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 rot="16200000">
              <a:off x="3901030" y="4507318"/>
              <a:ext cx="995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Reduction in </a:t>
              </a:r>
            </a:p>
            <a:p>
              <a:pPr algn="ctr"/>
              <a:r>
                <a:rPr lang="en-US" sz="1000" b="1" dirty="0" smtClean="0"/>
                <a:t>Error</a:t>
              </a:r>
              <a:endParaRPr lang="en-US" sz="1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3970194" y="5509430"/>
              <a:ext cx="885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Increase in </a:t>
              </a:r>
            </a:p>
            <a:p>
              <a:pPr algn="ctr"/>
              <a:r>
                <a:rPr lang="en-US" sz="1000" b="1" dirty="0" smtClean="0"/>
                <a:t>Error</a:t>
              </a:r>
              <a:endParaRPr lang="en-US" sz="1000" b="1" dirty="0"/>
            </a:p>
          </p:txBody>
        </p:sp>
      </p:grpSp>
      <p:grpSp>
        <p:nvGrpSpPr>
          <p:cNvPr id="18" name="Group 28"/>
          <p:cNvGrpSpPr/>
          <p:nvPr/>
        </p:nvGrpSpPr>
        <p:grpSpPr>
          <a:xfrm rot="5400000">
            <a:off x="7634121" y="2548210"/>
            <a:ext cx="650436" cy="1912137"/>
            <a:chOff x="3962400" y="4264785"/>
            <a:chExt cx="650436" cy="1912137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3962400" y="5200073"/>
              <a:ext cx="48029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4174836" y="4405745"/>
              <a:ext cx="0" cy="8035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4174836" y="5200073"/>
              <a:ext cx="0" cy="7573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rot="16200000">
              <a:off x="3956330" y="4507320"/>
              <a:ext cx="885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Increase in </a:t>
              </a:r>
            </a:p>
            <a:p>
              <a:pPr algn="ctr"/>
              <a:r>
                <a:rPr lang="en-US" sz="1000" b="1" dirty="0" smtClean="0"/>
                <a:t>Error</a:t>
              </a:r>
              <a:endParaRPr lang="en-US" sz="1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3945345" y="5509431"/>
              <a:ext cx="9348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Decrease in </a:t>
              </a:r>
            </a:p>
            <a:p>
              <a:pPr algn="ctr"/>
              <a:r>
                <a:rPr lang="en-US" sz="1000" b="1" dirty="0" smtClean="0"/>
                <a:t>Error</a:t>
              </a:r>
              <a:endParaRPr lang="en-US" sz="1000" b="1" dirty="0"/>
            </a:p>
          </p:txBody>
        </p:sp>
      </p:grp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160028" y="1144599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PX LSM uses 2-m Temp. and RH for indirect soil moisture and deep soil temperature nudging. Recycle 4-km WRF output to create an improved analysis for soil nudging.  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972300" y="4222831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8" y="6350092"/>
            <a:ext cx="30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Rob Gilliam – US EPA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859</Words>
  <Application>Microsoft Macintosh PowerPoint</Application>
  <PresentationFormat>On-screen Show (4:3)</PresentationFormat>
  <Paragraphs>143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WRF Winter Modeling Towards Improving Cold Air Pools</vt:lpstr>
      <vt:lpstr>Motivation</vt:lpstr>
      <vt:lpstr>Cold Air Pool (CAP) Meteorology</vt:lpstr>
      <vt:lpstr>Modeling CAP meteorology  </vt:lpstr>
      <vt:lpstr>Objective </vt:lpstr>
      <vt:lpstr>WRF Default (BASE) Configuration</vt:lpstr>
      <vt:lpstr>WRF (SNODAS) Experiments</vt:lpstr>
      <vt:lpstr>WRF PX Experiment</vt:lpstr>
      <vt:lpstr>WRF PX Experiment #2 Iterative nudging</vt:lpstr>
      <vt:lpstr>Preliminary Model Evaluation:  2011 UGWOS Study</vt:lpstr>
      <vt:lpstr>Boulder, WY Monitoring Site</vt:lpstr>
      <vt:lpstr>Model Evaluation: AMET</vt:lpstr>
      <vt:lpstr>Timeseries: Utah, Feb 2011</vt:lpstr>
      <vt:lpstr>Bias/Error Soccerplot – All Utah Sites</vt:lpstr>
      <vt:lpstr>Upper-Air Sounding Salt Lake City, UT 2/14/2011@12Z</vt:lpstr>
      <vt:lpstr>Sensitivity Analysis</vt:lpstr>
      <vt:lpstr>Additional Ongoing Evaluation</vt:lpstr>
      <vt:lpstr>Special Thanks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WRF Winter Modeling</dc:title>
  <dc:creator>Jared Bowden</dc:creator>
  <cp:lastModifiedBy>Jared Bowden</cp:lastModifiedBy>
  <cp:revision>69</cp:revision>
  <dcterms:created xsi:type="dcterms:W3CDTF">2015-02-22T15:45:18Z</dcterms:created>
  <dcterms:modified xsi:type="dcterms:W3CDTF">2015-02-25T16:23:50Z</dcterms:modified>
</cp:coreProperties>
</file>