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0" r:id="rId3"/>
    <p:sldId id="258" r:id="rId4"/>
    <p:sldId id="276" r:id="rId5"/>
    <p:sldId id="277" r:id="rId6"/>
    <p:sldId id="264" r:id="rId7"/>
    <p:sldId id="259" r:id="rId8"/>
    <p:sldId id="265" r:id="rId9"/>
    <p:sldId id="273" r:id="rId10"/>
    <p:sldId id="279" r:id="rId11"/>
    <p:sldId id="267" r:id="rId12"/>
    <p:sldId id="271" r:id="rId13"/>
    <p:sldId id="272" r:id="rId14"/>
    <p:sldId id="266" r:id="rId15"/>
    <p:sldId id="270" r:id="rId16"/>
    <p:sldId id="274" r:id="rId17"/>
    <p:sldId id="269" r:id="rId18"/>
    <p:sldId id="263" r:id="rId19"/>
    <p:sldId id="260" r:id="rId20"/>
    <p:sldId id="278" r:id="rId21"/>
    <p:sldId id="262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8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14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3DAE-22F5-4D28-8801-F738E7249483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CF66-B691-4632-A0A1-5AC1621D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CF66-B691-4632-A0A1-5AC1621DAC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1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CF66-B691-4632-A0A1-5AC1621DA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A97-8945-4C1B-8883-E19A5CE65243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BF33-8A5B-4948-84B3-F15E4674A625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164E-F63C-46C7-B567-3F6DB0105AF6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7725"/>
            <a:ext cx="7886700" cy="5329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5166-2980-462B-87A1-5F8185F8E97B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3SAQS Technical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9141823" cy="70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3986"/>
            <a:ext cx="7886700" cy="615949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24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3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129E-475D-481E-B01B-B735F96EF95E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9965-395F-435A-8515-5E29F9BCB2E9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EA90-5AFB-42E7-9A37-72B227154C23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870F-D731-4A2B-A1DE-81ED536FF5F9}" type="datetime1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B7A3-C628-41DE-8216-4227D7BA9F12}" type="datetime1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3839-AFC9-4BE9-87CB-8CF5B51BB997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E530-7C44-4E3B-B881-F6496102B312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E6E5-51FA-494F-A7C7-BAEA044B28BE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3SAQS Technical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CBE8-4D1E-4C6D-BB15-C44E3BA2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iews.cira.colostate.edu/demo2/Maps/ModelDataMap2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TSDW/DataRequest/Defaul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182-F035-4AE9-8842-E8E174A593C0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895600"/>
            <a:ext cx="7772400" cy="35078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3SAQS Technical Workshop</a:t>
            </a:r>
          </a:p>
          <a:p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February 25</a:t>
            </a:r>
            <a:r>
              <a:rPr lang="en-US" sz="2000" baseline="30000" dirty="0" smtClean="0">
                <a:solidFill>
                  <a:prstClr val="black"/>
                </a:solidFill>
                <a:ea typeface="+mn-ea"/>
                <a:cs typeface="+mn-cs"/>
              </a:rPr>
              <a:t>th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, 2015</a:t>
            </a:r>
            <a:endParaRPr lang="en-US" sz="2000" dirty="0" smtClean="0"/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Data Warehouse</a:t>
            </a:r>
          </a:p>
          <a:p>
            <a:r>
              <a:rPr lang="en-US" sz="3600" dirty="0" smtClean="0"/>
              <a:t>Cataloging and Request Developments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Intermountain West Data Warehouse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69852"/>
            <a:ext cx="7886700" cy="587374"/>
          </a:xfrm>
        </p:spPr>
        <p:txBody>
          <a:bodyPr/>
          <a:lstStyle/>
          <a:p>
            <a:r>
              <a:rPr lang="en-US" dirty="0" smtClean="0"/>
              <a:t>Request Lifecycle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8" y="876300"/>
            <a:ext cx="7991537" cy="5409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4187-F85C-4FC0-B744-66DF546C4FB2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36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65102"/>
            <a:ext cx="7744906" cy="492124"/>
          </a:xfrm>
        </p:spPr>
        <p:txBody>
          <a:bodyPr/>
          <a:lstStyle/>
          <a:p>
            <a:r>
              <a:rPr lang="en-US" dirty="0" smtClean="0"/>
              <a:t>Request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2623363"/>
            <a:ext cx="7886700" cy="21558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Available actions shown at the top of the request form</a:t>
            </a:r>
          </a:p>
          <a:p>
            <a:r>
              <a:rPr lang="en-US" dirty="0" smtClean="0"/>
              <a:t>Informed by:</a:t>
            </a:r>
          </a:p>
          <a:p>
            <a:pPr lvl="1"/>
            <a:r>
              <a:rPr lang="en-US" dirty="0" smtClean="0"/>
              <a:t>User Role</a:t>
            </a:r>
          </a:p>
          <a:p>
            <a:pPr lvl="1"/>
            <a:r>
              <a:rPr lang="en-US" dirty="0" smtClean="0"/>
              <a:t>Current Status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043596"/>
            <a:ext cx="7744906" cy="119079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0F3A-C301-4758-87CF-822F10B33658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0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8" y="37413"/>
            <a:ext cx="7886700" cy="544513"/>
          </a:xfrm>
        </p:spPr>
        <p:txBody>
          <a:bodyPr/>
          <a:lstStyle/>
          <a:p>
            <a:r>
              <a:rPr lang="en-US" dirty="0" smtClean="0"/>
              <a:t>Request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578807"/>
            <a:ext cx="7886700" cy="21558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Available actions shown at the top of the request form.</a:t>
            </a:r>
          </a:p>
          <a:p>
            <a:r>
              <a:rPr lang="en-US" dirty="0" smtClean="0"/>
              <a:t>Informed by:</a:t>
            </a:r>
          </a:p>
          <a:p>
            <a:pPr lvl="1"/>
            <a:r>
              <a:rPr lang="en-US" dirty="0" smtClean="0"/>
              <a:t>User Role</a:t>
            </a:r>
          </a:p>
          <a:p>
            <a:pPr lvl="1"/>
            <a:r>
              <a:rPr lang="en-US" dirty="0" smtClean="0"/>
              <a:t>Current Status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8" y="965221"/>
            <a:ext cx="7878274" cy="123842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E4C5-5711-49EF-8503-480E093FA5CA}" type="datetime1">
              <a:rPr lang="en-US" smtClean="0"/>
              <a:t>2/25/2015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4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6527"/>
            <a:ext cx="7886700" cy="3968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507940"/>
            <a:ext cx="7886700" cy="33845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Available actions shown at the top of the request form.</a:t>
            </a:r>
          </a:p>
          <a:p>
            <a:r>
              <a:rPr lang="en-US" dirty="0" smtClean="0"/>
              <a:t>Informed by:</a:t>
            </a:r>
          </a:p>
          <a:p>
            <a:pPr lvl="1"/>
            <a:r>
              <a:rPr lang="en-US" dirty="0" smtClean="0"/>
              <a:t>User Role</a:t>
            </a:r>
          </a:p>
          <a:p>
            <a:pPr lvl="1"/>
            <a:r>
              <a:rPr lang="en-US" dirty="0" smtClean="0"/>
              <a:t>Current Status</a:t>
            </a:r>
          </a:p>
          <a:p>
            <a:r>
              <a:rPr lang="en-US" dirty="0" smtClean="0"/>
              <a:t>Actions trigger email notifications to relevant people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Admins</a:t>
            </a:r>
          </a:p>
          <a:p>
            <a:pPr lvl="1"/>
            <a:r>
              <a:rPr lang="en-US" dirty="0" smtClean="0"/>
              <a:t>Project Manager</a:t>
            </a:r>
          </a:p>
          <a:p>
            <a:r>
              <a:rPr lang="en-US" dirty="0" smtClean="0"/>
              <a:t>New statuses/actions can easily be created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97261"/>
            <a:ext cx="7716327" cy="12384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DB54-7D14-4724-8DED-F4BEA9B7A718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Selection User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315048"/>
            <a:ext cx="9201633" cy="3648923"/>
          </a:xfrm>
        </p:spPr>
      </p:pic>
      <p:sp>
        <p:nvSpPr>
          <p:cNvPr id="6" name="TextBox 5"/>
          <p:cNvSpPr txBox="1"/>
          <p:nvPr/>
        </p:nvSpPr>
        <p:spPr>
          <a:xfrm>
            <a:off x="123825" y="936998"/>
            <a:ext cx="836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Left side shows data available for selection by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Right side shows summary of selected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Data Volume shown 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 level listing retrieved by using Download Detailed Manifest Button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DF6B-4CD0-4FCD-8F8C-DFBB9E667204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4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 Oriented Parameter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select any number of explicit intended uses</a:t>
            </a:r>
          </a:p>
          <a:p>
            <a:pPr lvl="1"/>
            <a:r>
              <a:rPr lang="en-US" dirty="0" smtClean="0"/>
              <a:t>Data use agreement could reflect these uses</a:t>
            </a:r>
          </a:p>
          <a:p>
            <a:r>
              <a:rPr lang="en-US" dirty="0" smtClean="0"/>
              <a:t>Detailed usage parameters are related to selection of intended uses.</a:t>
            </a:r>
          </a:p>
          <a:p>
            <a:r>
              <a:rPr lang="en-US" dirty="0" smtClean="0"/>
              <a:t>Data Driven: Can be easily modified without any updates to the page.</a:t>
            </a:r>
          </a:p>
          <a:p>
            <a:r>
              <a:rPr lang="en-US" dirty="0" smtClean="0"/>
              <a:t>Current uses and parameters need discussion and approval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D62A-A6BC-428F-BFFD-E31D5009D829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61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 Oriented Parameter Collection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311779"/>
            <a:ext cx="8001000" cy="486042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B1B7-5867-4643-9768-50E444A6BB34}" type="datetime1">
              <a:rPr lang="en-US" smtClean="0"/>
              <a:t>2/25/2015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5634" y="942447"/>
            <a:ext cx="36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demonstration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Attachments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5" y="1937710"/>
            <a:ext cx="7886700" cy="993661"/>
          </a:xfrm>
        </p:spPr>
      </p:pic>
      <p:sp>
        <p:nvSpPr>
          <p:cNvPr id="5" name="TextBox 4"/>
          <p:cNvSpPr txBox="1"/>
          <p:nvPr/>
        </p:nvSpPr>
        <p:spPr>
          <a:xfrm>
            <a:off x="358795" y="990600"/>
            <a:ext cx="842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Requesters may attach relevant documents or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Requests will be screened to disallow usage details which only say “See Document X.”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2605-B3E7-45AB-B89A-7D387CCAB918}" type="datetime1">
              <a:rPr lang="en-US" smtClean="0"/>
              <a:t>2/25/2015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3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Requests &amp;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Developments</a:t>
            </a:r>
          </a:p>
          <a:p>
            <a:pPr lvl="2"/>
            <a:r>
              <a:rPr lang="en-US" dirty="0"/>
              <a:t>Non Project Requests</a:t>
            </a:r>
          </a:p>
          <a:p>
            <a:pPr lvl="2"/>
            <a:r>
              <a:rPr lang="en-US" dirty="0"/>
              <a:t>Request lifecycle &amp; Notifications</a:t>
            </a:r>
          </a:p>
          <a:p>
            <a:pPr lvl="2"/>
            <a:r>
              <a:rPr lang="en-US" dirty="0"/>
              <a:t>Data selection User Interface</a:t>
            </a:r>
          </a:p>
          <a:p>
            <a:pPr lvl="2"/>
            <a:r>
              <a:rPr lang="en-US" dirty="0"/>
              <a:t>Usage oriented parameter collection</a:t>
            </a:r>
          </a:p>
          <a:p>
            <a:pPr lvl="2"/>
            <a:r>
              <a:rPr lang="en-US" dirty="0"/>
              <a:t>File Attachments</a:t>
            </a:r>
          </a:p>
          <a:p>
            <a:pPr lvl="1"/>
            <a:r>
              <a:rPr lang="en-US" dirty="0" smtClean="0"/>
              <a:t>Future work</a:t>
            </a:r>
          </a:p>
          <a:p>
            <a:pPr lvl="2"/>
            <a:r>
              <a:rPr lang="en-US" dirty="0" smtClean="0"/>
              <a:t>Formalization of request approval criteria</a:t>
            </a:r>
          </a:p>
          <a:p>
            <a:pPr lvl="3"/>
            <a:r>
              <a:rPr lang="en-US" dirty="0" smtClean="0"/>
              <a:t>Possibly specified by data use agreement</a:t>
            </a:r>
          </a:p>
          <a:p>
            <a:pPr lvl="2"/>
            <a:r>
              <a:rPr lang="en-US" dirty="0" smtClean="0"/>
              <a:t>Expansion of intended uses</a:t>
            </a:r>
          </a:p>
          <a:p>
            <a:pPr lvl="2"/>
            <a:r>
              <a:rPr lang="en-US" dirty="0" smtClean="0"/>
              <a:t>GIS oriented specification of geographic region</a:t>
            </a:r>
          </a:p>
          <a:p>
            <a:pPr lvl="3"/>
            <a:r>
              <a:rPr lang="en-US" dirty="0" smtClean="0"/>
              <a:t>Shape file, map selection, etc.</a:t>
            </a:r>
          </a:p>
          <a:p>
            <a:pPr lvl="2"/>
            <a:r>
              <a:rPr lang="en-US" dirty="0" smtClean="0"/>
              <a:t>Obtaining cooperator approval for requests</a:t>
            </a:r>
          </a:p>
          <a:p>
            <a:pPr lvl="2"/>
            <a:r>
              <a:rPr lang="en-US" dirty="0" smtClean="0"/>
              <a:t>Integrate Data Status into request lifecycle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C99F-3B2D-45E8-B71F-7B5C1D1CF0FF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Developments</a:t>
            </a:r>
          </a:p>
          <a:p>
            <a:pPr lvl="2"/>
            <a:r>
              <a:rPr lang="en-US" dirty="0" smtClean="0"/>
              <a:t>Automation of ftp account creation</a:t>
            </a:r>
          </a:p>
          <a:p>
            <a:pPr lvl="2"/>
            <a:r>
              <a:rPr lang="en-US" dirty="0" smtClean="0"/>
              <a:t>Testing custom tools for online transfer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8577-032E-455D-94E5-A5601AFC7C41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6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Cataloging and Request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Reception </a:t>
            </a:r>
            <a:r>
              <a:rPr lang="en-US" dirty="0"/>
              <a:t>&amp; Cataloging</a:t>
            </a:r>
          </a:p>
          <a:p>
            <a:pPr lvl="1"/>
            <a:r>
              <a:rPr lang="en-US" dirty="0" smtClean="0"/>
              <a:t>Requests &amp; Projects</a:t>
            </a:r>
          </a:p>
          <a:p>
            <a:pPr lvl="1"/>
            <a:r>
              <a:rPr lang="en-US" dirty="0" smtClean="0"/>
              <a:t>Delivery</a:t>
            </a:r>
            <a:endParaRPr lang="en-US" dirty="0"/>
          </a:p>
          <a:p>
            <a:pPr lvl="1"/>
            <a:r>
              <a:rPr lang="en-US" dirty="0" smtClean="0"/>
              <a:t>Model Data Visualization Prototype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182-F035-4AE9-8842-E8E174A593C0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3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of FTP account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Facilitates FTP access to requested data</a:t>
            </a:r>
          </a:p>
          <a:p>
            <a:pPr lvl="1"/>
            <a:r>
              <a:rPr lang="en-US" dirty="0" smtClean="0"/>
              <a:t>Read-only access limited to requested data</a:t>
            </a:r>
          </a:p>
          <a:p>
            <a:pPr lvl="1"/>
            <a:r>
              <a:rPr lang="en-US" dirty="0" smtClean="0"/>
              <a:t>Requires</a:t>
            </a:r>
          </a:p>
          <a:p>
            <a:pPr lvl="2"/>
            <a:r>
              <a:rPr lang="en-US" dirty="0" smtClean="0"/>
              <a:t>Request approval</a:t>
            </a:r>
          </a:p>
          <a:p>
            <a:pPr lvl="2"/>
            <a:r>
              <a:rPr lang="en-US" dirty="0" smtClean="0"/>
              <a:t>Explicit action by warehouse admin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7BB-8E25-4ECC-BE1A-7ED1D97761A5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3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Developments</a:t>
            </a:r>
          </a:p>
          <a:p>
            <a:pPr lvl="2"/>
            <a:r>
              <a:rPr lang="en-US" dirty="0"/>
              <a:t>Automation of ftp account creation</a:t>
            </a:r>
          </a:p>
          <a:p>
            <a:pPr lvl="2"/>
            <a:r>
              <a:rPr lang="en-US" dirty="0"/>
              <a:t>Testing custom tools for online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Future work</a:t>
            </a:r>
          </a:p>
          <a:p>
            <a:pPr lvl="2"/>
            <a:r>
              <a:rPr lang="en-US" dirty="0" smtClean="0"/>
              <a:t>Improve data transfer rates</a:t>
            </a:r>
          </a:p>
          <a:p>
            <a:pPr lvl="2"/>
            <a:r>
              <a:rPr lang="en-US" dirty="0" smtClean="0"/>
              <a:t>More exploration of custom tools for online transfer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8685-C060-4524-92E5-24A6745B69BE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Data Visualization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5025"/>
            <a:ext cx="7886700" cy="28892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views.cira.colostate.edu/demo2/Maps/ModelDataMap2.aspx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55" y="1299040"/>
            <a:ext cx="3877020" cy="498409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4DBD-10A3-45CD-8EA0-31D1FD65532A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3SAQS Technical Workshop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5" y="1368021"/>
            <a:ext cx="4019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Projected overlays rendered from model output files and displayed on an interactive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Parameterized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Parameter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Hourly animation over multiple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Images cached for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Projection information absent model output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scale changes hourly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specified colors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Colors scaled to selected time span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Observed data overlay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Reception &amp; Cataloging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Developments</a:t>
            </a:r>
          </a:p>
          <a:p>
            <a:pPr lvl="2"/>
            <a:r>
              <a:rPr lang="en-US" dirty="0" smtClean="0"/>
              <a:t>Information links in data browser</a:t>
            </a:r>
          </a:p>
          <a:p>
            <a:pPr lvl="2"/>
            <a:r>
              <a:rPr lang="en-US" dirty="0" smtClean="0"/>
              <a:t>Archive Checksum Tool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66CC-3BCE-48B4-8C39-2487B1CE2C92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Links in Data Browser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2" y="2869998"/>
            <a:ext cx="2586115" cy="1544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14" y="1690688"/>
            <a:ext cx="4111931" cy="39028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45758" y="3367474"/>
            <a:ext cx="1138161" cy="54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3099-3E57-4928-92E1-6F3F8023806A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1975" y="1038225"/>
            <a:ext cx="371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categories can include web</a:t>
            </a:r>
            <a:r>
              <a:rPr lang="en-US" dirty="0"/>
              <a:t> </a:t>
            </a:r>
            <a:r>
              <a:rPr lang="en-US" dirty="0" smtClean="0"/>
              <a:t>links to relevant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details and context for users while browsing data</a:t>
            </a:r>
          </a:p>
        </p:txBody>
      </p:sp>
    </p:spTree>
    <p:extLst>
      <p:ext uri="{BB962C8B-B14F-4D97-AF65-F5344CB8AC3E}">
        <p14:creationId xmlns:p14="http://schemas.microsoft.com/office/powerpoint/2010/main" val="35540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Archive Checksum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Generates MD5 sums for archive (tar.gz) contents using in-memory </a:t>
            </a:r>
            <a:r>
              <a:rPr lang="en-US" dirty="0" err="1" smtClean="0"/>
              <a:t>deompression</a:t>
            </a:r>
            <a:endParaRPr lang="en-US" dirty="0" smtClean="0"/>
          </a:p>
          <a:p>
            <a:pPr lvl="1"/>
            <a:r>
              <a:rPr lang="en-US" dirty="0" smtClean="0"/>
              <a:t>Ensures data integrity</a:t>
            </a:r>
          </a:p>
          <a:p>
            <a:pPr lvl="1"/>
            <a:r>
              <a:rPr lang="en-US" dirty="0" smtClean="0"/>
              <a:t>Enables cataloging compressed files</a:t>
            </a:r>
          </a:p>
          <a:p>
            <a:pPr lvl="1"/>
            <a:r>
              <a:rPr lang="en-US" dirty="0" smtClean="0"/>
              <a:t>Spares the effort and disc space of extracting compressed files.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3512344"/>
            <a:ext cx="9042545" cy="113670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F5A9-C2FB-4D8E-B78A-DBEF33F686B4}" type="datetime1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2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Reception &amp; Cataloging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Developments</a:t>
            </a:r>
          </a:p>
          <a:p>
            <a:pPr lvl="2"/>
            <a:r>
              <a:rPr lang="en-US" dirty="0"/>
              <a:t>Information links in data browser</a:t>
            </a:r>
          </a:p>
          <a:p>
            <a:pPr lvl="2"/>
            <a:r>
              <a:rPr lang="en-US" dirty="0"/>
              <a:t>Archive Checksum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Future work</a:t>
            </a:r>
          </a:p>
          <a:p>
            <a:pPr lvl="2"/>
            <a:r>
              <a:rPr lang="en-US" dirty="0" smtClean="0"/>
              <a:t>Data Status / Formalized Release </a:t>
            </a:r>
            <a:r>
              <a:rPr lang="en-US" dirty="0"/>
              <a:t>P</a:t>
            </a:r>
            <a:r>
              <a:rPr lang="en-US" dirty="0" smtClean="0"/>
              <a:t>rocedure</a:t>
            </a:r>
          </a:p>
          <a:p>
            <a:pPr lvl="3"/>
            <a:r>
              <a:rPr lang="en-US" dirty="0" smtClean="0"/>
              <a:t>Possible data statuses</a:t>
            </a:r>
          </a:p>
          <a:p>
            <a:pPr lvl="4"/>
            <a:r>
              <a:rPr lang="en-US" dirty="0" smtClean="0"/>
              <a:t>In delivery</a:t>
            </a:r>
          </a:p>
          <a:p>
            <a:pPr lvl="4"/>
            <a:r>
              <a:rPr lang="en-US" dirty="0" smtClean="0"/>
              <a:t>Delivered</a:t>
            </a:r>
          </a:p>
          <a:p>
            <a:pPr lvl="4"/>
            <a:r>
              <a:rPr lang="en-US" dirty="0" smtClean="0"/>
              <a:t>Pending review</a:t>
            </a:r>
          </a:p>
          <a:p>
            <a:pPr lvl="4"/>
            <a:r>
              <a:rPr lang="en-US" dirty="0" smtClean="0"/>
              <a:t>Released</a:t>
            </a:r>
          </a:p>
          <a:p>
            <a:pPr lvl="3"/>
            <a:r>
              <a:rPr lang="en-US" dirty="0" smtClean="0"/>
              <a:t>Integrated with data requests</a:t>
            </a:r>
          </a:p>
          <a:p>
            <a:pPr lvl="4"/>
            <a:r>
              <a:rPr lang="en-US" dirty="0" smtClean="0"/>
              <a:t>Users can see but not necessarily request data based on its status</a:t>
            </a:r>
          </a:p>
          <a:p>
            <a:pPr lvl="2"/>
            <a:r>
              <a:rPr lang="en-US" dirty="0" smtClean="0"/>
              <a:t>Searchable file metadata</a:t>
            </a:r>
          </a:p>
          <a:p>
            <a:pPr lvl="2"/>
            <a:r>
              <a:rPr lang="en-US" dirty="0" smtClean="0"/>
              <a:t>Cataloging user </a:t>
            </a:r>
            <a:r>
              <a:rPr lang="en-US" dirty="0"/>
              <a:t>i</a:t>
            </a:r>
            <a:r>
              <a:rPr lang="en-US" dirty="0" smtClean="0"/>
              <a:t>nterface</a:t>
            </a:r>
          </a:p>
          <a:p>
            <a:pPr lvl="2"/>
            <a:r>
              <a:rPr lang="en-US" dirty="0" smtClean="0"/>
              <a:t>Automated checksum computation and database storage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2C4F-C748-4591-BC47-92A8F33DDB84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Requests &amp;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Developments</a:t>
            </a:r>
          </a:p>
          <a:p>
            <a:pPr lvl="2"/>
            <a:r>
              <a:rPr lang="en-US" dirty="0" smtClean="0"/>
              <a:t>Non Project Requests</a:t>
            </a:r>
          </a:p>
          <a:p>
            <a:pPr lvl="2"/>
            <a:r>
              <a:rPr lang="en-US" dirty="0" smtClean="0"/>
              <a:t>Request lifecycle &amp; Notifications</a:t>
            </a:r>
          </a:p>
          <a:p>
            <a:pPr lvl="2"/>
            <a:r>
              <a:rPr lang="en-US" dirty="0" smtClean="0"/>
              <a:t>Data selection User Interface</a:t>
            </a:r>
          </a:p>
          <a:p>
            <a:pPr lvl="2"/>
            <a:r>
              <a:rPr lang="en-US" dirty="0"/>
              <a:t>Usage oriented parameter </a:t>
            </a:r>
            <a:r>
              <a:rPr lang="en-US" dirty="0" smtClean="0"/>
              <a:t>collection</a:t>
            </a:r>
          </a:p>
          <a:p>
            <a:pPr lvl="2"/>
            <a:r>
              <a:rPr lang="en-US" dirty="0" smtClean="0"/>
              <a:t>File Attachments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2B55-BC4A-4446-9DDA-B1CCAEF9E4A7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6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Non-Project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Projects are containers for related requests</a:t>
            </a:r>
          </a:p>
          <a:p>
            <a:pPr lvl="2"/>
            <a:r>
              <a:rPr lang="en-US" dirty="0" smtClean="0"/>
              <a:t>Previously a Project was required before a request could be created.</a:t>
            </a:r>
          </a:p>
          <a:p>
            <a:pPr lvl="1"/>
            <a:r>
              <a:rPr lang="en-US" dirty="0" smtClean="0"/>
              <a:t>Non-Project Requests</a:t>
            </a:r>
          </a:p>
          <a:p>
            <a:pPr lvl="2"/>
            <a:r>
              <a:rPr lang="en-US" dirty="0" smtClean="0"/>
              <a:t>Remove Project Configuration requirement for general users</a:t>
            </a:r>
          </a:p>
          <a:p>
            <a:pPr lvl="2"/>
            <a:r>
              <a:rPr lang="en-US" dirty="0" smtClean="0"/>
              <a:t>Requests belong to a generic project titled “Unspecified”</a:t>
            </a:r>
          </a:p>
          <a:p>
            <a:pPr lvl="2"/>
            <a:r>
              <a:rPr lang="en-US" dirty="0" smtClean="0"/>
              <a:t>Screening mechanism for Projects</a:t>
            </a:r>
          </a:p>
          <a:p>
            <a:pPr lvl="3"/>
            <a:r>
              <a:rPr lang="en-US" dirty="0" smtClean="0"/>
              <a:t>Requesters provide information and browse available data</a:t>
            </a:r>
          </a:p>
          <a:p>
            <a:pPr lvl="3"/>
            <a:r>
              <a:rPr lang="en-US" dirty="0" smtClean="0"/>
              <a:t>Warehouse team </a:t>
            </a:r>
          </a:p>
          <a:p>
            <a:pPr lvl="4"/>
            <a:r>
              <a:rPr lang="en-US" dirty="0"/>
              <a:t>S</a:t>
            </a:r>
            <a:r>
              <a:rPr lang="en-US" dirty="0" smtClean="0"/>
              <a:t>creens requests</a:t>
            </a:r>
          </a:p>
          <a:p>
            <a:pPr lvl="4"/>
            <a:r>
              <a:rPr lang="en-US" dirty="0" smtClean="0"/>
              <a:t>Spawns a project</a:t>
            </a:r>
            <a:endParaRPr lang="en-US" dirty="0"/>
          </a:p>
          <a:p>
            <a:pPr lvl="3"/>
            <a:r>
              <a:rPr lang="en-US" dirty="0" smtClean="0"/>
              <a:t>User/Warehouse Team/Cooperators assign a Cooperator Sponsor to approve requests and supervise data use.</a:t>
            </a:r>
          </a:p>
          <a:p>
            <a:pPr lvl="2"/>
            <a:r>
              <a:rPr lang="en-US" dirty="0" smtClean="0"/>
              <a:t>One unified request form</a:t>
            </a:r>
          </a:p>
          <a:p>
            <a:pPr marL="457200" lvl="1" indent="0">
              <a:buNone/>
            </a:pPr>
            <a:r>
              <a:rPr lang="en-US" sz="1600" dirty="0">
                <a:hlinkClick r:id="rId2"/>
              </a:rPr>
              <a:t>http://views.cira.colostate.edu/TSDW/DataRequest/Default.aspx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A90-C7F6-4B5D-9645-4A6E5CE8E0E7}" type="datetime1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1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69852"/>
            <a:ext cx="7886700" cy="587374"/>
          </a:xfrm>
        </p:spPr>
        <p:txBody>
          <a:bodyPr/>
          <a:lstStyle/>
          <a:p>
            <a:r>
              <a:rPr lang="en-US" dirty="0" smtClean="0"/>
              <a:t>Request Lifecycle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4187-F85C-4FC0-B744-66DF546C4FB2}" type="datetime1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3SAQS Technical Workshop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400" y="1190625"/>
            <a:ext cx="7991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Requests move through a lifecycle – status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ffect the status of a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Taken by users with various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Dependent on current status and the role of the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 notifications to users depending on their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Implemented to allow easy 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1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776</Words>
  <Application>Microsoft Office PowerPoint</Application>
  <PresentationFormat>On-screen Show (4:3)</PresentationFormat>
  <Paragraphs>200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Cataloging and Request Developments</vt:lpstr>
      <vt:lpstr>Reception &amp; Cataloging</vt:lpstr>
      <vt:lpstr>Information Links in Data Browser</vt:lpstr>
      <vt:lpstr>Archive Checksum Tool</vt:lpstr>
      <vt:lpstr>Reception &amp; Cataloging</vt:lpstr>
      <vt:lpstr>Requests &amp; Projects</vt:lpstr>
      <vt:lpstr>Non-Project Requests</vt:lpstr>
      <vt:lpstr>Request Lifecycle</vt:lpstr>
      <vt:lpstr>Request Lifecycle</vt:lpstr>
      <vt:lpstr>Request Lifecycle</vt:lpstr>
      <vt:lpstr>Request Lifecycle</vt:lpstr>
      <vt:lpstr>Request Lifecycle</vt:lpstr>
      <vt:lpstr>Data Selection User Interface</vt:lpstr>
      <vt:lpstr>Usage Oriented Parameter Collection</vt:lpstr>
      <vt:lpstr>Usage Oriented Parameter Collection</vt:lpstr>
      <vt:lpstr>File Attachments</vt:lpstr>
      <vt:lpstr>Requests &amp; Projects</vt:lpstr>
      <vt:lpstr>Delivery</vt:lpstr>
      <vt:lpstr>Automation of FTP account Creation</vt:lpstr>
      <vt:lpstr>Delivery</vt:lpstr>
      <vt:lpstr>Model Data Visualization Prototype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Schmidt</dc:creator>
  <cp:lastModifiedBy>Dustin Schmidt</cp:lastModifiedBy>
  <cp:revision>37</cp:revision>
  <dcterms:created xsi:type="dcterms:W3CDTF">2015-02-24T16:41:16Z</dcterms:created>
  <dcterms:modified xsi:type="dcterms:W3CDTF">2015-02-25T17:04:10Z</dcterms:modified>
</cp:coreProperties>
</file>