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0" r:id="rId3"/>
    <p:sldId id="340" r:id="rId4"/>
    <p:sldId id="335" r:id="rId5"/>
    <p:sldId id="331" r:id="rId6"/>
    <p:sldId id="334" r:id="rId7"/>
    <p:sldId id="341" r:id="rId8"/>
    <p:sldId id="343" r:id="rId9"/>
    <p:sldId id="344" r:id="rId10"/>
    <p:sldId id="329" r:id="rId11"/>
    <p:sldId id="332" r:id="rId12"/>
    <p:sldId id="347" r:id="rId13"/>
    <p:sldId id="345" r:id="rId14"/>
    <p:sldId id="338" r:id="rId15"/>
    <p:sldId id="333" r:id="rId16"/>
    <p:sldId id="339" r:id="rId17"/>
    <p:sldId id="328" r:id="rId18"/>
    <p:sldId id="31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ll Stoeckenius" initials="TS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28" autoAdjust="0"/>
  </p:normalViewPr>
  <p:slideViewPr>
    <p:cSldViewPr>
      <p:cViewPr>
        <p:scale>
          <a:sx n="100" d="100"/>
          <a:sy n="100" d="100"/>
        </p:scale>
        <p:origin x="-52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16T15:27:38.909" idx="6">
    <p:pos x="10" y="10"/>
    <p:text>ENVIRON will summarize today's discussion in eamil after call and send out revised materials next week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8038-AE18-4BB4-9498-B604FEF24ECD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133A0-E685-4FEE-82E9-8C2CA9CFC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01A9-0908-43F3-A874-CA68936E6F1E}" type="datetime1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iveSqreComp_1007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074152" cy="14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crea\Desktop\ENVIRONlogoL(cmyk)small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5" y="639953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49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A8F-10C6-440B-9716-6395807004CC}" type="datetime1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12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2FA-7BD5-46E2-9ECD-BB8C61B7721E}" type="datetime1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0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9701-358C-442E-A18C-8DA04441FC9F}" type="datetime1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66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B13C-2923-4B44-A18B-541E6E82B1AB}" type="datetime1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9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1A54-A6D3-4F7B-A6A1-9E16C9C99460}" type="datetime1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21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C71-5BA2-4BD2-89AE-362DC78F9AD4}" type="datetime1">
              <a:rPr lang="en-US" smtClean="0"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4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0721-5EA6-4196-9B35-92EF95B3349B}" type="datetime1">
              <a:rPr lang="en-US" smtClean="0"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97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F69A-E2C6-474E-8A10-46C240EEF759}" type="datetime1">
              <a:rPr lang="en-US" smtClean="0"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10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CE3B-2FD8-4F27-8DD2-68063B92D005}" type="datetime1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64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BF70-579D-42CA-BE61-4DF72B1D16E3}" type="datetime1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22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6E7D-2654-426C-B18A-6E4AD994D40B}" type="datetime1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1CF87-1F31-4AD3-A702-43C0B94F3D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1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3SAQS Network Assessment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Till Stoeckenius, ENVIRON</a:t>
            </a:r>
          </a:p>
          <a:p>
            <a:endParaRPr lang="en-US" dirty="0"/>
          </a:p>
          <a:p>
            <a:r>
              <a:rPr lang="en-US" dirty="0" smtClean="0"/>
              <a:t>Three-State Air Quality Working Group</a:t>
            </a:r>
          </a:p>
          <a:p>
            <a:r>
              <a:rPr lang="en-US" dirty="0" smtClean="0"/>
              <a:t>Conference Call</a:t>
            </a:r>
          </a:p>
          <a:p>
            <a:r>
              <a:rPr lang="en-US" dirty="0" smtClean="0"/>
              <a:t>17 January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3429000" cy="381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1800" dirty="0" smtClean="0"/>
              <a:t>Potential </a:t>
            </a:r>
            <a:r>
              <a:rPr lang="en-US" sz="1800" dirty="0" smtClean="0"/>
              <a:t>Actions Beyond Base Case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662868"/>
              </p:ext>
            </p:extLst>
          </p:nvPr>
        </p:nvGraphicFramePr>
        <p:xfrm>
          <a:off x="457200" y="536747"/>
          <a:ext cx="8229601" cy="619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05000"/>
                <a:gridCol w="1724891"/>
                <a:gridCol w="942109"/>
                <a:gridCol w="1676401"/>
              </a:tblGrid>
              <a:tr h="46165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Potential Action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Primary Supported Objective(s)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Available Cost Offsets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Priority /ID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</a:t>
                      </a:r>
                      <a:r>
                        <a:rPr lang="en-US" sz="1200" baseline="0" dirty="0" smtClean="0"/>
                        <a:t> Impact w/ Offset</a:t>
                      </a:r>
                    </a:p>
                  </a:txBody>
                  <a:tcPr/>
                </a:tc>
              </a:tr>
              <a:tr h="46165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Establish new</a:t>
                      </a:r>
                      <a:r>
                        <a:rPr lang="en-US" sz="1200" baseline="0" dirty="0" smtClean="0"/>
                        <a:t> site at Douglas Pass (USFS)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UA13-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Roan Plateau (source impact monitoring; cross-border transport)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Close</a:t>
                      </a:r>
                      <a:r>
                        <a:rPr lang="en-US" sz="1200" baseline="0" dirty="0" smtClean="0"/>
                        <a:t> (USFS) Silt-</a:t>
                      </a:r>
                      <a:r>
                        <a:rPr lang="en-US" sz="1200" baseline="0" dirty="0" err="1" smtClean="0"/>
                        <a:t>Collbran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Site move</a:t>
                      </a:r>
                      <a:endParaRPr lang="en-US" sz="1200" dirty="0"/>
                    </a:p>
                  </a:txBody>
                  <a:tcPr/>
                </a:tc>
              </a:tr>
              <a:tr h="5244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Establish new site at East Dinosaur early 2014 (CDPHE)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UA5-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Dinosaur East (source impact monitoring; cross-border transport)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Close (CDPHE) Lay Peak in</a:t>
                      </a:r>
                      <a:r>
                        <a:rPr lang="en-US" sz="1200" baseline="0" dirty="0" smtClean="0"/>
                        <a:t> late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Site move</a:t>
                      </a:r>
                    </a:p>
                    <a:p>
                      <a:r>
                        <a:rPr lang="en-US" sz="1200" dirty="0" smtClean="0"/>
                        <a:t>Operating E. Dinosaur for 1 year</a:t>
                      </a:r>
                      <a:endParaRPr lang="en-US" sz="1200" dirty="0"/>
                    </a:p>
                  </a:txBody>
                  <a:tcPr/>
                </a:tc>
              </a:tr>
              <a:tr h="57020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Establish new site near </a:t>
                      </a:r>
                      <a:r>
                        <a:rPr lang="en-US" sz="1200" dirty="0" err="1" smtClean="0"/>
                        <a:t>Kremmling</a:t>
                      </a:r>
                      <a:r>
                        <a:rPr lang="en-US" sz="1200" dirty="0" smtClean="0"/>
                        <a:t> (USFS)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UA12-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Kremmling Area (C1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 monitoring and MPE)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Close (USFS) Trout Creek</a:t>
                      </a:r>
                      <a:r>
                        <a:rPr lang="en-US" sz="1200" baseline="0" dirty="0" smtClean="0"/>
                        <a:t> Pass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Site move</a:t>
                      </a:r>
                      <a:endParaRPr lang="en-US" sz="1200" dirty="0"/>
                    </a:p>
                  </a:txBody>
                  <a:tcPr/>
                </a:tc>
              </a:tr>
              <a:tr h="3549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Maintain Fruitland site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Background</a:t>
                      </a:r>
                      <a:r>
                        <a:rPr lang="en-US" sz="1200" baseline="0" dirty="0" smtClean="0"/>
                        <a:t> monitoring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Operate existing site</a:t>
                      </a:r>
                      <a:endParaRPr lang="en-US" sz="1200" dirty="0"/>
                    </a:p>
                  </a:txBody>
                  <a:tcPr/>
                </a:tc>
              </a:tr>
              <a:tr h="3744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Maintain Price site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Source impact monitoring and MPE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Operate existing site</a:t>
                      </a:r>
                      <a:endParaRPr lang="en-US" sz="1200" dirty="0"/>
                    </a:p>
                  </a:txBody>
                  <a:tcPr/>
                </a:tc>
              </a:tr>
              <a:tr h="4592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Maintain Hiawatha site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Source impact monitoring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Potential contribution</a:t>
                      </a:r>
                      <a:r>
                        <a:rPr lang="en-US" sz="1200" baseline="0" dirty="0" smtClean="0"/>
                        <a:t> to operation of existing site</a:t>
                      </a:r>
                      <a:endParaRPr lang="en-US" sz="12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Establish</a:t>
                      </a:r>
                      <a:r>
                        <a:rPr lang="en-US" sz="1200" baseline="0" dirty="0" smtClean="0"/>
                        <a:t> fixed site at end of mobile trailer monitoring period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Continued</a:t>
                      </a:r>
                      <a:r>
                        <a:rPr lang="en-US" sz="1200" baseline="0" dirty="0" smtClean="0"/>
                        <a:t> source impact monitoring in UA2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East-Central WY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None if WY can fund</a:t>
                      </a:r>
                      <a:endParaRPr lang="en-US" sz="12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Establish new USFS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Rawlins</a:t>
                      </a:r>
                      <a:r>
                        <a:rPr lang="en-US" sz="1200" baseline="0" dirty="0" smtClean="0"/>
                        <a:t> North site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UA3-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Medicine Bow – Saratoga (CDC new development impact;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MPE)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Close Grand</a:t>
                      </a:r>
                      <a:r>
                        <a:rPr lang="en-US" sz="1200" baseline="0" dirty="0" smtClean="0"/>
                        <a:t> Mesa or Dutch John (or both?)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Site </a:t>
                      </a:r>
                      <a:r>
                        <a:rPr lang="en-US" sz="1200" baseline="0" dirty="0" smtClean="0"/>
                        <a:t>move</a:t>
                      </a:r>
                      <a:endParaRPr lang="en-US" sz="1200" dirty="0"/>
                    </a:p>
                  </a:txBody>
                  <a:tcPr/>
                </a:tc>
              </a:tr>
              <a:tr h="46165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Establish new WYDEQ site near</a:t>
                      </a:r>
                      <a:r>
                        <a:rPr lang="en-US" sz="1200" baseline="0" dirty="0" smtClean="0"/>
                        <a:t> Riverton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UA4-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West WY (MPE)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 site</a:t>
                      </a:r>
                      <a:endParaRPr lang="en-US" sz="1200" dirty="0"/>
                    </a:p>
                  </a:txBody>
                  <a:tcPr/>
                </a:tc>
              </a:tr>
              <a:tr h="6463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Establish new USFS site near Paradox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UA9-Dove</a:t>
                      </a:r>
                      <a:r>
                        <a:rPr lang="en-US" sz="1200" baseline="0" dirty="0" smtClean="0"/>
                        <a:t> Creek North (potential new development; MPE)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Close Norwood (USFS)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Site move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611779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MPE = Model Performance Evaluation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966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tates </a:t>
            </a:r>
            <a:r>
              <a:rPr lang="en-US" dirty="0"/>
              <a:t>don’t have make monitors at sites permanent, can be Special Purpose </a:t>
            </a:r>
            <a:r>
              <a:rPr lang="en-US" dirty="0" smtClean="0"/>
              <a:t>indefinitely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tate </a:t>
            </a:r>
            <a:r>
              <a:rPr lang="en-US" dirty="0"/>
              <a:t>can decide to close or move sites during the 14-17 timeframe, but consult with 3SAQS cooperators first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5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Cost Elements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046556"/>
              </p:ext>
            </p:extLst>
          </p:nvPr>
        </p:nvGraphicFramePr>
        <p:xfrm>
          <a:off x="457200" y="1600200"/>
          <a:ext cx="80772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219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Equipment acquisition (including shelter)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per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</a:t>
                      </a:r>
                      <a:r>
                        <a:rPr lang="en-US" baseline="0" dirty="0" smtClean="0"/>
                        <a:t>existing equipment be used?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Equipment depreciation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per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Will this get charged</a:t>
                      </a:r>
                      <a:r>
                        <a:rPr lang="en-US" baseline="0" dirty="0" smtClean="0"/>
                        <a:t> to 3SAQS project?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site installation (including site scouting trip, equipment delivery,</a:t>
                      </a:r>
                      <a:r>
                        <a:rPr lang="en-US" baseline="0" dirty="0" smtClean="0"/>
                        <a:t> setup and testing)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per site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Every site is different and costs will vary depending on state/agency;</a:t>
                      </a:r>
                      <a:r>
                        <a:rPr lang="en-US" baseline="0" dirty="0" smtClean="0"/>
                        <a:t> just </a:t>
                      </a:r>
                      <a:r>
                        <a:rPr lang="en-US" dirty="0" smtClean="0"/>
                        <a:t>need generic</a:t>
                      </a:r>
                      <a:r>
                        <a:rPr lang="en-US" baseline="0" dirty="0" smtClean="0"/>
                        <a:t> estimates for now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On-Site operations (land lease, data</a:t>
                      </a:r>
                      <a:r>
                        <a:rPr lang="en-US" baseline="0" dirty="0" smtClean="0"/>
                        <a:t> link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other </a:t>
                      </a:r>
                      <a:r>
                        <a:rPr lang="en-US" dirty="0" smtClean="0"/>
                        <a:t>utilities, site visits, QC ops</a:t>
                      </a:r>
                      <a:r>
                        <a:rPr lang="en-US" baseline="0" dirty="0" smtClean="0"/>
                        <a:t>, audits)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per year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Off-Site operations (data handling, QA and reporting)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per year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decommissioning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per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</a:t>
                      </a:r>
                      <a:r>
                        <a:rPr lang="en-US" baseline="0" dirty="0" smtClean="0"/>
                        <a:t> not include in 3SAQS budget discussions?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2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cost elements will require 3SAQS funding? </a:t>
            </a:r>
          </a:p>
          <a:p>
            <a:pPr lvl="1"/>
            <a:r>
              <a:rPr lang="en-US" dirty="0" smtClean="0"/>
              <a:t>Varies depending on specific network change  being considered</a:t>
            </a:r>
          </a:p>
          <a:p>
            <a:r>
              <a:rPr lang="en-US" dirty="0" smtClean="0"/>
              <a:t>Who has capacity, how much can do without needing more resources? What additional $$ is needed?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30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Cost and Budget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is currently a placeholder in the budget for FY2015-2017 monitoring operations of $</a:t>
            </a:r>
            <a:r>
              <a:rPr lang="en-US" dirty="0" smtClean="0"/>
              <a:t>450k.</a:t>
            </a:r>
            <a:endParaRPr lang="en-US" dirty="0"/>
          </a:p>
          <a:p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NPS: Average </a:t>
            </a:r>
            <a:r>
              <a:rPr lang="en-US" dirty="0"/>
              <a:t>per site cost </a:t>
            </a:r>
            <a:r>
              <a:rPr lang="en-US" dirty="0" smtClean="0"/>
              <a:t>per year </a:t>
            </a:r>
            <a:r>
              <a:rPr lang="en-US" dirty="0"/>
              <a:t>of paying a contractor to poll, QA, and report the data it is </a:t>
            </a:r>
            <a:r>
              <a:rPr lang="en-US" dirty="0" smtClean="0"/>
              <a:t>approximately $28,580 - $37,000 ($85.7 – $111k for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years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Is this  just for off-site operations?</a:t>
            </a:r>
            <a:endParaRPr lang="en-US" dirty="0" smtClean="0"/>
          </a:p>
          <a:p>
            <a:pPr lvl="1"/>
            <a:r>
              <a:rPr lang="en-US" dirty="0" smtClean="0"/>
              <a:t>UT DAQ: Cost for on and off site operations is $25k - $30k per site-year (specific to Fruitland and Price)</a:t>
            </a:r>
            <a:endParaRPr lang="en-US" dirty="0" smtClean="0"/>
          </a:p>
          <a:p>
            <a:r>
              <a:rPr lang="en-US" dirty="0" smtClean="0"/>
              <a:t>NPS: One </a:t>
            </a:r>
            <a:r>
              <a:rPr lang="en-US" dirty="0" smtClean="0"/>
              <a:t>site move to new location costs $20k - $50k absent any in-kind contribution by participating 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49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9696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Recommended </a:t>
            </a:r>
            <a:r>
              <a:rPr lang="en-US" sz="2700" dirty="0" smtClean="0"/>
              <a:t>Network Configuration Scenarios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(2014 – 2017) </a:t>
            </a:r>
            <a:r>
              <a:rPr lang="en-US" sz="2700" dirty="0" smtClean="0"/>
              <a:t>(DRAFT</a:t>
            </a:r>
            <a:r>
              <a:rPr lang="en-US" sz="2700" dirty="0" smtClean="0"/>
              <a:t>)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97715"/>
              </p:ext>
            </p:extLst>
          </p:nvPr>
        </p:nvGraphicFramePr>
        <p:xfrm>
          <a:off x="533400" y="1143000"/>
          <a:ext cx="8305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21336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Scenario (Potential Actions)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 Sites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Maintain Sites (plus all “permanent” sites)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 Costs and Required</a:t>
                      </a:r>
                      <a:r>
                        <a:rPr lang="en-US" sz="1200" baseline="0" dirty="0" smtClean="0"/>
                        <a:t> Offsets and In-Kind Contributions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baseline="0" dirty="0" smtClean="0">
                          <a:solidFill>
                            <a:schemeClr val="tx1"/>
                          </a:solidFill>
                        </a:rPr>
                        <a:t>S0 (Base Case)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baseline="0" dirty="0" smtClean="0">
                          <a:solidFill>
                            <a:srgbClr val="FF0000"/>
                          </a:solidFill>
                        </a:rPr>
                        <a:t>(lowest cost)</a:t>
                      </a:r>
                      <a:endParaRPr lang="en-US" sz="1200" u="none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baseline="0" dirty="0" smtClean="0"/>
                        <a:t>Replace Lay Peak with Dinosaur E. end of 2014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All operating sites  including Fruitland,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Price, Escalante, Walden, Lay Peak (thru 2014), </a:t>
                      </a:r>
                      <a:r>
                        <a:rPr lang="en-US" sz="1200" baseline="0" dirty="0" err="1" smtClean="0">
                          <a:solidFill>
                            <a:srgbClr val="FF0000"/>
                          </a:solidFill>
                        </a:rPr>
                        <a:t>Wamsutter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VOC??</a:t>
                      </a: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-Support for UT</a:t>
                      </a:r>
                      <a:r>
                        <a:rPr lang="en-US" sz="1200" baseline="0" dirty="0" smtClean="0"/>
                        <a:t> DAQ operation  of Fruitland and Price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-Establish and operate Dinosaur E. </a:t>
                      </a:r>
                      <a:r>
                        <a:rPr lang="en-US" sz="1200" baseline="0" dirty="0" smtClean="0"/>
                        <a:t>starting 2015 as replacement for Lay Peak</a:t>
                      </a:r>
                      <a:endParaRPr lang="en-US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-All other sites as currently funded</a:t>
                      </a:r>
                      <a:endParaRPr lang="en-US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S1 (</a:t>
                      </a:r>
                      <a:r>
                        <a:rPr lang="en-US" sz="1200" u="none" dirty="0" smtClean="0"/>
                        <a:t>H4, H5,</a:t>
                      </a:r>
                      <a:r>
                        <a:rPr lang="en-US" sz="1200" u="none" baseline="0" dirty="0" smtClean="0"/>
                        <a:t> H6, H1)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baseline="0" dirty="0" smtClean="0">
                          <a:solidFill>
                            <a:srgbClr val="FF0000"/>
                          </a:solidFill>
                        </a:rPr>
                        <a:t>(medium cost)</a:t>
                      </a:r>
                      <a:endParaRPr lang="en-US" sz="1200" u="none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baseline="0" dirty="0" smtClean="0"/>
                        <a:t>Douglas Pass (USFS</a:t>
                      </a:r>
                      <a:r>
                        <a:rPr lang="en-US" sz="1200" u="none" baseline="0" dirty="0" smtClean="0"/>
                        <a:t>)</a:t>
                      </a:r>
                    </a:p>
                    <a:p>
                      <a:r>
                        <a:rPr lang="en-US" sz="1200" u="none" baseline="0" dirty="0" smtClean="0"/>
                        <a:t>Dinosaur E. (replaces Lay </a:t>
                      </a:r>
                      <a:r>
                        <a:rPr lang="en-US" sz="1200" u="none" baseline="0" dirty="0" err="1" smtClean="0"/>
                        <a:t>Peaak</a:t>
                      </a:r>
                      <a:r>
                        <a:rPr lang="en-US" sz="1200" u="none" baseline="0" dirty="0" smtClean="0"/>
                        <a:t> end of 2014)</a:t>
                      </a:r>
                      <a:endParaRPr lang="en-US" sz="1200" u="none" baseline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As in Base Case </a:t>
                      </a:r>
                      <a:r>
                        <a:rPr lang="en-US" sz="1200" u="sng" baseline="0" dirty="0" smtClean="0"/>
                        <a:t>plus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Hiawatha (assuming WYDEQ needs funding)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-3SAQS funds Fruitland, P</a:t>
                      </a:r>
                      <a:r>
                        <a:rPr lang="en-US" sz="1200" baseline="0" dirty="0" smtClean="0"/>
                        <a:t>rice, Hiawatha</a:t>
                      </a:r>
                    </a:p>
                    <a:p>
                      <a:r>
                        <a:rPr lang="en-US" sz="1200" baseline="0" dirty="0" smtClean="0"/>
                        <a:t>-</a:t>
                      </a:r>
                      <a:r>
                        <a:rPr lang="en-US" sz="1200" dirty="0" smtClean="0"/>
                        <a:t>Closure of Silt-</a:t>
                      </a:r>
                      <a:r>
                        <a:rPr lang="en-US" sz="1200" dirty="0" err="1" smtClean="0"/>
                        <a:t>Collbran</a:t>
                      </a:r>
                      <a:r>
                        <a:rPr lang="en-US" sz="1200" dirty="0" smtClean="0"/>
                        <a:t>;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r>
                        <a:rPr lang="en-US" sz="1200" baseline="0" dirty="0" smtClean="0"/>
                        <a:t>-USFS operates new Douglas Pass site</a:t>
                      </a:r>
                      <a:endParaRPr lang="en-US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S2 (</a:t>
                      </a:r>
                      <a:r>
                        <a:rPr lang="en-US" sz="1200" u="none" baseline="0" dirty="0" smtClean="0"/>
                        <a:t>H4, H5, H1, H2, H3)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baseline="0" dirty="0" smtClean="0">
                          <a:solidFill>
                            <a:srgbClr val="FF0000"/>
                          </a:solidFill>
                        </a:rPr>
                        <a:t>(medium cost)</a:t>
                      </a:r>
                      <a:endParaRPr lang="en-US" sz="1200" u="none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baseline="0" dirty="0" smtClean="0"/>
                        <a:t>Douglas Pass (USFS)</a:t>
                      </a:r>
                    </a:p>
                    <a:p>
                      <a:r>
                        <a:rPr lang="en-US" sz="1200" u="none" baseline="0" dirty="0" smtClean="0"/>
                        <a:t>Dinosaur East</a:t>
                      </a:r>
                    </a:p>
                    <a:p>
                      <a:r>
                        <a:rPr lang="en-US" sz="1200" u="none" baseline="0" dirty="0" err="1" smtClean="0"/>
                        <a:t>Kremmling</a:t>
                      </a:r>
                      <a:endParaRPr lang="en-US" sz="1200" u="none" baseline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As in Base Case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-Closure of Silt-</a:t>
                      </a:r>
                      <a:r>
                        <a:rPr lang="en-US" sz="1200" dirty="0" err="1" smtClean="0"/>
                        <a:t>Collbran</a:t>
                      </a:r>
                      <a:r>
                        <a:rPr lang="en-US" sz="1200" dirty="0" smtClean="0"/>
                        <a:t>, Trout Creek Pass and (at</a:t>
                      </a:r>
                      <a:r>
                        <a:rPr lang="en-US" sz="1200" baseline="0" dirty="0" smtClean="0"/>
                        <a:t> end of 2014) </a:t>
                      </a:r>
                      <a:r>
                        <a:rPr lang="en-US" sz="1200" dirty="0" smtClean="0"/>
                        <a:t>Lay Peak;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-USFS operates new Douglas Pass and and </a:t>
                      </a:r>
                      <a:r>
                        <a:rPr lang="en-US" sz="1200" baseline="0" dirty="0" err="1" smtClean="0"/>
                        <a:t>Kremmling</a:t>
                      </a:r>
                      <a:r>
                        <a:rPr lang="en-US" sz="1200" baseline="0" dirty="0" smtClean="0"/>
                        <a:t> sites (no net change in operating costs)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-Dinosaur </a:t>
                      </a:r>
                      <a:r>
                        <a:rPr lang="en-US" sz="1200" baseline="0" dirty="0" smtClean="0"/>
                        <a:t>East site 2015-2017 </a:t>
                      </a:r>
                      <a:r>
                        <a:rPr lang="en-US" sz="1200" baseline="0" dirty="0" smtClean="0"/>
                        <a:t>operation costs offset by Lay Peak closure</a:t>
                      </a:r>
                      <a:endParaRPr lang="en-US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-WYDEQ maintains Hiawatha</a:t>
                      </a:r>
                      <a:endParaRPr lang="en-US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S3 (</a:t>
                      </a:r>
                      <a:r>
                        <a:rPr lang="en-US" sz="1200" dirty="0" smtClean="0"/>
                        <a:t>H4, H5, H1, H2,</a:t>
                      </a:r>
                      <a:r>
                        <a:rPr lang="en-US" sz="1200" baseline="0" dirty="0" smtClean="0"/>
                        <a:t> H3, H8</a:t>
                      </a:r>
                      <a:r>
                        <a:rPr lang="en-US" sz="1200" dirty="0" smtClean="0"/>
                        <a:t>)</a:t>
                      </a:r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(highest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cost)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baseline="0" dirty="0" smtClean="0"/>
                        <a:t>Douglas Pass</a:t>
                      </a:r>
                    </a:p>
                    <a:p>
                      <a:r>
                        <a:rPr lang="en-US" sz="1200" u="none" baseline="0" dirty="0" smtClean="0"/>
                        <a:t>Dinosaur East</a:t>
                      </a:r>
                    </a:p>
                    <a:p>
                      <a:r>
                        <a:rPr lang="en-US" sz="1200" u="none" baseline="0" dirty="0" err="1" smtClean="0"/>
                        <a:t>Kremmling</a:t>
                      </a:r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Rawlins North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As in Base Case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-Closure of Silt-</a:t>
                      </a:r>
                      <a:r>
                        <a:rPr lang="en-US" sz="1200" dirty="0" err="1" smtClean="0"/>
                        <a:t>Collbran</a:t>
                      </a:r>
                      <a:r>
                        <a:rPr lang="en-US" sz="1200" dirty="0" smtClean="0"/>
                        <a:t> and</a:t>
                      </a:r>
                      <a:r>
                        <a:rPr lang="en-US" sz="1200" baseline="0" dirty="0" smtClean="0"/>
                        <a:t> Trout Creek Pass </a:t>
                      </a:r>
                    </a:p>
                    <a:p>
                      <a:r>
                        <a:rPr lang="en-US" sz="1200" baseline="0" dirty="0" smtClean="0"/>
                        <a:t>-Closure of Lay Peak (end of 2014)</a:t>
                      </a:r>
                    </a:p>
                    <a:p>
                      <a:r>
                        <a:rPr lang="en-US" sz="1200" baseline="0" dirty="0" smtClean="0"/>
                        <a:t>-USFS operates new Douglas Pass and </a:t>
                      </a:r>
                      <a:r>
                        <a:rPr lang="en-US" sz="1200" baseline="0" dirty="0" err="1" smtClean="0"/>
                        <a:t>Kremmling</a:t>
                      </a:r>
                      <a:r>
                        <a:rPr lang="en-US" sz="1200" baseline="0" dirty="0" smtClean="0"/>
                        <a:t> sites (no net change in operating cost)</a:t>
                      </a:r>
                      <a:endParaRPr lang="en-US" sz="1200" dirty="0" smtClean="0"/>
                    </a:p>
                    <a:p>
                      <a:r>
                        <a:rPr lang="en-US" sz="1200" baseline="0" dirty="0" smtClean="0"/>
                        <a:t>-Dinosaur East site 2015-2017 operation costs offset by Lay Peak closure</a:t>
                      </a:r>
                      <a:endParaRPr lang="en-US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-WYDEQ maintains Hiawatha</a:t>
                      </a:r>
                      <a:endParaRPr lang="en-US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7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0" y="457200"/>
            <a:ext cx="1981199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Scenario 1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200" y="17526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Assumptions:</a:t>
            </a:r>
          </a:p>
          <a:p>
            <a:r>
              <a:rPr lang="en-US" dirty="0" smtClean="0"/>
              <a:t>-Murphy Ridge closes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r="31002"/>
          <a:stretch/>
        </p:blipFill>
        <p:spPr bwMode="auto">
          <a:xfrm>
            <a:off x="114300" y="1"/>
            <a:ext cx="69452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164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Next Steps – Jan. 24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through mid-Feb.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08569"/>
              </p:ext>
            </p:extLst>
          </p:nvPr>
        </p:nvGraphicFramePr>
        <p:xfrm>
          <a:off x="381000" y="1263777"/>
          <a:ext cx="8305800" cy="5329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4335"/>
                <a:gridCol w="3501465"/>
              </a:tblGrid>
              <a:tr h="390115">
                <a:tc>
                  <a:txBody>
                    <a:bodyPr/>
                    <a:lstStyle/>
                    <a:p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</a:t>
                      </a:r>
                      <a:endParaRPr lang="en-US" dirty="0"/>
                    </a:p>
                  </a:txBody>
                  <a:tcPr/>
                </a:tc>
              </a:tr>
              <a:tr h="3576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Obtain additional input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88542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 for Assessment WG to reach consensus on draft recommendations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TODAY!!</a:t>
                      </a:r>
                      <a:endParaRPr lang="en-US" sz="1600" dirty="0"/>
                    </a:p>
                  </a:txBody>
                  <a:tcPr/>
                </a:tc>
              </a:tr>
              <a:tr h="81255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States/agencies</a:t>
                      </a:r>
                      <a:r>
                        <a:rPr lang="en-US" sz="1600" baseline="0" dirty="0" smtClean="0"/>
                        <a:t> provide additional information on: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 smtClean="0"/>
                        <a:t>Monitoring cost element estimates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 smtClean="0"/>
                        <a:t>Available in-kind contributions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 – 31 January</a:t>
                      </a:r>
                      <a:endParaRPr lang="en-US" sz="1600" dirty="0"/>
                    </a:p>
                  </a:txBody>
                  <a:tcPr/>
                </a:tc>
              </a:tr>
              <a:tr h="812557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Additional c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alls as needed for Assessment WG to reach consensus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Possible</a:t>
                      </a:r>
                      <a:r>
                        <a:rPr lang="en-US" sz="1600" baseline="0" dirty="0" smtClean="0"/>
                        <a:t> calls on 28 and/or 29 January, or morning of 31 January</a:t>
                      </a:r>
                      <a:endParaRPr lang="en-US" sz="1600" dirty="0"/>
                    </a:p>
                  </a:txBody>
                  <a:tcPr/>
                </a:tc>
              </a:tr>
              <a:tr h="6176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Complete recommendations </a:t>
                      </a:r>
                      <a:r>
                        <a:rPr lang="en-US" sz="1600" dirty="0" smtClean="0"/>
                        <a:t>presentation for </a:t>
                      </a:r>
                      <a:r>
                        <a:rPr lang="en-US" sz="1600" dirty="0" smtClean="0"/>
                        <a:t>distribution</a:t>
                      </a:r>
                      <a:r>
                        <a:rPr lang="en-US" sz="1600" baseline="0" dirty="0" smtClean="0"/>
                        <a:t> to Steering Committee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before</a:t>
                      </a:r>
                      <a:r>
                        <a:rPr lang="en-US" sz="1600" baseline="0" dirty="0" smtClean="0"/>
                        <a:t> or on </a:t>
                      </a:r>
                      <a:r>
                        <a:rPr lang="en-US" sz="1600" dirty="0" smtClean="0"/>
                        <a:t>6</a:t>
                      </a:r>
                      <a:r>
                        <a:rPr lang="en-US" sz="1600" baseline="0" dirty="0" smtClean="0"/>
                        <a:t> February</a:t>
                      </a:r>
                      <a:endParaRPr lang="en-US" sz="1600" dirty="0"/>
                    </a:p>
                  </a:txBody>
                  <a:tcPr/>
                </a:tc>
              </a:tr>
              <a:tr h="877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Review of recommendations </a:t>
                      </a:r>
                      <a:r>
                        <a:rPr lang="en-US" sz="1600" dirty="0" smtClean="0"/>
                        <a:t>by </a:t>
                      </a:r>
                      <a:r>
                        <a:rPr lang="en-US" sz="1600" dirty="0" smtClean="0"/>
                        <a:t>Steering Committee, including input</a:t>
                      </a:r>
                      <a:r>
                        <a:rPr lang="en-US" sz="1600" baseline="0" dirty="0" smtClean="0"/>
                        <a:t> on site operations commitments by each</a:t>
                      </a:r>
                      <a:r>
                        <a:rPr lang="en-US" sz="1600" dirty="0" smtClean="0"/>
                        <a:t> funding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 14 February</a:t>
                      </a:r>
                      <a:endParaRPr lang="en-US" sz="1600" dirty="0"/>
                    </a:p>
                  </a:txBody>
                  <a:tcPr/>
                </a:tc>
              </a:tr>
              <a:tr h="6176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Finalize </a:t>
                      </a:r>
                      <a:r>
                        <a:rPr lang="en-US" sz="1600" dirty="0" smtClean="0"/>
                        <a:t>recommendations including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data files, map layers, </a:t>
                      </a:r>
                      <a:r>
                        <a:rPr lang="en-US" sz="1600" dirty="0" smtClean="0"/>
                        <a:t>data sources and processing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 February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Reclassified Escalante as “permanent” based on assumed continued BLM </a:t>
            </a:r>
            <a:r>
              <a:rPr lang="en-US" dirty="0" smtClean="0"/>
              <a:t>funding</a:t>
            </a:r>
          </a:p>
          <a:p>
            <a:r>
              <a:rPr lang="en-US" dirty="0" smtClean="0"/>
              <a:t>Examined CD-C modeling results</a:t>
            </a:r>
            <a:endParaRPr lang="en-US" dirty="0" smtClean="0"/>
          </a:p>
          <a:p>
            <a:r>
              <a:rPr lang="en-US" dirty="0" smtClean="0"/>
              <a:t>Obtained monitoring </a:t>
            </a:r>
            <a:r>
              <a:rPr lang="en-US" dirty="0" smtClean="0"/>
              <a:t>cost estimates from NPS and UT </a:t>
            </a:r>
            <a:r>
              <a:rPr lang="en-US" dirty="0" smtClean="0"/>
              <a:t>DAQ (needs refinement)</a:t>
            </a:r>
            <a:endParaRPr lang="en-US" dirty="0" smtClean="0"/>
          </a:p>
          <a:p>
            <a:r>
              <a:rPr lang="en-US" dirty="0" smtClean="0"/>
              <a:t>Developed draft future network </a:t>
            </a:r>
            <a:r>
              <a:rPr lang="en-US" dirty="0" smtClean="0"/>
              <a:t>configuration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2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0" y="838200"/>
            <a:ext cx="1676400" cy="2133600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r>
              <a:rPr lang="en-US" sz="2400" b="1" dirty="0" smtClean="0"/>
              <a:t>CDC Project Impacts on O3 DV (APCA analysis)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184"/>
            <a:ext cx="6934200" cy="641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5922660"/>
            <a:ext cx="228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CD-C Draft EIS, Fig. 4-40, Nov. </a:t>
            </a:r>
            <a:r>
              <a:rPr lang="en-US" sz="900" dirty="0"/>
              <a:t>2012 (http://</a:t>
            </a:r>
            <a:r>
              <a:rPr lang="en-US" sz="900" dirty="0" smtClean="0"/>
              <a:t>www.blm.gov/pgdata/etc/medialib/blm/wy/information/NEPA/rfodocs/cd_creston.Par.83471.File.dat/AQ-Ch4-FarFieldModel.pdf)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3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9" t="26155" r="38125" b="67010"/>
          <a:stretch/>
        </p:blipFill>
        <p:spPr>
          <a:xfrm>
            <a:off x="6248400" y="1292226"/>
            <a:ext cx="1133475" cy="42862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084457"/>
              </p:ext>
            </p:extLst>
          </p:nvPr>
        </p:nvGraphicFramePr>
        <p:xfrm>
          <a:off x="685800" y="1752600"/>
          <a:ext cx="76962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752600"/>
                <a:gridCol w="25908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Sites</a:t>
                      </a:r>
                      <a:r>
                        <a:rPr lang="en-US" baseline="0" dirty="0" smtClean="0"/>
                        <a:t> to Keep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Sites Available</a:t>
                      </a:r>
                      <a:r>
                        <a:rPr lang="en-US" baseline="0" dirty="0" smtClean="0"/>
                        <a:t> to Close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Existing</a:t>
                      </a:r>
                      <a:r>
                        <a:rPr lang="en-US" baseline="0" dirty="0" smtClean="0"/>
                        <a:t> 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New Sites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(see map)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Walden (end of 2014)</a:t>
                      </a:r>
                    </a:p>
                    <a:p>
                      <a:r>
                        <a:rPr lang="en-US" dirty="0" smtClean="0"/>
                        <a:t>Lay Peak (end of 2014)</a:t>
                      </a:r>
                    </a:p>
                    <a:p>
                      <a:r>
                        <a:rPr lang="en-US" dirty="0" smtClean="0"/>
                        <a:t>Silt-</a:t>
                      </a:r>
                      <a:r>
                        <a:rPr lang="en-US" dirty="0" err="1" smtClean="0"/>
                        <a:t>Collbran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Grand Mesa</a:t>
                      </a:r>
                    </a:p>
                    <a:p>
                      <a:r>
                        <a:rPr lang="en-US" dirty="0" smtClean="0"/>
                        <a:t>Norwood</a:t>
                      </a:r>
                    </a:p>
                    <a:p>
                      <a:r>
                        <a:rPr lang="en-US" dirty="0" smtClean="0"/>
                        <a:t>Trout</a:t>
                      </a:r>
                      <a:r>
                        <a:rPr lang="en-US" baseline="0" dirty="0" smtClean="0"/>
                        <a:t> Creek Pass</a:t>
                      </a:r>
                    </a:p>
                    <a:p>
                      <a:r>
                        <a:rPr lang="en-US" baseline="0" dirty="0" smtClean="0"/>
                        <a:t>Dutch 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Hiawatha</a:t>
                      </a:r>
                      <a:r>
                        <a:rPr lang="en-US" baseline="0" dirty="0" smtClean="0"/>
                        <a:t> (potentially closing)</a:t>
                      </a:r>
                    </a:p>
                    <a:p>
                      <a:r>
                        <a:rPr lang="en-US" baseline="0" dirty="0" smtClean="0"/>
                        <a:t>Murphy Ridge (potentially closing)</a:t>
                      </a:r>
                    </a:p>
                    <a:p>
                      <a:r>
                        <a:rPr lang="en-US" baseline="0" dirty="0" smtClean="0"/>
                        <a:t>Fruitland (potentially closing)</a:t>
                      </a:r>
                    </a:p>
                    <a:p>
                      <a:r>
                        <a:rPr lang="en-US" baseline="0" dirty="0" smtClean="0"/>
                        <a:t>Price (potentially closing)</a:t>
                      </a:r>
                      <a:r>
                        <a:rPr lang="en-US" dirty="0" smtClean="0"/>
                        <a:t> 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Wamsutter</a:t>
                      </a:r>
                      <a:r>
                        <a:rPr lang="en-US" dirty="0" smtClean="0"/>
                        <a:t> VOC (potentially closing)</a:t>
                      </a:r>
                    </a:p>
                    <a:p>
                      <a:r>
                        <a:rPr lang="en-US" dirty="0" smtClean="0"/>
                        <a:t>Colorado </a:t>
                      </a:r>
                      <a:r>
                        <a:rPr lang="en-US" dirty="0" smtClean="0"/>
                        <a:t>NM (closing)</a:t>
                      </a:r>
                    </a:p>
                    <a:p>
                      <a:r>
                        <a:rPr lang="en-US" dirty="0" smtClean="0"/>
                        <a:t>Sinclair Casper (industry)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Douglas Pass</a:t>
                      </a:r>
                    </a:p>
                    <a:p>
                      <a:r>
                        <a:rPr lang="en-US" dirty="0" err="1" smtClean="0"/>
                        <a:t>Kremmling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Rawlins North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Riverton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Paradox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3" t="44988" r="39584" b="50683"/>
          <a:stretch/>
        </p:blipFill>
        <p:spPr>
          <a:xfrm>
            <a:off x="1981200" y="1219200"/>
            <a:ext cx="947488" cy="428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33265" r="52604" b="64380"/>
          <a:stretch/>
        </p:blipFill>
        <p:spPr>
          <a:xfrm>
            <a:off x="685800" y="1433512"/>
            <a:ext cx="926382" cy="214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0" t="38810" r="68343" b="56784"/>
          <a:stretch/>
        </p:blipFill>
        <p:spPr>
          <a:xfrm>
            <a:off x="3733800" y="1295401"/>
            <a:ext cx="931911" cy="355599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 rot="5400000">
            <a:off x="1962150" y="4057650"/>
            <a:ext cx="457200" cy="2933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900" y="5715000"/>
            <a:ext cx="2933700" cy="1077218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assume all these sites are expected to continue operating thru 2017 without any additional 3SAQS funding?</a:t>
            </a:r>
            <a:endParaRPr lang="en-US" dirty="0"/>
          </a:p>
        </p:txBody>
      </p:sp>
      <p:pic>
        <p:nvPicPr>
          <p:cNvPr id="2050" name="Picture 2" descr="C:\Users\till\AppData\Local\Microsoft\Windows\Temporary Internet Files\Content.IE5\AGSVQJUR\MC90023462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30168"/>
            <a:ext cx="10236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/>
          <p:cNvSpPr/>
          <p:nvPr/>
        </p:nvSpPr>
        <p:spPr>
          <a:xfrm>
            <a:off x="3657600" y="6019800"/>
            <a:ext cx="914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4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-119" r="21562" b="1247"/>
          <a:stretch/>
        </p:blipFill>
        <p:spPr>
          <a:xfrm>
            <a:off x="152400" y="285750"/>
            <a:ext cx="6781800" cy="6200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6600" y="129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Reference Map with UAs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8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9"/>
          <a:stretch/>
        </p:blipFill>
        <p:spPr bwMode="auto">
          <a:xfrm>
            <a:off x="1" y="1"/>
            <a:ext cx="70294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6600" y="1295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Reference Map with O&amp;G </a:t>
            </a:r>
            <a:r>
              <a:rPr lang="en-US" dirty="0" err="1" smtClean="0"/>
              <a:t>NOx</a:t>
            </a:r>
            <a:r>
              <a:rPr lang="en-US" dirty="0" smtClean="0"/>
              <a:t> Emissions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2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of Future Network Configuration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Start with existing network as base case</a:t>
            </a:r>
          </a:p>
          <a:p>
            <a:r>
              <a:rPr lang="en-US" dirty="0" smtClean="0"/>
              <a:t>List potential network changes</a:t>
            </a:r>
          </a:p>
          <a:p>
            <a:pPr lvl="1"/>
            <a:r>
              <a:rPr lang="en-US" dirty="0" smtClean="0"/>
              <a:t>Open a new site (no associated site closure)</a:t>
            </a:r>
          </a:p>
          <a:p>
            <a:pPr lvl="1"/>
            <a:r>
              <a:rPr lang="en-US" dirty="0" smtClean="0"/>
              <a:t>Move existing site to new location</a:t>
            </a:r>
          </a:p>
          <a:p>
            <a:pPr lvl="1"/>
            <a:r>
              <a:rPr lang="en-US" dirty="0" smtClean="0"/>
              <a:t>Close existing site</a:t>
            </a:r>
            <a:endParaRPr lang="en-US" dirty="0" smtClean="0"/>
          </a:p>
          <a:p>
            <a:r>
              <a:rPr lang="en-US" dirty="0" smtClean="0"/>
              <a:t>Identify alternative 2014 - 2017 configuration scenarios</a:t>
            </a:r>
          </a:p>
          <a:p>
            <a:pPr lvl="1"/>
            <a:r>
              <a:rPr lang="en-US" dirty="0" smtClean="0"/>
              <a:t>Each scenario consists of one or more site changes (new, move, and/or close)</a:t>
            </a:r>
          </a:p>
          <a:p>
            <a:pPr lvl="1"/>
            <a:r>
              <a:rPr lang="en-US" dirty="0" smtClean="0"/>
              <a:t>Rank order scenarios based on degree to which objectives achieved</a:t>
            </a:r>
          </a:p>
          <a:p>
            <a:pPr lvl="1"/>
            <a:r>
              <a:rPr lang="en-US" dirty="0" smtClean="0"/>
              <a:t>Estimate </a:t>
            </a:r>
            <a:r>
              <a:rPr lang="en-US" dirty="0"/>
              <a:t>project funding needed for each scenario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6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 Network Configuration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609805"/>
              </p:ext>
            </p:extLst>
          </p:nvPr>
        </p:nvGraphicFramePr>
        <p:xfrm>
          <a:off x="457200" y="1290320"/>
          <a:ext cx="8001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42672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Site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Proposed</a:t>
                      </a:r>
                      <a:r>
                        <a:rPr lang="en-US" sz="1200" baseline="0" dirty="0" smtClean="0"/>
                        <a:t> 2014-17 </a:t>
                      </a:r>
                      <a:r>
                        <a:rPr lang="en-US" sz="1200" dirty="0" smtClean="0"/>
                        <a:t>Status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Base</a:t>
                      </a:r>
                      <a:r>
                        <a:rPr lang="en-US" sz="1200" baseline="0" dirty="0" smtClean="0"/>
                        <a:t> Case Assumptions</a:t>
                      </a:r>
                      <a:endParaRPr lang="en-US" sz="1200" dirty="0"/>
                    </a:p>
                  </a:txBody>
                  <a:tcPr anchor="ctr"/>
                </a:tc>
              </a:tr>
              <a:tr h="391160">
                <a:tc gridSpan="3">
                  <a:txBody>
                    <a:bodyPr/>
                    <a:lstStyle/>
                    <a:p>
                      <a:r>
                        <a:rPr lang="en-US" sz="1400" b="1" dirty="0" smtClean="0"/>
                        <a:t>Six Sites funded (directly/indirectly) by 3-State Pilot Study (2011/12 through mid-2014)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Wamsutter</a:t>
                      </a:r>
                      <a:r>
                        <a:rPr lang="en-US" sz="1400" baseline="0" dirty="0" smtClean="0"/>
                        <a:t> VOC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close or keep in some form?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Lay Peak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aseline="0" dirty="0" smtClean="0"/>
                        <a:t>keep through 2014, then move to Dinosaur East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Fund</a:t>
                      </a:r>
                      <a:r>
                        <a:rPr lang="en-US" sz="1400" baseline="0" dirty="0" smtClean="0"/>
                        <a:t> site move and 2015-2017 operation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Walden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Keep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Continued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funding by??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Escalante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Keep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Continued BLM </a:t>
                      </a:r>
                      <a:r>
                        <a:rPr lang="en-US" sz="1400" dirty="0" smtClean="0"/>
                        <a:t>funding (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sufficient?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Fruitland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Keep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Fund UT DAQ operations via 3SAQS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Price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Keep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Fund UT DAQ operations via 3SAQS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400" b="1" dirty="0" smtClean="0"/>
                        <a:t>All other</a:t>
                      </a:r>
                      <a:r>
                        <a:rPr lang="en-US" sz="1400" b="1" baseline="0" dirty="0" smtClean="0"/>
                        <a:t> sites not scheduled to close: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01092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(see map; note that Murphy Ridge and/or Hiawatha may close in 2014)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Keep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Funded and operated through existing arrangements (not part of 3SAQS budget)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3124200"/>
            <a:ext cx="2971800" cy="120032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Which of these sites will the states/agencies not be able to operate 2014-2017 without additional 3SAQS funding?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1371600" y="2057400"/>
            <a:ext cx="685800" cy="2743200"/>
          </a:xfrm>
          <a:prstGeom prst="rightBrace">
            <a:avLst>
              <a:gd name="adj1" fmla="val 8333"/>
              <a:gd name="adj2" fmla="val 53818"/>
            </a:avLst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>
            <a:off x="2057400" y="3533735"/>
            <a:ext cx="1066800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ill\AppData\Local\Microsoft\Windows\Temporary Internet Files\Content.IE5\AGSVQJUR\MC9002346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5257800"/>
            <a:ext cx="10236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5633751" y="5638800"/>
            <a:ext cx="76704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3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914400"/>
            <a:ext cx="1905000" cy="4419600"/>
          </a:xfrm>
        </p:spPr>
        <p:txBody>
          <a:bodyPr anchor="t" anchorCtr="0">
            <a:normAutofit/>
          </a:bodyPr>
          <a:lstStyle/>
          <a:p>
            <a:r>
              <a:rPr lang="en-US" sz="3200" dirty="0" smtClean="0"/>
              <a:t>Base Case Network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(Note: Murphy </a:t>
            </a:r>
            <a:r>
              <a:rPr lang="en-US" sz="2000" dirty="0"/>
              <a:t>Ridge and/or Hiawatha may close in </a:t>
            </a:r>
            <a:r>
              <a:rPr lang="en-US" sz="2000" dirty="0" smtClean="0"/>
              <a:t>2014)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r="16875" b="1855"/>
          <a:stretch/>
        </p:blipFill>
        <p:spPr>
          <a:xfrm>
            <a:off x="152400" y="533400"/>
            <a:ext cx="6467475" cy="6155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4038600"/>
            <a:ext cx="2971800" cy="120032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Which sites will the states/agencies not be able to fund 2014-2017 without additional project funds?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39075"/>
      </p:ext>
    </p:extLst>
  </p:cSld>
  <p:clrMapOvr>
    <a:masterClrMapping/>
  </p:clrMapOvr>
</p:sld>
</file>

<file path=ppt/theme/theme1.xml><?xml version="1.0" encoding="utf-8"?>
<a:theme xmlns:a="http://schemas.openxmlformats.org/drawingml/2006/main" name="3SAQS_ConfCall_17Jan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3SAQS_ConfCall_17Jan2014</Template>
  <TotalTime>758</TotalTime>
  <Words>1444</Words>
  <Application>Microsoft Office PowerPoint</Application>
  <PresentationFormat>On-screen Show (4:3)</PresentationFormat>
  <Paragraphs>250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3SAQS_ConfCall_17Jan2014</vt:lpstr>
      <vt:lpstr>3SAQS Network Assessment</vt:lpstr>
      <vt:lpstr>What’s New</vt:lpstr>
      <vt:lpstr>CDC Project Impacts on O3 DV (APCA analysis)</vt:lpstr>
      <vt:lpstr>PowerPoint Presentation</vt:lpstr>
      <vt:lpstr>PowerPoint Presentation</vt:lpstr>
      <vt:lpstr>PowerPoint Presentation</vt:lpstr>
      <vt:lpstr>Construction of Future Network Configuration Scenarios</vt:lpstr>
      <vt:lpstr>Base Case Network Configuration</vt:lpstr>
      <vt:lpstr>Base Case Network  (Note: Murphy Ridge and/or Hiawatha may close in 2014)</vt:lpstr>
      <vt:lpstr>Potential Actions Beyond Base Case</vt:lpstr>
      <vt:lpstr>Flexibility</vt:lpstr>
      <vt:lpstr>Monitoring Cost Elements</vt:lpstr>
      <vt:lpstr>Cost Allocation</vt:lpstr>
      <vt:lpstr>Preliminary Cost and Budget Estimates</vt:lpstr>
      <vt:lpstr>Recommended Network Configuration Scenarios (2014 – 2017) (DRAFT)</vt:lpstr>
      <vt:lpstr>Scenario 1</vt:lpstr>
      <vt:lpstr>Next Steps – Jan. 24th through mid-Feb.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3SAQS Network Assessment</dc:title>
  <dc:creator>Till Stoeckenius</dc:creator>
  <cp:lastModifiedBy>Till Stoeckenius</cp:lastModifiedBy>
  <cp:revision>119</cp:revision>
  <dcterms:created xsi:type="dcterms:W3CDTF">2014-01-22T23:29:10Z</dcterms:created>
  <dcterms:modified xsi:type="dcterms:W3CDTF">2014-01-24T19:57:50Z</dcterms:modified>
</cp:coreProperties>
</file>