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26" r:id="rId4"/>
    <p:sldId id="318" r:id="rId5"/>
    <p:sldId id="321" r:id="rId6"/>
    <p:sldId id="322" r:id="rId7"/>
    <p:sldId id="327" r:id="rId8"/>
    <p:sldId id="320" r:id="rId9"/>
    <p:sldId id="319" r:id="rId10"/>
    <p:sldId id="329" r:id="rId11"/>
    <p:sldId id="331" r:id="rId12"/>
    <p:sldId id="324" r:id="rId13"/>
    <p:sldId id="328" r:id="rId14"/>
    <p:sldId id="330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8" autoAdjust="0"/>
  </p:normalViewPr>
  <p:slideViewPr>
    <p:cSldViewPr>
      <p:cViewPr>
        <p:scale>
          <a:sx n="100" d="100"/>
          <a:sy n="10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8038-AE18-4BB4-9498-B604FEF24EC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33A0-E685-4FEE-82E9-8C2CA9CF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01A9-0908-43F3-A874-CA68936E6F1E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veSqreComp_100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crea\Desktop\ENVIRONlogoL(cmyk)smal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9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A8F-10C6-440B-9716-6395807004CC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2FA-7BD5-46E2-9ECD-BB8C61B7721E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701-358C-442E-A18C-8DA04441FC9F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B13C-2923-4B44-A18B-541E6E82B1AB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1A54-A6D3-4F7B-A6A1-9E16C9C99460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C71-5BA2-4BD2-89AE-362DC78F9AD4}" type="datetime1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0721-5EA6-4196-9B35-92EF95B3349B}" type="datetime1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F69A-E2C6-474E-8A10-46C240EEF759}" type="datetime1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0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E3B-2FD8-4F27-8DD2-68063B92D005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F70-579D-42CA-BE61-4DF72B1D16E3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6E7D-2654-426C-B18A-6E4AD994D40B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CF87-1F31-4AD3-A702-43C0B94F3D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3SAQS Network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Till Stoeckenius, ENVIRON</a:t>
            </a:r>
          </a:p>
          <a:p>
            <a:endParaRPr lang="en-US" dirty="0"/>
          </a:p>
          <a:p>
            <a:r>
              <a:rPr lang="en-US" dirty="0" smtClean="0"/>
              <a:t>Three-State Air Quality Working Group</a:t>
            </a:r>
          </a:p>
          <a:p>
            <a:r>
              <a:rPr lang="en-US" dirty="0" smtClean="0"/>
              <a:t>Conference Call</a:t>
            </a:r>
          </a:p>
          <a:p>
            <a:r>
              <a:rPr lang="en-US" dirty="0" smtClean="0"/>
              <a:t>10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24191" b="6276"/>
          <a:stretch/>
        </p:blipFill>
        <p:spPr bwMode="auto">
          <a:xfrm>
            <a:off x="9527" y="0"/>
            <a:ext cx="7305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9600"/>
            <a:ext cx="1638299" cy="19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5134" y="685800"/>
            <a:ext cx="285751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2667000"/>
            <a:ext cx="1676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Annual 4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Highest 8-Hour Ozone (ppm)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4030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Site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revised file: ThreeStateOzoneMonitors_6Dec2013.xlsx</a:t>
            </a:r>
          </a:p>
          <a:p>
            <a:r>
              <a:rPr lang="en-US" dirty="0" smtClean="0"/>
              <a:t>Tab: </a:t>
            </a:r>
            <a:r>
              <a:rPr lang="en-US" i="1" dirty="0" smtClean="0">
                <a:solidFill>
                  <a:srgbClr val="FF0000"/>
                </a:solidFill>
              </a:rPr>
              <a:t>3 State Ozone Monitors </a:t>
            </a:r>
            <a:r>
              <a:rPr lang="en-US" dirty="0" smtClean="0"/>
              <a:t>contains all site information</a:t>
            </a:r>
          </a:p>
          <a:p>
            <a:r>
              <a:rPr lang="en-US" dirty="0" smtClean="0"/>
              <a:t>Tab: </a:t>
            </a:r>
            <a:r>
              <a:rPr lang="en-US" i="1" dirty="0" smtClean="0">
                <a:solidFill>
                  <a:srgbClr val="FF0000"/>
                </a:solidFill>
              </a:rPr>
              <a:t>Site Ratings </a:t>
            </a:r>
            <a:r>
              <a:rPr lang="en-US" dirty="0" smtClean="0"/>
              <a:t>used to define site classifications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7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Potentially Underserved Areas (UAs)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13 UAs identified on map</a:t>
            </a:r>
          </a:p>
          <a:p>
            <a:r>
              <a:rPr lang="en-US" dirty="0" smtClean="0"/>
              <a:t>List pros and cons for each UA</a:t>
            </a:r>
          </a:p>
          <a:p>
            <a:r>
              <a:rPr lang="en-US" dirty="0" smtClean="0"/>
              <a:t>Rank order UAs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5"/>
          <a:stretch/>
        </p:blipFill>
        <p:spPr bwMode="auto">
          <a:xfrm>
            <a:off x="4187872" y="1838325"/>
            <a:ext cx="496565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8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 – Jan.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through mid-Feb.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91816"/>
              </p:ext>
            </p:extLst>
          </p:nvPr>
        </p:nvGraphicFramePr>
        <p:xfrm>
          <a:off x="381000" y="1576274"/>
          <a:ext cx="8305800" cy="482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335"/>
                <a:gridCol w="3501465"/>
              </a:tblGrid>
              <a:tr h="390115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</a:tr>
              <a:tr h="3576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Obtain additional input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73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Assessment WG review of site status /</a:t>
                      </a:r>
                      <a:r>
                        <a:rPr lang="en-US" sz="1600" baseline="0" dirty="0" smtClean="0"/>
                        <a:t> rankings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by 17 January</a:t>
                      </a:r>
                      <a:endParaRPr lang="en-US" sz="1600" dirty="0"/>
                    </a:p>
                  </a:txBody>
                  <a:tcPr/>
                </a:tc>
              </a:tr>
              <a:tr h="388542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 for Assessment WG to reach consensus 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of 23 January at 900 AM MST</a:t>
                      </a:r>
                      <a:endParaRPr lang="en-US" sz="1600" dirty="0"/>
                    </a:p>
                  </a:txBody>
                  <a:tcPr/>
                </a:tc>
              </a:tr>
              <a:tr h="1137835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Additional 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alls as needed for Assessment WG to reach consensus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January</a:t>
                      </a:r>
                    </a:p>
                    <a:p>
                      <a:r>
                        <a:rPr lang="en-US" sz="1600" dirty="0" smtClean="0"/>
                        <a:t>Possible</a:t>
                      </a:r>
                      <a:r>
                        <a:rPr lang="en-US" sz="1600" baseline="0" dirty="0" smtClean="0"/>
                        <a:t> calls at 300 PM MST on 28 and/or 29 January, or morning of 31 January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 recommendations memo for distribution</a:t>
                      </a:r>
                      <a:r>
                        <a:rPr lang="en-US" sz="1600" baseline="0" dirty="0" smtClean="0"/>
                        <a:t> to Steering Committee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</a:t>
                      </a:r>
                      <a:r>
                        <a:rPr lang="en-US" sz="1600" baseline="0" dirty="0" smtClean="0"/>
                        <a:t> or on 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February</a:t>
                      </a:r>
                      <a:endParaRPr lang="en-US" sz="1600" dirty="0"/>
                    </a:p>
                  </a:txBody>
                  <a:tcPr/>
                </a:tc>
              </a:tr>
              <a:tr h="87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 of recommendations memo by Steering Committee, including input</a:t>
                      </a:r>
                      <a:r>
                        <a:rPr lang="en-US" sz="1600" baseline="0" dirty="0" smtClean="0"/>
                        <a:t> on site operations commitments by each</a:t>
                      </a:r>
                      <a:r>
                        <a:rPr lang="en-US" sz="1600" dirty="0" smtClean="0"/>
                        <a:t> funding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14 February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Finalize memo including</a:t>
                      </a:r>
                      <a:r>
                        <a:rPr lang="en-US" sz="1600" baseline="0" dirty="0" smtClean="0"/>
                        <a:t> data files, map layers, </a:t>
                      </a:r>
                      <a:r>
                        <a:rPr lang="en-US" sz="1600" dirty="0" smtClean="0"/>
                        <a:t>data sources and processing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 February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Requested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8017511"/>
              </p:ext>
            </p:extLst>
          </p:nvPr>
        </p:nvGraphicFramePr>
        <p:xfrm>
          <a:off x="457200" y="2174875"/>
          <a:ext cx="4040188" cy="4541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973388"/>
              </a:tblGrid>
              <a:tr h="3397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</a:t>
                      </a:r>
                      <a:r>
                        <a:rPr lang="en-US" sz="1400" baseline="0" dirty="0" smtClean="0"/>
                        <a:t> 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Item</a:t>
                      </a:r>
                      <a:endParaRPr lang="en-US" sz="1400" dirty="0"/>
                    </a:p>
                  </a:txBody>
                  <a:tcPr/>
                </a:tc>
              </a:tr>
              <a:tr h="7359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1/14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Review lists of “permanent” and Class A sites: email any recommended changes to the WG</a:t>
                      </a:r>
                    </a:p>
                  </a:txBody>
                  <a:tcPr/>
                </a:tc>
              </a:tr>
              <a:tr h="578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1/14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ENVIRON provides rank-ordered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UA list with pros &amp; cons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85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1/17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Funding estimates (how many sites?)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Comments on </a:t>
                      </a:r>
                      <a:r>
                        <a:rPr lang="en-US" sz="1400" baseline="0" dirty="0" smtClean="0"/>
                        <a:t>UA rankings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Recommend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 B site moves </a:t>
                      </a:r>
                      <a:endParaRPr lang="en-US" sz="1400" dirty="0"/>
                    </a:p>
                  </a:txBody>
                  <a:tcPr/>
                </a:tc>
              </a:tr>
              <a:tr h="606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1/17</a:t>
                      </a:r>
                    </a:p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WG conference call: discuss</a:t>
                      </a:r>
                      <a:r>
                        <a:rPr lang="en-US" sz="1400" baseline="0" dirty="0" smtClean="0"/>
                        <a:t> network revisions</a:t>
                      </a:r>
                      <a:endParaRPr lang="en-US" sz="1400" dirty="0" smtClean="0"/>
                    </a:p>
                  </a:txBody>
                  <a:tcPr/>
                </a:tc>
              </a:tr>
              <a:tr h="578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1/20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ENVIRON provides revised network map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85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1/24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WG</a:t>
                      </a:r>
                      <a:r>
                        <a:rPr lang="en-US" sz="1400" baseline="0" dirty="0" smtClean="0"/>
                        <a:t> conference call: consensus recommendations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Information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Site database (.</a:t>
            </a:r>
            <a:r>
              <a:rPr lang="en-US" dirty="0" err="1" smtClean="0"/>
              <a:t>xls</a:t>
            </a:r>
            <a:r>
              <a:rPr lang="en-US" dirty="0" smtClean="0"/>
              <a:t> file)</a:t>
            </a:r>
          </a:p>
          <a:p>
            <a:r>
              <a:rPr lang="en-US" dirty="0" smtClean="0"/>
              <a:t>Draft site classifications</a:t>
            </a:r>
          </a:p>
          <a:p>
            <a:r>
              <a:rPr lang="en-US" dirty="0" smtClean="0"/>
              <a:t>Ranked UAs with pros &amp; cons</a:t>
            </a:r>
          </a:p>
          <a:p>
            <a:r>
              <a:rPr lang="en-US" dirty="0" smtClean="0"/>
              <a:t>Previously provided maps (see presentations and jpg files in 3SDW)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refinement of ozone site database</a:t>
            </a:r>
          </a:p>
          <a:p>
            <a:pPr lvl="1"/>
            <a:r>
              <a:rPr lang="en-US" dirty="0" smtClean="0"/>
              <a:t>Additional state and FLM input</a:t>
            </a:r>
          </a:p>
          <a:p>
            <a:pPr lvl="1"/>
            <a:r>
              <a:rPr lang="en-US" dirty="0" smtClean="0"/>
              <a:t>Correction to potential closure list for USFS sites</a:t>
            </a:r>
          </a:p>
          <a:p>
            <a:pPr lvl="1"/>
            <a:r>
              <a:rPr lang="en-US" dirty="0" smtClean="0"/>
              <a:t>Fix error in location of Fruitland site</a:t>
            </a:r>
          </a:p>
          <a:p>
            <a:r>
              <a:rPr lang="en-US" dirty="0" smtClean="0"/>
              <a:t>Formulating recommendations: the site classification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4570411" y="4605336"/>
            <a:ext cx="821531" cy="176213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5400000">
            <a:off x="3284537" y="5486399"/>
            <a:ext cx="687387" cy="176213"/>
          </a:xfrm>
          <a:prstGeom prst="rightArrow">
            <a:avLst>
              <a:gd name="adj1" fmla="val 25046"/>
              <a:gd name="adj2" fmla="val 45832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5400000">
            <a:off x="3377163" y="2948962"/>
            <a:ext cx="502136" cy="176213"/>
          </a:xfrm>
          <a:prstGeom prst="rightArrow">
            <a:avLst>
              <a:gd name="adj1" fmla="val 25046"/>
              <a:gd name="adj2" fmla="val 45832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5400000">
            <a:off x="3458401" y="1451738"/>
            <a:ext cx="339660" cy="176212"/>
          </a:xfrm>
          <a:prstGeom prst="rightArrow">
            <a:avLst>
              <a:gd name="adj1" fmla="val 25046"/>
              <a:gd name="adj2" fmla="val 45832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4570412" y="2159000"/>
            <a:ext cx="821531" cy="177800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ktangel 101"/>
          <p:cNvSpPr>
            <a:spLocks noChangeArrowheads="1"/>
          </p:cNvSpPr>
          <p:nvPr/>
        </p:nvSpPr>
        <p:spPr bwMode="auto">
          <a:xfrm>
            <a:off x="2665002" y="5943600"/>
            <a:ext cx="1905410" cy="647280"/>
          </a:xfrm>
          <a:prstGeom prst="rect">
            <a:avLst/>
          </a:prstGeom>
          <a:gradFill flip="none" rotWithShape="1">
            <a:gsLst>
              <a:gs pos="22000">
                <a:schemeClr val="tx1">
                  <a:lumMod val="65000"/>
                  <a:lumOff val="35000"/>
                </a:schemeClr>
              </a:gs>
              <a:gs pos="77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6" name="Diamond 5"/>
          <p:cNvSpPr>
            <a:spLocks noChangeArrowheads="1"/>
          </p:cNvSpPr>
          <p:nvPr/>
        </p:nvSpPr>
        <p:spPr bwMode="auto">
          <a:xfrm>
            <a:off x="2668588" y="1709673"/>
            <a:ext cx="1901825" cy="1076325"/>
          </a:xfrm>
          <a:prstGeom prst="diamond">
            <a:avLst/>
          </a:prstGeom>
          <a:gradFill rotWithShape="1">
            <a:gsLst>
              <a:gs pos="0">
                <a:srgbClr val="00D1CF"/>
              </a:gs>
              <a:gs pos="49001">
                <a:srgbClr val="00F3F0"/>
              </a:gs>
              <a:gs pos="100000">
                <a:srgbClr val="008C8B"/>
              </a:gs>
            </a:gsLst>
            <a:lin ang="0"/>
          </a:gradFill>
          <a:ln w="9525">
            <a:solidFill>
              <a:srgbClr val="008C8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Diamond 6"/>
          <p:cNvSpPr>
            <a:spLocks noChangeArrowheads="1"/>
          </p:cNvSpPr>
          <p:nvPr/>
        </p:nvSpPr>
        <p:spPr bwMode="auto">
          <a:xfrm>
            <a:off x="2678112" y="4156075"/>
            <a:ext cx="1901825" cy="1074737"/>
          </a:xfrm>
          <a:prstGeom prst="diamond">
            <a:avLst/>
          </a:prstGeom>
          <a:gradFill rotWithShape="1">
            <a:gsLst>
              <a:gs pos="0">
                <a:srgbClr val="00D1CF"/>
              </a:gs>
              <a:gs pos="49001">
                <a:srgbClr val="00F3F0"/>
              </a:gs>
              <a:gs pos="100000">
                <a:srgbClr val="008C8B"/>
              </a:gs>
            </a:gsLst>
            <a:lin ang="0"/>
          </a:gradFill>
          <a:ln w="9525">
            <a:solidFill>
              <a:srgbClr val="008C8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ktangel 101"/>
          <p:cNvSpPr>
            <a:spLocks noChangeArrowheads="1"/>
          </p:cNvSpPr>
          <p:nvPr/>
        </p:nvSpPr>
        <p:spPr bwMode="auto">
          <a:xfrm>
            <a:off x="5391943" y="1924260"/>
            <a:ext cx="1905410" cy="647280"/>
          </a:xfrm>
          <a:prstGeom prst="rect">
            <a:avLst/>
          </a:prstGeom>
          <a:gradFill flip="none" rotWithShape="1">
            <a:gsLst>
              <a:gs pos="22000">
                <a:schemeClr val="tx1">
                  <a:lumMod val="65000"/>
                  <a:lumOff val="35000"/>
                </a:schemeClr>
              </a:gs>
              <a:gs pos="77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9" name="Rektangel 101"/>
          <p:cNvSpPr>
            <a:spLocks noChangeArrowheads="1"/>
          </p:cNvSpPr>
          <p:nvPr/>
        </p:nvSpPr>
        <p:spPr bwMode="auto">
          <a:xfrm>
            <a:off x="5391943" y="4369803"/>
            <a:ext cx="1905410" cy="647280"/>
          </a:xfrm>
          <a:prstGeom prst="rect">
            <a:avLst/>
          </a:prstGeom>
          <a:gradFill flip="none" rotWithShape="1">
            <a:gsLst>
              <a:gs pos="22000">
                <a:schemeClr val="tx1">
                  <a:lumMod val="65000"/>
                  <a:lumOff val="35000"/>
                </a:schemeClr>
              </a:gs>
              <a:gs pos="77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10" name="Rektangel 101"/>
          <p:cNvSpPr>
            <a:spLocks noChangeArrowheads="1"/>
          </p:cNvSpPr>
          <p:nvPr/>
        </p:nvSpPr>
        <p:spPr bwMode="auto">
          <a:xfrm>
            <a:off x="2669160" y="774281"/>
            <a:ext cx="1905410" cy="64728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203" y="2786000"/>
            <a:ext cx="4841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No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8830" y="4265611"/>
            <a:ext cx="4841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8038" y="1911285"/>
            <a:ext cx="4841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Yes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344" y="5450679"/>
            <a:ext cx="484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charset="-128"/>
                <a:cs typeface="ＭＳ Ｐゴシック" charset="-128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6264" y="1955512"/>
            <a:ext cx="1436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Permanent Sites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6304" y="4401054"/>
            <a:ext cx="1436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Retain </a:t>
            </a:r>
          </a:p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(Class A Site)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1156" y="805533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Potential 3SAQS Sites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" y="139700"/>
            <a:ext cx="149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Monitoring Site Classification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342" name="Picture 66" descr="slideshop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6421438"/>
            <a:ext cx="844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942225" y="1832336"/>
            <a:ext cx="14366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u="sng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Step 1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 algn="ctr">
              <a:defRPr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Permanent Site?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3521" y="4279346"/>
            <a:ext cx="14366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u="sng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Step </a:t>
            </a:r>
            <a:r>
              <a:rPr lang="en-US" sz="1600" b="1" u="sng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 :</a:t>
            </a:r>
          </a:p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High value location?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ktangel 101"/>
          <p:cNvSpPr>
            <a:spLocks noChangeArrowheads="1"/>
          </p:cNvSpPr>
          <p:nvPr/>
        </p:nvSpPr>
        <p:spPr bwMode="auto">
          <a:xfrm>
            <a:off x="2712628" y="3288133"/>
            <a:ext cx="1905410" cy="647280"/>
          </a:xfrm>
          <a:prstGeom prst="rect">
            <a:avLst/>
          </a:prstGeom>
          <a:gradFill flip="none" rotWithShape="1">
            <a:gsLst>
              <a:gs pos="22000">
                <a:schemeClr val="tx1">
                  <a:lumMod val="65000"/>
                  <a:lumOff val="35000"/>
                </a:schemeClr>
              </a:gs>
              <a:gs pos="77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2725" y="3319385"/>
            <a:ext cx="1751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Non-Permanent Sites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5400000">
            <a:off x="3507370" y="3947108"/>
            <a:ext cx="241721" cy="176214"/>
          </a:xfrm>
          <a:prstGeom prst="rightArrow">
            <a:avLst>
              <a:gd name="adj1" fmla="val 25046"/>
              <a:gd name="adj2" fmla="val 45832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2225" y="5851741"/>
            <a:ext cx="1436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Consider Moving </a:t>
            </a:r>
          </a:p>
          <a:p>
            <a:pPr algn="ctr">
              <a:defRPr/>
            </a:pPr>
            <a:r>
              <a:rPr lang="en-US" sz="1600" dirty="0" smtClean="0">
                <a:latin typeface="+mn-lt"/>
                <a:ea typeface="ＭＳ Ｐゴシック" charset="-128"/>
                <a:cs typeface="ＭＳ Ｐゴシック" charset="-128"/>
              </a:rPr>
              <a:t>(Class B Site)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ktangel 101"/>
          <p:cNvSpPr>
            <a:spLocks noChangeArrowheads="1"/>
          </p:cNvSpPr>
          <p:nvPr/>
        </p:nvSpPr>
        <p:spPr bwMode="auto">
          <a:xfrm>
            <a:off x="304800" y="4369801"/>
            <a:ext cx="1905410" cy="647280"/>
          </a:xfrm>
          <a:prstGeom prst="rect">
            <a:avLst/>
          </a:prstGeom>
          <a:gradFill flip="none" rotWithShape="1">
            <a:gsLst>
              <a:gs pos="22000">
                <a:srgbClr val="008000"/>
              </a:gs>
              <a:gs pos="77000">
                <a:srgbClr val="4FF600"/>
              </a:gs>
              <a:gs pos="100000">
                <a:srgbClr val="00B300"/>
              </a:gs>
            </a:gsLst>
            <a:lin ang="13500000" scaled="1"/>
            <a:tileRect/>
          </a:gradFill>
          <a:ln w="12700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4401053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ea typeface="ＭＳ Ｐゴシック" charset="-128"/>
                <a:cs typeface="ＭＳ Ｐゴシック" charset="-128"/>
              </a:rPr>
              <a:t>Monitoring Network Objectives</a:t>
            </a:r>
            <a:endParaRPr lang="en-US" sz="1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2210210" y="4608142"/>
            <a:ext cx="542515" cy="173406"/>
          </a:xfrm>
          <a:prstGeom prst="rightArrow">
            <a:avLst>
              <a:gd name="adj1" fmla="val 25046"/>
              <a:gd name="adj2" fmla="val 45833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1600200"/>
            <a:ext cx="2438400" cy="3733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1942" y="1219200"/>
            <a:ext cx="199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6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Classification: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Focus on “potential 3SAQS sites”</a:t>
            </a:r>
          </a:p>
          <a:p>
            <a:pPr lvl="1"/>
            <a:r>
              <a:rPr lang="en-US" dirty="0" smtClean="0"/>
              <a:t>Scheduled to remain operational</a:t>
            </a:r>
          </a:p>
          <a:p>
            <a:pPr lvl="1"/>
            <a:r>
              <a:rPr lang="en-US" dirty="0" smtClean="0"/>
              <a:t>Potential closure due to budget issues</a:t>
            </a:r>
          </a:p>
          <a:p>
            <a:pPr lvl="1"/>
            <a:r>
              <a:rPr lang="en-US" dirty="0" smtClean="0"/>
              <a:t>Ignore sites that are not currently operating or are definitely closing in 2014</a:t>
            </a:r>
          </a:p>
          <a:p>
            <a:pPr lvl="1"/>
            <a:r>
              <a:rPr lang="en-US" dirty="0" smtClean="0"/>
              <a:t>Industry and tribal sites might or might not be available for use in 3SAQS</a:t>
            </a:r>
            <a:endParaRPr lang="en-US" dirty="0"/>
          </a:p>
          <a:p>
            <a:r>
              <a:rPr lang="en-US" dirty="0" smtClean="0"/>
              <a:t>Identify existing sites that are “permanent” in that they are unlikely to be closed/moved</a:t>
            </a:r>
          </a:p>
          <a:p>
            <a:pPr lvl="1"/>
            <a:r>
              <a:rPr lang="en-US" dirty="0" smtClean="0"/>
              <a:t>Regulatory sites (e.g., </a:t>
            </a:r>
            <a:r>
              <a:rPr lang="en-US" dirty="0" err="1" smtClean="0"/>
              <a:t>Rangely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Long-term sites (e.g., Yellowstone)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Agency review required!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6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3SAQS Sites:</a:t>
            </a:r>
            <a:br>
              <a:rPr lang="en-US" dirty="0" smtClean="0"/>
            </a:br>
            <a:r>
              <a:rPr lang="en-US" sz="3600" dirty="0" smtClean="0"/>
              <a:t>“Permanent” Sites (draft)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92906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Rifle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Dinosaur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Casper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Gothic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Vernal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Boulder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Shamrock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Redwash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Daniel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Ignacio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Ouray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Pinedale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Rabbit Mountain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Piney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Rocky Mountain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Whiterocks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Juel Spring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Cortez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Hurricane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Pinedale-CASTNET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Mesa Verde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Hiawatha Green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Meeker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Centennial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Wamsutter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Moxa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Dutch John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Thunder Basin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Teton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Roosevelt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Campbell Co.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Yellowstone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Myton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Devil's Tower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Pass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Pawnee Buttes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Cheyenne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Horsepool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6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3SAQS Sites:</a:t>
            </a:r>
            <a:br>
              <a:rPr lang="en-US" dirty="0"/>
            </a:br>
            <a:r>
              <a:rPr lang="en-US" sz="3600" dirty="0" smtClean="0"/>
              <a:t>“Non-Permanent” Sites (draft)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650174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Trout Creek Pass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Briggsdale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Goliath Peak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[Official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3SAQS site]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Flattops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Fruitland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[Official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3SAQS site]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Ripple Creek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Little Mountain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Sunlight Mountain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Sinclair Casper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McClure Pass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Sheridan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Walden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[Official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3SAQS site]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Wyoming Range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Palisade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Newcastle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Mesa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Escalante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[Official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3SAQS site]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Silt-Collbran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Murphy Ridge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Colorado NM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[Official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3SAQS site]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Kenosha Pass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Norwood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99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0" b="4860"/>
          <a:stretch/>
        </p:blipFill>
        <p:spPr bwMode="auto">
          <a:xfrm>
            <a:off x="1" y="19206"/>
            <a:ext cx="7848599" cy="67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620000" y="4114800"/>
            <a:ext cx="1295400" cy="457200"/>
          </a:xfrm>
          <a:prstGeom prst="wedgeRectCallout">
            <a:avLst>
              <a:gd name="adj1" fmla="val -81863"/>
              <a:gd name="adj2" fmla="val -12083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“Permanent” Site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696200" y="1752600"/>
            <a:ext cx="1295400" cy="762000"/>
          </a:xfrm>
          <a:prstGeom prst="wedgeRectCallout">
            <a:avLst>
              <a:gd name="adj1" fmla="val -77451"/>
              <a:gd name="adj2" fmla="val -1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“Non-Permanent” Site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400800" y="2362200"/>
            <a:ext cx="1295400" cy="457200"/>
          </a:xfrm>
          <a:prstGeom prst="wedgeRectCallout">
            <a:avLst>
              <a:gd name="adj1" fmla="val -77451"/>
              <a:gd name="adj2" fmla="val -1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Industry Site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00800" y="5715000"/>
            <a:ext cx="1676400" cy="685800"/>
          </a:xfrm>
          <a:prstGeom prst="wedgeEllipseCallout">
            <a:avLst>
              <a:gd name="adj1" fmla="val -70887"/>
              <a:gd name="adj2" fmla="val 793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Old Great Sand Dunes O3 Monitor (1988-1991)</a:t>
            </a:r>
            <a:endParaRPr lang="en-US" sz="1100" dirty="0"/>
          </a:p>
        </p:txBody>
      </p:sp>
      <p:sp>
        <p:nvSpPr>
          <p:cNvPr id="8" name="Oval Callout 7"/>
          <p:cNvSpPr/>
          <p:nvPr/>
        </p:nvSpPr>
        <p:spPr>
          <a:xfrm>
            <a:off x="6477000" y="4572000"/>
            <a:ext cx="2057400" cy="533400"/>
          </a:xfrm>
          <a:prstGeom prst="wedgeEllipseCallout">
            <a:avLst>
              <a:gd name="adj1" fmla="val -90475"/>
              <a:gd name="adj2" fmla="val -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USFS Holy Cross (potential replacement for Wilson)</a:t>
            </a:r>
            <a:endParaRPr lang="en-US" sz="1000" dirty="0"/>
          </a:p>
        </p:txBody>
      </p:sp>
      <p:sp>
        <p:nvSpPr>
          <p:cNvPr id="9" name="Oval Callout 8"/>
          <p:cNvSpPr/>
          <p:nvPr/>
        </p:nvSpPr>
        <p:spPr>
          <a:xfrm>
            <a:off x="609600" y="3276600"/>
            <a:ext cx="1600200" cy="533400"/>
          </a:xfrm>
          <a:prstGeom prst="wedgeEllipseCallout">
            <a:avLst>
              <a:gd name="adj1" fmla="val 69049"/>
              <a:gd name="adj2" fmla="val -3392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New Snowbird O3 Monitor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696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3SAQS Monitoring Network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 </a:t>
            </a:r>
            <a:r>
              <a:rPr lang="en-US" u="sng" dirty="0" smtClean="0"/>
              <a:t>adequate spatial coverage </a:t>
            </a:r>
            <a:r>
              <a:rPr lang="en-US" dirty="0" smtClean="0"/>
              <a:t>of study area</a:t>
            </a:r>
          </a:p>
          <a:p>
            <a:r>
              <a:rPr lang="en-US" dirty="0" smtClean="0"/>
              <a:t>Monitor </a:t>
            </a:r>
            <a:r>
              <a:rPr lang="en-US" u="sng" dirty="0" smtClean="0"/>
              <a:t>locations with O</a:t>
            </a:r>
            <a:r>
              <a:rPr lang="en-US" u="sng" baseline="-25000" dirty="0" smtClean="0"/>
              <a:t>3</a:t>
            </a:r>
            <a:r>
              <a:rPr lang="en-US" u="sng" dirty="0" smtClean="0"/>
              <a:t> close to or above NAAQS</a:t>
            </a:r>
          </a:p>
          <a:p>
            <a:r>
              <a:rPr lang="en-US" dirty="0" smtClean="0"/>
              <a:t>Monitor </a:t>
            </a:r>
            <a:r>
              <a:rPr lang="en-US" u="sng" dirty="0" smtClean="0"/>
              <a:t>locations downwind of existing or planned future development areas</a:t>
            </a:r>
          </a:p>
          <a:p>
            <a:r>
              <a:rPr lang="en-US" dirty="0" smtClean="0"/>
              <a:t>Monitor </a:t>
            </a:r>
            <a:r>
              <a:rPr lang="en-US" u="sng" dirty="0" smtClean="0"/>
              <a:t>Class I and sensitive Class II AQRV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Characterize </a:t>
            </a:r>
            <a:r>
              <a:rPr lang="en-US" u="sng" dirty="0" smtClean="0"/>
              <a:t>background </a:t>
            </a:r>
            <a:r>
              <a:rPr lang="en-US" u="sng" dirty="0"/>
              <a:t>O</a:t>
            </a:r>
            <a:r>
              <a:rPr lang="en-US" u="sng" baseline="-25000" dirty="0"/>
              <a:t>3</a:t>
            </a:r>
            <a:endParaRPr lang="en-US" u="sng" dirty="0" smtClean="0"/>
          </a:p>
          <a:p>
            <a:r>
              <a:rPr lang="en-US" dirty="0" smtClean="0"/>
              <a:t>Provide data for </a:t>
            </a:r>
            <a:r>
              <a:rPr lang="en-US" u="sng" dirty="0" smtClean="0"/>
              <a:t>model performance evaluation</a:t>
            </a:r>
            <a:r>
              <a:rPr lang="en-US" dirty="0" smtClean="0"/>
              <a:t> (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 smtClean="0"/>
              <a:t>, PM and precursors)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Classification: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Non-Permanent sites (i.e., remaining potential 3SAQS sites that are not considered “permanent”)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u="sng" dirty="0" smtClean="0"/>
              <a:t>Definitely keep in place</a:t>
            </a:r>
            <a:r>
              <a:rPr lang="en-US" dirty="0" smtClean="0"/>
              <a:t>: site considered critical for achieving 3SAQS monitoring objectives (see prior slide)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u="sng" dirty="0" smtClean="0"/>
              <a:t>Consider moving</a:t>
            </a:r>
            <a:r>
              <a:rPr lang="en-US" dirty="0" smtClean="0"/>
              <a:t>: resources might be better spent monitoring elsewhere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743</Words>
  <Application>Microsoft Office PowerPoint</Application>
  <PresentationFormat>On-screen Show (4:3)</PresentationFormat>
  <Paragraphs>189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3SAQS Network Assessment</vt:lpstr>
      <vt:lpstr>Recent Work</vt:lpstr>
      <vt:lpstr>PowerPoint Presentation</vt:lpstr>
      <vt:lpstr>Site Classification: Step 1</vt:lpstr>
      <vt:lpstr>Potential 3SAQS Sites: “Permanent” Sites (draft)</vt:lpstr>
      <vt:lpstr>Potential 3SAQS Sites: “Non-Permanent” Sites (draft)</vt:lpstr>
      <vt:lpstr>PowerPoint Presentation</vt:lpstr>
      <vt:lpstr>3SAQS Monitoring Network Objectives</vt:lpstr>
      <vt:lpstr>Site Classification: Step 2</vt:lpstr>
      <vt:lpstr>PowerPoint Presentation</vt:lpstr>
      <vt:lpstr>Monitoring Site Database</vt:lpstr>
      <vt:lpstr>Evaluation of Potentially Underserved Areas (UAs)</vt:lpstr>
      <vt:lpstr>Next Steps – Jan. 10th through mid-Feb.</vt:lpstr>
      <vt:lpstr>Formulating 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 Stoeckenius</dc:creator>
  <cp:lastModifiedBy>Till Stoeckenius</cp:lastModifiedBy>
  <cp:revision>213</cp:revision>
  <dcterms:created xsi:type="dcterms:W3CDTF">2013-10-24T17:49:48Z</dcterms:created>
  <dcterms:modified xsi:type="dcterms:W3CDTF">2014-01-10T19:31:22Z</dcterms:modified>
</cp:coreProperties>
</file>