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9" r:id="rId3"/>
    <p:sldId id="300" r:id="rId4"/>
    <p:sldId id="304" r:id="rId5"/>
    <p:sldId id="305" r:id="rId6"/>
    <p:sldId id="301" r:id="rId7"/>
    <p:sldId id="313" r:id="rId8"/>
    <p:sldId id="311" r:id="rId9"/>
    <p:sldId id="318" r:id="rId10"/>
    <p:sldId id="319" r:id="rId11"/>
    <p:sldId id="310" r:id="rId12"/>
    <p:sldId id="325" r:id="rId13"/>
    <p:sldId id="324" r:id="rId14"/>
    <p:sldId id="308" r:id="rId15"/>
    <p:sldId id="314" r:id="rId16"/>
    <p:sldId id="316" r:id="rId17"/>
    <p:sldId id="315" r:id="rId18"/>
    <p:sldId id="307" r:id="rId19"/>
    <p:sldId id="298" r:id="rId20"/>
    <p:sldId id="320" r:id="rId21"/>
    <p:sldId id="321" r:id="rId22"/>
    <p:sldId id="322" r:id="rId23"/>
    <p:sldId id="323" r:id="rId24"/>
    <p:sldId id="309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28" autoAdjust="0"/>
  </p:normalViewPr>
  <p:slideViewPr>
    <p:cSldViewPr>
      <p:cViewPr>
        <p:scale>
          <a:sx n="100" d="100"/>
          <a:sy n="100" d="100"/>
        </p:scale>
        <p:origin x="-118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6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8038-AE18-4BB4-9498-B604FEF24ECD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133A0-E685-4FEE-82E9-8C2CA9CFC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01A9-0908-43F3-A874-CA68936E6F1E}" type="datetime1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iveSqreComp_1007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074152" cy="14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crea\Desktop\ENVIRONlogoL(cmyk)small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5" y="639953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49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A8F-10C6-440B-9716-6395807004CC}" type="datetime1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12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2FA-7BD5-46E2-9ECD-BB8C61B7721E}" type="datetime1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0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9701-358C-442E-A18C-8DA04441FC9F}" type="datetime1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66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B13C-2923-4B44-A18B-541E6E82B1AB}" type="datetime1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9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1A54-A6D3-4F7B-A6A1-9E16C9C99460}" type="datetime1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21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C71-5BA2-4BD2-89AE-362DC78F9AD4}" type="datetime1">
              <a:rPr lang="en-US" smtClean="0"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4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0721-5EA6-4196-9B35-92EF95B3349B}" type="datetime1">
              <a:rPr lang="en-US" smtClean="0"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97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F69A-E2C6-474E-8A10-46C240EEF759}" type="datetime1">
              <a:rPr lang="en-US" smtClean="0"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10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CE3B-2FD8-4F27-8DD2-68063B92D005}" type="datetime1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64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BF70-579D-42CA-BE61-4DF72B1D16E3}" type="datetime1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22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6E7D-2654-426C-B18A-6E4AD994D40B}" type="datetime1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1CF87-1F31-4AD3-A702-43C0B94F3D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1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3SAQS Network Assessment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Till Stoeckenius, ENVIRON</a:t>
            </a:r>
          </a:p>
          <a:p>
            <a:endParaRPr lang="en-US" dirty="0"/>
          </a:p>
          <a:p>
            <a:r>
              <a:rPr lang="en-US" dirty="0" smtClean="0"/>
              <a:t>Three-State Air Quality Working Group</a:t>
            </a:r>
          </a:p>
          <a:p>
            <a:r>
              <a:rPr lang="en-US" dirty="0" smtClean="0"/>
              <a:t>Conference Call</a:t>
            </a:r>
          </a:p>
          <a:p>
            <a:r>
              <a:rPr lang="en-US" dirty="0" smtClean="0"/>
              <a:t>19 December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5"/>
          <a:stretch/>
        </p:blipFill>
        <p:spPr bwMode="auto">
          <a:xfrm>
            <a:off x="152399" y="228600"/>
            <a:ext cx="7390663" cy="65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10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129302">
            <a:off x="3875937" y="3330158"/>
            <a:ext cx="474002" cy="153274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712653">
            <a:off x="5035978" y="2467289"/>
            <a:ext cx="486912" cy="163099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1384282">
            <a:off x="4067306" y="1345657"/>
            <a:ext cx="486912" cy="163099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38471">
            <a:off x="3715513" y="985743"/>
            <a:ext cx="333283" cy="179097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009002">
            <a:off x="4144121" y="2022547"/>
            <a:ext cx="333283" cy="179097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8061024">
            <a:off x="2167627" y="3902918"/>
            <a:ext cx="486912" cy="163099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064500">
            <a:off x="2820507" y="2826271"/>
            <a:ext cx="486912" cy="163099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7019588">
            <a:off x="2167627" y="2900678"/>
            <a:ext cx="486912" cy="163099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1007680">
            <a:off x="2532568" y="4536333"/>
            <a:ext cx="486912" cy="163099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1396990">
            <a:off x="2030890" y="5196158"/>
            <a:ext cx="486912" cy="163099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361410">
            <a:off x="3700018" y="5645606"/>
            <a:ext cx="486912" cy="163099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8240459">
            <a:off x="3263691" y="5999082"/>
            <a:ext cx="486912" cy="163099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7155618">
            <a:off x="5286213" y="6008143"/>
            <a:ext cx="486912" cy="163099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7155618">
            <a:off x="4230022" y="5052261"/>
            <a:ext cx="374481" cy="163099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ne Callout 1 19"/>
          <p:cNvSpPr/>
          <p:nvPr/>
        </p:nvSpPr>
        <p:spPr>
          <a:xfrm>
            <a:off x="6324600" y="2743200"/>
            <a:ext cx="2057400" cy="1241267"/>
          </a:xfrm>
          <a:prstGeom prst="borderCallout1">
            <a:avLst>
              <a:gd name="adj1" fmla="val 50434"/>
              <a:gd name="adj2" fmla="val -1060"/>
              <a:gd name="adj3" fmla="val -13061"/>
              <a:gd name="adj4" fmla="val -50237"/>
            </a:avLst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Prevailing Summer Wind Direction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10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"/>
          <a:stretch/>
        </p:blipFill>
        <p:spPr bwMode="auto">
          <a:xfrm>
            <a:off x="152400" y="68423"/>
            <a:ext cx="8848725" cy="640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11</a:t>
            </a:fld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7705725" y="1012452"/>
            <a:ext cx="1295400" cy="359147"/>
          </a:xfrm>
          <a:prstGeom prst="borderCallout1">
            <a:avLst>
              <a:gd name="adj1" fmla="val 50434"/>
              <a:gd name="adj2" fmla="val -1060"/>
              <a:gd name="adj3" fmla="val 34228"/>
              <a:gd name="adj4" fmla="val -33213"/>
            </a:avLst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NOx</a:t>
            </a:r>
            <a:r>
              <a:rPr lang="en-US" sz="1200" dirty="0" smtClean="0"/>
              <a:t> Point Source &gt; 250 </a:t>
            </a:r>
            <a:r>
              <a:rPr lang="en-US" sz="1200" dirty="0" err="1" smtClean="0"/>
              <a:t>tpy</a:t>
            </a:r>
            <a:endParaRPr lang="en-US" sz="1200" dirty="0"/>
          </a:p>
        </p:txBody>
      </p:sp>
      <p:sp>
        <p:nvSpPr>
          <p:cNvPr id="10" name="Line Callout 1 9"/>
          <p:cNvSpPr/>
          <p:nvPr/>
        </p:nvSpPr>
        <p:spPr>
          <a:xfrm>
            <a:off x="762000" y="1752600"/>
            <a:ext cx="1295400" cy="319088"/>
          </a:xfrm>
          <a:prstGeom prst="borderCallout1">
            <a:avLst>
              <a:gd name="adj1" fmla="val 26795"/>
              <a:gd name="adj2" fmla="val 100412"/>
              <a:gd name="adj3" fmla="val 81256"/>
              <a:gd name="adj4" fmla="val 196410"/>
            </a:avLst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RFD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t="12514" r="31927" b="4058"/>
          <a:stretch/>
        </p:blipFill>
        <p:spPr bwMode="auto">
          <a:xfrm>
            <a:off x="4953000" y="685800"/>
            <a:ext cx="4102425" cy="521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5" t="12825" r="32134" b="4592"/>
          <a:stretch/>
        </p:blipFill>
        <p:spPr bwMode="auto">
          <a:xfrm>
            <a:off x="190500" y="685801"/>
            <a:ext cx="4143375" cy="521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4657725" y="5903066"/>
            <a:ext cx="4397700" cy="910975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Predicted 4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Highest Daily Max 8-hr O3:</a:t>
            </a:r>
            <a:br>
              <a:rPr lang="en-US" sz="1800" b="1" dirty="0" smtClean="0"/>
            </a:br>
            <a:r>
              <a:rPr lang="en-US" sz="1800" b="1" dirty="0" smtClean="0"/>
              <a:t>Apr-Aug 2008</a:t>
            </a:r>
            <a:br>
              <a:rPr lang="en-US" sz="1800" b="1" dirty="0" smtClean="0"/>
            </a:br>
            <a:r>
              <a:rPr lang="en-US" sz="1800" b="1" dirty="0" smtClean="0"/>
              <a:t>(no fires; </a:t>
            </a:r>
            <a:r>
              <a:rPr lang="en-US" sz="1800" b="1" dirty="0" smtClean="0"/>
              <a:t>8,000’ Mask</a:t>
            </a:r>
            <a:r>
              <a:rPr lang="en-US" sz="1800" b="1" dirty="0" smtClean="0"/>
              <a:t>)</a:t>
            </a:r>
            <a:endParaRPr lang="en-US" sz="16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75986" y="5892800"/>
            <a:ext cx="4067414" cy="96520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Predicted 4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Highest Daily Max 8-hr O3:</a:t>
            </a:r>
            <a:br>
              <a:rPr lang="en-US" sz="1800" b="1" dirty="0" smtClean="0"/>
            </a:br>
            <a:r>
              <a:rPr lang="en-US" sz="1800" b="1" dirty="0" smtClean="0"/>
              <a:t>Apr-Aug 2008</a:t>
            </a:r>
            <a:br>
              <a:rPr lang="en-US" sz="1800" b="1" dirty="0" smtClean="0"/>
            </a:br>
            <a:r>
              <a:rPr lang="en-US" sz="1800" b="1" dirty="0" smtClean="0"/>
              <a:t>(no fires)</a:t>
            </a:r>
            <a:endParaRPr lang="en-US" sz="1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0477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08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t="18804" r="31997"/>
          <a:stretch/>
        </p:blipFill>
        <p:spPr bwMode="auto">
          <a:xfrm>
            <a:off x="4892758" y="685801"/>
            <a:ext cx="4203617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5" t="12825" r="32134" b="4592"/>
          <a:stretch/>
        </p:blipFill>
        <p:spPr bwMode="auto">
          <a:xfrm>
            <a:off x="190500" y="685801"/>
            <a:ext cx="4143375" cy="521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4657725" y="5903066"/>
            <a:ext cx="4397700" cy="910975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Predicted 4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Highest Daily Max 8-hr O3:</a:t>
            </a:r>
            <a:br>
              <a:rPr lang="en-US" sz="1800" b="1" dirty="0" smtClean="0"/>
            </a:br>
            <a:r>
              <a:rPr lang="en-US" sz="1800" b="1" dirty="0" smtClean="0"/>
              <a:t>Apr-Aug 2008</a:t>
            </a:r>
            <a:br>
              <a:rPr lang="en-US" sz="1800" b="1" dirty="0" smtClean="0"/>
            </a:br>
            <a:r>
              <a:rPr lang="en-US" sz="1800" b="1" dirty="0" smtClean="0"/>
              <a:t>(no fires; no BC/IC)</a:t>
            </a:r>
            <a:endParaRPr lang="en-US" sz="16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75986" y="5892800"/>
            <a:ext cx="4067414" cy="96520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Predicted 4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Highest Daily Max 8-hr O3:</a:t>
            </a:r>
            <a:br>
              <a:rPr lang="en-US" sz="1800" b="1" dirty="0" smtClean="0"/>
            </a:br>
            <a:r>
              <a:rPr lang="en-US" sz="1800" b="1" dirty="0" smtClean="0"/>
              <a:t>Apr-Aug 2008</a:t>
            </a:r>
            <a:br>
              <a:rPr lang="en-US" sz="1800" b="1" dirty="0" smtClean="0"/>
            </a:br>
            <a:r>
              <a:rPr lang="en-US" sz="1800" b="1" dirty="0" smtClean="0"/>
              <a:t>(no fires)</a:t>
            </a:r>
            <a:endParaRPr lang="en-US" sz="1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0477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10287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576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Inter-Site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96" y="1219200"/>
            <a:ext cx="7381004" cy="53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0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9" y="504589"/>
            <a:ext cx="8221661" cy="597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33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1" t="12957" r="15680" b="13415"/>
          <a:stretch/>
        </p:blipFill>
        <p:spPr bwMode="auto">
          <a:xfrm>
            <a:off x="990600" y="40422"/>
            <a:ext cx="8053632" cy="62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3810000"/>
            <a:ext cx="361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#5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2209800"/>
            <a:ext cx="361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#4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3548390"/>
            <a:ext cx="361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#3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115050" y="4081790"/>
            <a:ext cx="361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#2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953250" y="4005590"/>
            <a:ext cx="361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#1</a:t>
            </a:r>
            <a:endParaRPr lang="en-US" sz="1100" dirty="0"/>
          </a:p>
        </p:txBody>
      </p:sp>
      <p:sp>
        <p:nvSpPr>
          <p:cNvPr id="9" name="Line Callout 1 8"/>
          <p:cNvSpPr/>
          <p:nvPr/>
        </p:nvSpPr>
        <p:spPr>
          <a:xfrm>
            <a:off x="1600200" y="3450977"/>
            <a:ext cx="1676400" cy="968624"/>
          </a:xfrm>
          <a:prstGeom prst="borderCallout1">
            <a:avLst>
              <a:gd name="adj1" fmla="val 51201"/>
              <a:gd name="adj2" fmla="val 100329"/>
              <a:gd name="adj3" fmla="val 59241"/>
              <a:gd name="adj4" fmla="val 146985"/>
            </a:avLst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Ozone Monitor Clusters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5105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29" y="4648200"/>
            <a:ext cx="341793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288448"/>
              </p:ext>
            </p:extLst>
          </p:nvPr>
        </p:nvGraphicFramePr>
        <p:xfrm>
          <a:off x="228600" y="152400"/>
          <a:ext cx="8534400" cy="4498268"/>
        </p:xfrm>
        <a:graphic>
          <a:graphicData uri="http://schemas.openxmlformats.org/drawingml/2006/table">
            <a:tbl>
              <a:tblPr/>
              <a:tblGrid>
                <a:gridCol w="406400"/>
                <a:gridCol w="731520"/>
                <a:gridCol w="568960"/>
                <a:gridCol w="568960"/>
                <a:gridCol w="568960"/>
                <a:gridCol w="568960"/>
                <a:gridCol w="568960"/>
                <a:gridCol w="568960"/>
                <a:gridCol w="568960"/>
                <a:gridCol w="568960"/>
                <a:gridCol w="568960"/>
                <a:gridCol w="568960"/>
                <a:gridCol w="568960"/>
                <a:gridCol w="568960"/>
                <a:gridCol w="568960"/>
              </a:tblGrid>
              <a:tr h="48603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Colorado National Monument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Palisade Water Treatment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Mesa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Gothic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McClure Pass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Ajax Mountain (will close 2014)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Aspen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Silt-Collbran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Sunlight Mountain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Flattops #3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Meeker, 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Ripple Creek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4301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Elev. (m):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Colorado National Monument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0.83346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0.76464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0.62127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0.70457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0.65241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0.65323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0.77756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0.74078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0.73898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0.73661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0.72618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</a:tr>
              <a:tr h="364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Palisade Water Treatment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0.83346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0.76271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0.77206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0.50355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0.61503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0.86028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0.60676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CF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0.82857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0.77697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0.66545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0.74361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783"/>
                    </a:solidFill>
                  </a:tcPr>
                </a:tc>
              </a:tr>
              <a:tr h="243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Mesa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0.76464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0.76271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0.84036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1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0.70732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0.54945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6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0.81246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0.79435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0.78264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0.72909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0.81772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</a:tr>
              <a:tr h="243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Gothic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0.62127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0.51007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0.73374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0.71841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0.68856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0.66662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McClure Pass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0.70457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0.77206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0.84036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1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0.73619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0.81675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0.75888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0.78094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0.79488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0.70792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Ajax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Mountain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0.65241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0.50355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0.70732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0.71684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0.62201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0.83082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0.69496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0.63737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Aspen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0.65323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0.61503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0.54945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6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0.73374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0.73619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0.71684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0.73628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0.65491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0.84122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0.62741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Silt-Collbran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0.77756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0.86028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0.81246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0.81675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0.62201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0.73628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0.79791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0.87304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0.82911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0.82836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Sunlight Mountain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0.74078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0.60676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CF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0.79435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0.71841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0.75888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0.83082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0.65491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0.79791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0.76147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0.82942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0.68869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0.64728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780"/>
                    </a:solidFill>
                  </a:tcPr>
                </a:tc>
              </a:tr>
              <a:tr h="243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0.73898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0.82857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0.68856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0.78094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0.69496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0.84122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0.87304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0.76147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2"/>
                    </a:solidFill>
                  </a:tcPr>
                </a:tc>
              </a:tr>
              <a:tr h="243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Flattops #3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0.73661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0.77697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0.78264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0.79488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0.82911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0.82942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0.77122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0.78576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DC57D"/>
                    </a:solidFill>
                  </a:tcPr>
                </a:tc>
              </a:tr>
              <a:tr h="243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Meeker, 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0.72618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0.66545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0.72909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0.66662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0.70792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0.63737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0.62741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0.82836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0.68869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0.78576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ED981"/>
                    </a:solidFill>
                  </a:tcPr>
                </a:tc>
              </a:tr>
              <a:tr h="243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Ripple Creek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0.74361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0.81772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0.64728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0.83205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E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1"/>
            <a:ext cx="1524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lIns="45720" rIns="45720" rtlCol="0">
            <a:spAutoFit/>
          </a:bodyPr>
          <a:lstStyle/>
          <a:p>
            <a:r>
              <a:rPr lang="en-US" sz="1200" dirty="0" smtClean="0"/>
              <a:t>Pearson Correlations in Departures from Running 30-Day Mean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13" y="4648200"/>
            <a:ext cx="342267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4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67100"/>
            <a:ext cx="5791200" cy="21668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Potential Altitude Effects on O3</a:t>
            </a:r>
          </a:p>
          <a:p>
            <a:pPr lvl="1"/>
            <a:r>
              <a:rPr lang="en-US" sz="2000" dirty="0" smtClean="0"/>
              <a:t>Reduced upwind depositional losses</a:t>
            </a:r>
          </a:p>
          <a:p>
            <a:pPr lvl="1"/>
            <a:r>
              <a:rPr lang="en-US" sz="2000" dirty="0" smtClean="0"/>
              <a:t>Increased potential for stratospheric intrusion impacts</a:t>
            </a:r>
          </a:p>
          <a:p>
            <a:pPr lvl="1"/>
            <a:r>
              <a:rPr lang="en-US" sz="2000" dirty="0" smtClean="0"/>
              <a:t>Reduced impacts from upwind sources located at lower elevations</a:t>
            </a:r>
          </a:p>
          <a:p>
            <a:pPr lvl="1"/>
            <a:r>
              <a:rPr lang="en-US" sz="2000" dirty="0" smtClean="0"/>
              <a:t>Others?</a:t>
            </a:r>
          </a:p>
          <a:p>
            <a:r>
              <a:rPr lang="en-US" sz="2400" dirty="0" smtClean="0"/>
              <a:t>Recent Forest Service </a:t>
            </a:r>
            <a:r>
              <a:rPr lang="en-US" sz="2400" dirty="0" smtClean="0"/>
              <a:t>Study:</a:t>
            </a:r>
            <a:endParaRPr lang="en-US" sz="24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Highest nighttime O3 at highest elevations</a:t>
            </a:r>
          </a:p>
          <a:p>
            <a:pPr lvl="1"/>
            <a:r>
              <a:rPr lang="en-US" sz="2000" dirty="0" smtClean="0"/>
              <a:t>No correlation of daytime O3 with elevation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Relationships Between O3 and Altitude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4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"/>
          <a:stretch/>
        </p:blipFill>
        <p:spPr bwMode="auto">
          <a:xfrm>
            <a:off x="152400" y="68423"/>
            <a:ext cx="8848725" cy="640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29400" y="5486400"/>
            <a:ext cx="2514600" cy="1371600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Potentially Underserved Areas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16675"/>
            <a:ext cx="2133600" cy="365125"/>
          </a:xfrm>
        </p:spPr>
        <p:txBody>
          <a:bodyPr/>
          <a:lstStyle/>
          <a:p>
            <a:fld id="{EF4FC86E-1066-47A0-A989-1976ADE3059A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543986"/>
              </p:ext>
            </p:extLst>
          </p:nvPr>
        </p:nvGraphicFramePr>
        <p:xfrm>
          <a:off x="4576762" y="3657600"/>
          <a:ext cx="3200400" cy="28956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0200"/>
                <a:gridCol w="1600200"/>
              </a:tblGrid>
              <a:tr h="223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UA6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Pros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Upwind boundary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significant sources or population centers</a:t>
                      </a:r>
                      <a:endParaRPr lang="en-US" sz="14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Near Capitol Reef Class I area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absolute correlations between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surrounding sites</a:t>
                      </a:r>
                      <a:endParaRPr lang="en-US" sz="14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2971800" y="3810000"/>
            <a:ext cx="1604962" cy="5334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4306"/>
              </p:ext>
            </p:extLst>
          </p:nvPr>
        </p:nvGraphicFramePr>
        <p:xfrm>
          <a:off x="381000" y="609600"/>
          <a:ext cx="4572000" cy="275844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08917"/>
                <a:gridCol w="534083"/>
                <a:gridCol w="1066800"/>
                <a:gridCol w="762000"/>
                <a:gridCol w="762000"/>
                <a:gridCol w="838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Escalante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Canyonlands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ID: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_490071003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_490170004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_490370101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(m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):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1722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1814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Type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Ozone DV (ppm):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incomplete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0.068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Anomaly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Pearson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0.598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0.633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Anomaly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Pearson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Escalante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0.598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0.752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Anomaly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Pearson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Canyonlands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0.633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Pearson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0.853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0.883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Pearson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Escalante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0.853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0.905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Pearson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Canyonlands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0.883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Refinement of ozone site database</a:t>
            </a:r>
          </a:p>
          <a:p>
            <a:pPr lvl="1"/>
            <a:r>
              <a:rPr lang="en-US" dirty="0" smtClean="0"/>
              <a:t>Additional state and FLM input</a:t>
            </a:r>
          </a:p>
          <a:p>
            <a:pPr lvl="1"/>
            <a:r>
              <a:rPr lang="en-US" dirty="0" smtClean="0"/>
              <a:t>Identify sites currently expected to be operating 2014 – 2017</a:t>
            </a:r>
          </a:p>
          <a:p>
            <a:pPr lvl="1"/>
            <a:r>
              <a:rPr lang="en-US" dirty="0" smtClean="0"/>
              <a:t>Identify reason for site closures (funding </a:t>
            </a:r>
            <a:r>
              <a:rPr lang="en-US" dirty="0" err="1" smtClean="0"/>
              <a:t>vs</a:t>
            </a:r>
            <a:r>
              <a:rPr lang="en-US" dirty="0" smtClean="0"/>
              <a:t> logistical or other siting concerns)</a:t>
            </a:r>
          </a:p>
          <a:p>
            <a:pPr lvl="1"/>
            <a:r>
              <a:rPr lang="en-US" dirty="0" smtClean="0"/>
              <a:t>Identify seasonal </a:t>
            </a:r>
            <a:r>
              <a:rPr lang="en-US" dirty="0" smtClean="0"/>
              <a:t>Forest Service </a:t>
            </a:r>
            <a:r>
              <a:rPr lang="en-US" dirty="0" smtClean="0"/>
              <a:t>monitors</a:t>
            </a:r>
          </a:p>
          <a:p>
            <a:pPr lvl="1"/>
            <a:r>
              <a:rPr lang="en-US" dirty="0" smtClean="0"/>
              <a:t>Identify sites with co-located </a:t>
            </a:r>
            <a:r>
              <a:rPr lang="en-US" dirty="0" err="1" smtClean="0"/>
              <a:t>NOx</a:t>
            </a:r>
            <a:endParaRPr lang="en-US" dirty="0" smtClean="0"/>
          </a:p>
          <a:p>
            <a:r>
              <a:rPr lang="en-US" dirty="0" smtClean="0"/>
              <a:t>Identify all sites which can be included in 3SAQS</a:t>
            </a:r>
          </a:p>
          <a:p>
            <a:pPr lvl="1"/>
            <a:r>
              <a:rPr lang="en-US" dirty="0" smtClean="0"/>
              <a:t>Currently operating and expected to continue operating</a:t>
            </a:r>
          </a:p>
          <a:p>
            <a:pPr lvl="1"/>
            <a:r>
              <a:rPr lang="en-US" dirty="0" smtClean="0"/>
              <a:t>Potentially being closed </a:t>
            </a:r>
            <a:r>
              <a:rPr lang="en-US" dirty="0" smtClean="0"/>
              <a:t>primarily due </a:t>
            </a:r>
            <a:r>
              <a:rPr lang="en-US" dirty="0" smtClean="0"/>
              <a:t>to funding issues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92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"/>
          <a:stretch/>
        </p:blipFill>
        <p:spPr bwMode="auto">
          <a:xfrm>
            <a:off x="152400" y="68423"/>
            <a:ext cx="8848725" cy="640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29400" y="5486400"/>
            <a:ext cx="2514600" cy="1371600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Potentially Underserved Areas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16675"/>
            <a:ext cx="2133600" cy="365125"/>
          </a:xfrm>
        </p:spPr>
        <p:txBody>
          <a:bodyPr/>
          <a:lstStyle/>
          <a:p>
            <a:fld id="{EF4FC86E-1066-47A0-A989-1976ADE3059A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0704"/>
              </p:ext>
            </p:extLst>
          </p:nvPr>
        </p:nvGraphicFramePr>
        <p:xfrm>
          <a:off x="5257801" y="2895600"/>
          <a:ext cx="3767136" cy="28956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83568"/>
                <a:gridCol w="1883568"/>
              </a:tblGrid>
              <a:tr h="223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UA5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Pros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Downwind of Uintah Basin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significant sources or population centers</a:t>
                      </a:r>
                      <a:endParaRPr lang="en-US" sz="14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Cross-border</a:t>
                      </a:r>
                      <a:r>
                        <a:rPr lang="en-US" sz="1400" baseline="0" dirty="0" smtClean="0"/>
                        <a:t> transport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Hiawatha</a:t>
                      </a:r>
                      <a:r>
                        <a:rPr lang="en-US" sz="1400" baseline="0" dirty="0" smtClean="0"/>
                        <a:t> RFD on northern edge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values at </a:t>
                      </a:r>
                      <a:r>
                        <a:rPr lang="en-US" sz="1400" dirty="0" err="1" smtClean="0"/>
                        <a:t>Rangely</a:t>
                      </a:r>
                      <a:r>
                        <a:rPr lang="en-US" sz="1400" dirty="0" smtClean="0"/>
                        <a:t> and Dinosaur (Lay Peak at much higher elevation)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4267200" y="3048000"/>
            <a:ext cx="990600" cy="2667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5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"/>
          <a:stretch/>
        </p:blipFill>
        <p:spPr bwMode="auto">
          <a:xfrm>
            <a:off x="152400" y="68423"/>
            <a:ext cx="8848725" cy="640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29400" y="5486400"/>
            <a:ext cx="2514600" cy="1371600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Potentially Underserved Areas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16675"/>
            <a:ext cx="2133600" cy="365125"/>
          </a:xfrm>
        </p:spPr>
        <p:txBody>
          <a:bodyPr/>
          <a:lstStyle/>
          <a:p>
            <a:fld id="{EF4FC86E-1066-47A0-A989-1976ADE3059A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69626"/>
              </p:ext>
            </p:extLst>
          </p:nvPr>
        </p:nvGraphicFramePr>
        <p:xfrm>
          <a:off x="4648200" y="3810000"/>
          <a:ext cx="3767136" cy="28651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83568"/>
                <a:gridCol w="1883568"/>
              </a:tblGrid>
              <a:tr h="223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UA7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Pros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Near Arches</a:t>
                      </a:r>
                      <a:r>
                        <a:rPr lang="en-US" sz="1100" baseline="0" dirty="0" smtClean="0"/>
                        <a:t> Class I area and Moab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significant existing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sources or major population centers in immediate vicinity</a:t>
                      </a:r>
                      <a:endParaRPr lang="en-US" sz="11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Potential new O&amp;G</a:t>
                      </a:r>
                      <a:r>
                        <a:rPr lang="en-US" sz="1100" baseline="0" dirty="0" smtClean="0"/>
                        <a:t> development (Moab Master Leasing Plan)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Only moderate correlations between nearby sites (</a:t>
                      </a:r>
                      <a:r>
                        <a:rPr lang="en-US" sz="1100" dirty="0" err="1" smtClean="0"/>
                        <a:t>Canyonlands</a:t>
                      </a:r>
                      <a:r>
                        <a:rPr lang="en-US" sz="1100" dirty="0" smtClean="0"/>
                        <a:t> and Colorado NM)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3586162" y="4114800"/>
            <a:ext cx="990600" cy="2667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75917"/>
              </p:ext>
            </p:extLst>
          </p:nvPr>
        </p:nvGraphicFramePr>
        <p:xfrm>
          <a:off x="304800" y="228600"/>
          <a:ext cx="4648200" cy="31927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26163"/>
                <a:gridCol w="726163"/>
                <a:gridCol w="1304825"/>
                <a:gridCol w="907704"/>
                <a:gridCol w="983345"/>
              </a:tblGrid>
              <a:tr h="952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Colorad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NM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Canyonlands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ID: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_080771001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_490370101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(m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):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1814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Series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Type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Ozone DV (ppm):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0.068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0.068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Anomaly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Pearson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Colorad NM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0.73838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Anomaly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Pearson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Canyonlands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0.73838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Pearson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Colorad NM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0.76543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Pearson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Canyonlands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0.76543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4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"/>
          <a:stretch/>
        </p:blipFill>
        <p:spPr bwMode="auto">
          <a:xfrm>
            <a:off x="152400" y="68423"/>
            <a:ext cx="8848725" cy="640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29400" y="5486400"/>
            <a:ext cx="2514600" cy="1371600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Potentially Underserved Areas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16675"/>
            <a:ext cx="2133600" cy="365125"/>
          </a:xfrm>
        </p:spPr>
        <p:txBody>
          <a:bodyPr/>
          <a:lstStyle/>
          <a:p>
            <a:fld id="{EF4FC86E-1066-47A0-A989-1976ADE3059A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584414"/>
              </p:ext>
            </p:extLst>
          </p:nvPr>
        </p:nvGraphicFramePr>
        <p:xfrm>
          <a:off x="5233989" y="1676400"/>
          <a:ext cx="3767136" cy="32004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83568"/>
                <a:gridCol w="1883568"/>
              </a:tblGrid>
              <a:tr h="223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UA10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Pros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Near Black Canyon of the Gunnison</a:t>
                      </a:r>
                      <a:r>
                        <a:rPr lang="en-US" sz="1100" baseline="0" dirty="0" smtClean="0"/>
                        <a:t> NM Class I area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 significant existing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sources or major population centers in immediate vicinity</a:t>
                      </a:r>
                      <a:endParaRPr lang="en-US" sz="11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Potential new O&amp;G</a:t>
                      </a:r>
                      <a:r>
                        <a:rPr lang="en-US" sz="1100" baseline="0" dirty="0" smtClean="0"/>
                        <a:t> development (Moab Master Leasing Plan)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Not</a:t>
                      </a:r>
                      <a:r>
                        <a:rPr lang="en-US" sz="1100" baseline="0" dirty="0" smtClean="0"/>
                        <a:t> far from Grand Mesa USFS seasonal site but Grand Mesa is at higher elevation (3040 m)</a:t>
                      </a:r>
                      <a:endParaRPr lang="en-US" sz="11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Some areas of elevated ozone predicted,</a:t>
                      </a:r>
                      <a:r>
                        <a:rPr lang="en-US" sz="1100" baseline="0" dirty="0" smtClean="0"/>
                        <a:t> including areas below 8,000’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Generally low O3 contribution from</a:t>
                      </a:r>
                      <a:r>
                        <a:rPr lang="en-US" sz="1100" baseline="0" dirty="0" smtClean="0"/>
                        <a:t> anthropogenic sources </a:t>
                      </a:r>
                      <a:r>
                        <a:rPr lang="en-US" sz="1100" dirty="0" smtClean="0"/>
                        <a:t>predicted (</a:t>
                      </a:r>
                      <a:r>
                        <a:rPr lang="en-US" sz="1100" dirty="0" err="1" smtClean="0"/>
                        <a:t>WestJump</a:t>
                      </a:r>
                      <a:r>
                        <a:rPr lang="en-US" sz="1100" dirty="0" smtClean="0"/>
                        <a:t> modeling)</a:t>
                      </a:r>
                      <a:endParaRPr lang="en-US" sz="11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4343400" y="1905000"/>
            <a:ext cx="914400" cy="27813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7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"/>
          <a:stretch/>
        </p:blipFill>
        <p:spPr bwMode="auto">
          <a:xfrm>
            <a:off x="152400" y="68423"/>
            <a:ext cx="8848725" cy="640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29400" y="5486400"/>
            <a:ext cx="2514600" cy="1371600"/>
          </a:xfrm>
          <a:solidFill>
            <a:schemeClr val="bg1">
              <a:lumMod val="85000"/>
              <a:alpha val="63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Potentially Underserved Areas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16675"/>
            <a:ext cx="2133600" cy="365125"/>
          </a:xfrm>
        </p:spPr>
        <p:txBody>
          <a:bodyPr/>
          <a:lstStyle/>
          <a:p>
            <a:fld id="{EF4FC86E-1066-47A0-A989-1976ADE3059A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3925"/>
              </p:ext>
            </p:extLst>
          </p:nvPr>
        </p:nvGraphicFramePr>
        <p:xfrm>
          <a:off x="5357814" y="1828800"/>
          <a:ext cx="3767136" cy="303276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83568"/>
                <a:gridCol w="1883568"/>
              </a:tblGrid>
              <a:tr h="223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UA1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Pros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Great Sand Dunes NM on eastern boundary (but at higher elevation)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Isolated;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No significant existing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sources or major population centers in immediate vicinity</a:t>
                      </a:r>
                      <a:endParaRPr lang="en-US" sz="11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Far from any existing monitoring sites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Far from any emissions sources</a:t>
                      </a:r>
                      <a:endParaRPr lang="en-US" sz="11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Some areas of elevated ozone predicted,</a:t>
                      </a:r>
                      <a:r>
                        <a:rPr lang="en-US" sz="1100" baseline="0" dirty="0" smtClean="0"/>
                        <a:t> including areas below 8,000’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Generally low O3 contribution from</a:t>
                      </a:r>
                      <a:r>
                        <a:rPr lang="en-US" sz="1100" baseline="0" dirty="0" smtClean="0"/>
                        <a:t> anthropogenic sources </a:t>
                      </a:r>
                      <a:r>
                        <a:rPr lang="en-US" sz="1100" dirty="0" smtClean="0"/>
                        <a:t>predicted (</a:t>
                      </a:r>
                      <a:r>
                        <a:rPr lang="en-US" sz="1100" dirty="0" err="1" smtClean="0"/>
                        <a:t>WestJump</a:t>
                      </a:r>
                      <a:r>
                        <a:rPr lang="en-US" sz="1100" dirty="0" smtClean="0"/>
                        <a:t> modeling)</a:t>
                      </a:r>
                      <a:endParaRPr lang="en-US" sz="11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5257800" y="4800600"/>
            <a:ext cx="1066800" cy="6096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1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10064"/>
              </p:ext>
            </p:extLst>
          </p:nvPr>
        </p:nvGraphicFramePr>
        <p:xfrm>
          <a:off x="457200" y="1428869"/>
          <a:ext cx="7772400" cy="434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041"/>
                <a:gridCol w="2561359"/>
              </a:tblGrid>
              <a:tr h="367001">
                <a:tc>
                  <a:txBody>
                    <a:bodyPr/>
                    <a:lstStyle/>
                    <a:p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</a:t>
                      </a:r>
                      <a:endParaRPr lang="en-US" dirty="0"/>
                    </a:p>
                  </a:txBody>
                  <a:tcPr/>
                </a:tc>
              </a:tr>
              <a:tr h="337730">
                <a:tc>
                  <a:txBody>
                    <a:bodyPr/>
                    <a:lstStyle/>
                    <a:p>
                      <a:r>
                        <a:rPr lang="en-US" dirty="0" smtClean="0"/>
                        <a:t>Obtain additional input </a:t>
                      </a:r>
                      <a:r>
                        <a:rPr lang="en-US" dirty="0" smtClean="0"/>
                        <a:t>: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7549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NPS review of ozone site metadata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January</a:t>
                      </a:r>
                      <a:endParaRPr lang="en-US" dirty="0"/>
                    </a:p>
                  </a:txBody>
                  <a:tcPr/>
                </a:tc>
              </a:tr>
              <a:tr h="440056">
                <a:tc>
                  <a:txBody>
                    <a:bodyPr/>
                    <a:lstStyle/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RFD </a:t>
                      </a:r>
                      <a:r>
                        <a:rPr lang="en-US" dirty="0" err="1" smtClean="0"/>
                        <a:t>shapefiles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January</a:t>
                      </a:r>
                      <a:endParaRPr lang="en-US" dirty="0"/>
                    </a:p>
                  </a:txBody>
                  <a:tcPr/>
                </a:tc>
              </a:tr>
              <a:tr h="740765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Comments on potential underserved areas (locations, pros and cons</a:t>
                      </a:r>
                      <a:r>
                        <a:rPr lang="en-US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January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Prepare draft recommendations memo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January</a:t>
                      </a:r>
                      <a:endParaRPr lang="en-US" dirty="0"/>
                    </a:p>
                  </a:txBody>
                  <a:tcPr/>
                </a:tc>
              </a:tr>
              <a:tr h="678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Discuss recommendations with funding agencies and revise as </a:t>
                      </a:r>
                      <a:r>
                        <a:rPr lang="en-US" dirty="0" smtClean="0"/>
                        <a:t>appropriate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 January</a:t>
                      </a:r>
                      <a:endParaRPr lang="en-US" dirty="0"/>
                    </a:p>
                  </a:txBody>
                  <a:tcPr/>
                </a:tc>
              </a:tr>
              <a:tr h="540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Document data sources and processing </a:t>
                      </a:r>
                      <a:r>
                        <a:rPr lang="en-US" dirty="0" smtClean="0"/>
                        <a:t>procedures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 January</a:t>
                      </a:r>
                      <a:endParaRPr lang="en-US" dirty="0"/>
                    </a:p>
                  </a:txBody>
                  <a:tcPr/>
                </a:tc>
              </a:tr>
              <a:tr h="3670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6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Work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map layers</a:t>
            </a:r>
          </a:p>
          <a:p>
            <a:pPr lvl="1"/>
            <a:r>
              <a:rPr lang="en-US" dirty="0" smtClean="0"/>
              <a:t>Ozone non-attainment areas</a:t>
            </a:r>
          </a:p>
          <a:p>
            <a:pPr lvl="1"/>
            <a:r>
              <a:rPr lang="en-US" dirty="0" smtClean="0"/>
              <a:t>Oil &amp; Gas </a:t>
            </a:r>
            <a:r>
              <a:rPr lang="en-US" dirty="0"/>
              <a:t>b</a:t>
            </a:r>
            <a:r>
              <a:rPr lang="en-US" dirty="0" smtClean="0"/>
              <a:t>asin boundaries and total emissions by basin</a:t>
            </a:r>
          </a:p>
          <a:p>
            <a:pPr lvl="1"/>
            <a:r>
              <a:rPr lang="en-US" dirty="0" smtClean="0"/>
              <a:t>Producing wells 2008, 2011, 2011-2008</a:t>
            </a:r>
          </a:p>
          <a:p>
            <a:pPr lvl="1"/>
            <a:r>
              <a:rPr lang="en-US" dirty="0" smtClean="0"/>
              <a:t>RFD areas</a:t>
            </a:r>
          </a:p>
          <a:p>
            <a:r>
              <a:rPr lang="en-US" dirty="0" smtClean="0"/>
              <a:t>Correlation analysis</a:t>
            </a:r>
          </a:p>
          <a:p>
            <a:r>
              <a:rPr lang="en-US" dirty="0" smtClean="0"/>
              <a:t>Potentially underserved areas analysis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3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6" y="0"/>
            <a:ext cx="8973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9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411934"/>
              </p:ext>
            </p:extLst>
          </p:nvPr>
        </p:nvGraphicFramePr>
        <p:xfrm>
          <a:off x="4724400" y="4267200"/>
          <a:ext cx="40640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WestJump 2008 Emissions (tpy)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Basin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NOx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VOC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SOx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D-J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22,165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100,622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14,367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Piceance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20,113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45,714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11,520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1,812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N. San Juan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5,917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2,187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6,456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Uintah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15,508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97,303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11,569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Powder River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20,980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14,787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15,445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Southwest WY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23,824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87,374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16,024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6,030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Wind River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1,335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10,993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2,062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1,276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51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t="5284" r="12428" b="4899"/>
          <a:stretch/>
        </p:blipFill>
        <p:spPr>
          <a:xfrm>
            <a:off x="4829117" y="9523"/>
            <a:ext cx="3600508" cy="3419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t="7610" r="12012" b="5372"/>
          <a:stretch/>
        </p:blipFill>
        <p:spPr>
          <a:xfrm>
            <a:off x="2884615" y="3474720"/>
            <a:ext cx="3706656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r="8401"/>
          <a:stretch/>
        </p:blipFill>
        <p:spPr>
          <a:xfrm>
            <a:off x="295275" y="9524"/>
            <a:ext cx="355586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7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4123036"/>
            <a:ext cx="361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734760"/>
            <a:ext cx="323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505700" y="724434"/>
            <a:ext cx="1524000" cy="4409542"/>
            <a:chOff x="7467600" y="285311"/>
            <a:chExt cx="1524000" cy="3711587"/>
          </a:xfrm>
          <a:solidFill>
            <a:schemeClr val="bg1"/>
          </a:solidFill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1143000"/>
              <a:ext cx="276225" cy="3333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1676400"/>
              <a:ext cx="257175" cy="257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924800" y="1143000"/>
              <a:ext cx="1066800" cy="4154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Urban, Pop -Oriented</a:t>
              </a:r>
              <a:endParaRPr lang="en-US" sz="105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24800" y="1676400"/>
              <a:ext cx="838200" cy="253916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050" dirty="0" smtClean="0"/>
                <a:t>Industrial</a:t>
              </a:r>
              <a:endParaRPr lang="en-US" sz="105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67600" y="285311"/>
              <a:ext cx="1524000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Potential 3SAQS Ozone Monitoring Sites</a:t>
              </a:r>
              <a:endParaRPr lang="en-US" sz="1400" b="1" dirty="0"/>
            </a:p>
          </p:txBody>
        </p: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105025"/>
              <a:ext cx="314325" cy="2857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7934325" y="2114550"/>
              <a:ext cx="838200" cy="253916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050" dirty="0" smtClean="0"/>
                <a:t>Other</a:t>
              </a:r>
              <a:endParaRPr lang="en-US" sz="105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81950" y="2510009"/>
              <a:ext cx="838200" cy="415498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050" dirty="0" smtClean="0"/>
                <a:t>Co-Located </a:t>
              </a:r>
              <a:r>
                <a:rPr lang="en-US" sz="1050" dirty="0" err="1" smtClean="0"/>
                <a:t>NOx</a:t>
              </a:r>
              <a:endParaRPr lang="en-US" sz="105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9100" y="3128961"/>
              <a:ext cx="838200" cy="253916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050" dirty="0" smtClean="0"/>
                <a:t>Seasonal</a:t>
              </a:r>
              <a:endParaRPr lang="en-US" sz="105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01000" y="3581400"/>
              <a:ext cx="838200" cy="415498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050" dirty="0" smtClean="0"/>
                <a:t>Potential Closure</a:t>
              </a:r>
              <a:endParaRPr lang="en-US" sz="1050" dirty="0"/>
            </a:p>
          </p:txBody>
        </p:sp>
      </p:grp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3461896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85"/>
          <a:stretch/>
        </p:blipFill>
        <p:spPr bwMode="auto">
          <a:xfrm>
            <a:off x="9524" y="34818"/>
            <a:ext cx="7372351" cy="644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Line Callout 1 31"/>
          <p:cNvSpPr/>
          <p:nvPr/>
        </p:nvSpPr>
        <p:spPr>
          <a:xfrm>
            <a:off x="1905000" y="152400"/>
            <a:ext cx="1295400" cy="262359"/>
          </a:xfrm>
          <a:prstGeom prst="borderCallout1">
            <a:avLst>
              <a:gd name="adj1" fmla="val 104892"/>
              <a:gd name="adj2" fmla="val 80558"/>
              <a:gd name="adj3" fmla="val 221636"/>
              <a:gd name="adj4" fmla="val 107439"/>
            </a:avLst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Class I Area</a:t>
            </a:r>
            <a:endParaRPr lang="en-US" dirty="0"/>
          </a:p>
        </p:txBody>
      </p:sp>
      <p:sp>
        <p:nvSpPr>
          <p:cNvPr id="33" name="Line Callout 1 32"/>
          <p:cNvSpPr/>
          <p:nvPr/>
        </p:nvSpPr>
        <p:spPr>
          <a:xfrm>
            <a:off x="2057400" y="5867400"/>
            <a:ext cx="1295400" cy="262359"/>
          </a:xfrm>
          <a:prstGeom prst="borderCallout1">
            <a:avLst>
              <a:gd name="adj1" fmla="val 50435"/>
              <a:gd name="adj2" fmla="val 100411"/>
              <a:gd name="adj3" fmla="val 43741"/>
              <a:gd name="adj4" fmla="val 147145"/>
            </a:avLst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O&amp;G </a:t>
            </a:r>
            <a:r>
              <a:rPr lang="en-US" sz="1050" dirty="0" err="1" smtClean="0"/>
              <a:t>NOx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9660"/>
            <a:ext cx="9048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97476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NOx</a:t>
            </a:r>
            <a:r>
              <a:rPr lang="en-US" sz="1050" dirty="0" smtClean="0"/>
              <a:t> (</a:t>
            </a:r>
            <a:r>
              <a:rPr lang="en-US" sz="1050" dirty="0" err="1" smtClean="0"/>
              <a:t>tpy</a:t>
            </a:r>
            <a:r>
              <a:rPr lang="en-US" sz="1050" dirty="0" smtClean="0"/>
              <a:t>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168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9"/>
          <a:stretch/>
        </p:blipFill>
        <p:spPr bwMode="auto">
          <a:xfrm>
            <a:off x="76200" y="0"/>
            <a:ext cx="751949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8</a:t>
            </a:fld>
            <a:endParaRPr lang="en-US"/>
          </a:p>
        </p:txBody>
      </p:sp>
      <p:sp>
        <p:nvSpPr>
          <p:cNvPr id="11" name="Donut 10"/>
          <p:cNvSpPr/>
          <p:nvPr/>
        </p:nvSpPr>
        <p:spPr>
          <a:xfrm>
            <a:off x="3100387" y="1133475"/>
            <a:ext cx="609600" cy="609600"/>
          </a:xfrm>
          <a:prstGeom prst="donu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2428875" y="3524250"/>
            <a:ext cx="609600" cy="609600"/>
          </a:xfrm>
          <a:prstGeom prst="donu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4352925" y="4000500"/>
            <a:ext cx="609600" cy="609600"/>
          </a:xfrm>
          <a:prstGeom prst="donu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310187" y="4067175"/>
            <a:ext cx="609600" cy="609600"/>
          </a:xfrm>
          <a:prstGeom prst="donu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2519362" y="2261890"/>
            <a:ext cx="609600" cy="609600"/>
          </a:xfrm>
          <a:prstGeom prst="donu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6800850" y="2138065"/>
            <a:ext cx="609600" cy="609600"/>
          </a:xfrm>
          <a:prstGeom prst="donu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1981200"/>
            <a:ext cx="1371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or Confirmed Site Closure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05600" y="1981200"/>
            <a:ext cx="2133600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1981200" y="685800"/>
            <a:ext cx="1057275" cy="447675"/>
          </a:xfrm>
          <a:prstGeom prst="wedgeRoundRectCallout">
            <a:avLst>
              <a:gd name="adj1" fmla="val 70888"/>
              <a:gd name="adj2" fmla="val 114319"/>
              <a:gd name="adj3" fmla="val 16667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Wyoming Range</a:t>
            </a:r>
            <a:endParaRPr lang="en-US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1452562" y="1762125"/>
            <a:ext cx="1057275" cy="523875"/>
          </a:xfrm>
          <a:prstGeom prst="wedgeRoundRectCallout">
            <a:avLst>
              <a:gd name="adj1" fmla="val 71789"/>
              <a:gd name="adj2" fmla="val 96137"/>
              <a:gd name="adj3" fmla="val 16667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Murphy Ridge</a:t>
            </a: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1304925" y="2990850"/>
            <a:ext cx="1057275" cy="523875"/>
          </a:xfrm>
          <a:prstGeom prst="wedgeRoundRectCallout">
            <a:avLst>
              <a:gd name="adj1" fmla="val 71789"/>
              <a:gd name="adj2" fmla="val 96137"/>
              <a:gd name="adj3" fmla="val 16667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Price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3295650" y="4648200"/>
            <a:ext cx="1057275" cy="523875"/>
          </a:xfrm>
          <a:prstGeom prst="wedgeRoundRectCallout">
            <a:avLst>
              <a:gd name="adj1" fmla="val 64582"/>
              <a:gd name="adj2" fmla="val -131136"/>
              <a:gd name="adj3" fmla="val 16667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Sunlight Mountain</a:t>
            </a:r>
            <a:endParaRPr lang="en-US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5919787" y="4910137"/>
            <a:ext cx="1057275" cy="523875"/>
          </a:xfrm>
          <a:prstGeom prst="wedgeRoundRectCallout">
            <a:avLst>
              <a:gd name="adj1" fmla="val -66049"/>
              <a:gd name="adj2" fmla="val -111136"/>
              <a:gd name="adj3" fmla="val 16667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Kenosha 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5"/>
          <a:stretch/>
        </p:blipFill>
        <p:spPr bwMode="auto">
          <a:xfrm>
            <a:off x="152400" y="250620"/>
            <a:ext cx="6972300" cy="615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9</a:t>
            </a:fld>
            <a:endParaRPr lang="en-US"/>
          </a:p>
        </p:txBody>
      </p:sp>
      <p:sp>
        <p:nvSpPr>
          <p:cNvPr id="32" name="Line Callout 1 31"/>
          <p:cNvSpPr/>
          <p:nvPr/>
        </p:nvSpPr>
        <p:spPr>
          <a:xfrm>
            <a:off x="7467600" y="1524000"/>
            <a:ext cx="1447800" cy="1219200"/>
          </a:xfrm>
          <a:prstGeom prst="borderCallout1">
            <a:avLst>
              <a:gd name="adj1" fmla="val 35361"/>
              <a:gd name="adj2" fmla="val -1021"/>
              <a:gd name="adj3" fmla="val 41948"/>
              <a:gd name="adj4" fmla="val -84666"/>
            </a:avLst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Potentially Underserved Area</a:t>
            </a:r>
            <a:endParaRPr lang="en-US" sz="3600" dirty="0"/>
          </a:p>
        </p:txBody>
      </p:sp>
      <p:sp>
        <p:nvSpPr>
          <p:cNvPr id="30" name="Line Callout 1 29"/>
          <p:cNvSpPr/>
          <p:nvPr/>
        </p:nvSpPr>
        <p:spPr>
          <a:xfrm>
            <a:off x="6477000" y="5619750"/>
            <a:ext cx="1295400" cy="262359"/>
          </a:xfrm>
          <a:prstGeom prst="borderCallout1">
            <a:avLst>
              <a:gd name="adj1" fmla="val 46805"/>
              <a:gd name="adj2" fmla="val 1146"/>
              <a:gd name="adj3" fmla="val 163548"/>
              <a:gd name="adj4" fmla="val -62414"/>
            </a:avLst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 smtClean="0"/>
              <a:t>Thiessen</a:t>
            </a:r>
            <a:r>
              <a:rPr lang="en-US" sz="1050" dirty="0" smtClean="0"/>
              <a:t> Polygons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1085</Words>
  <Application>Microsoft Office PowerPoint</Application>
  <PresentationFormat>On-screen Show (4:3)</PresentationFormat>
  <Paragraphs>533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3SAQS Network Assessment</vt:lpstr>
      <vt:lpstr>Recent Work</vt:lpstr>
      <vt:lpstr>Recent Work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Inter-Site Correlations</vt:lpstr>
      <vt:lpstr>PowerPoint Presentation</vt:lpstr>
      <vt:lpstr>PowerPoint Presentation</vt:lpstr>
      <vt:lpstr>PowerPoint Presentation</vt:lpstr>
      <vt:lpstr>Relationships Between O3 and Altitude</vt:lpstr>
      <vt:lpstr>Potentially Underserved Areas</vt:lpstr>
      <vt:lpstr>Potentially Underserved Areas</vt:lpstr>
      <vt:lpstr>Potentially Underserved Areas</vt:lpstr>
      <vt:lpstr>Potentially Underserved Areas</vt:lpstr>
      <vt:lpstr>Potentially Underserved Areas</vt:lpstr>
      <vt:lpstr>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Till Stoeckenius</dc:creator>
  <cp:lastModifiedBy>Till Stoeckenius</cp:lastModifiedBy>
  <cp:revision>168</cp:revision>
  <dcterms:created xsi:type="dcterms:W3CDTF">2013-10-24T17:49:48Z</dcterms:created>
  <dcterms:modified xsi:type="dcterms:W3CDTF">2013-12-18T19:06:39Z</dcterms:modified>
</cp:coreProperties>
</file>