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7" r:id="rId3"/>
    <p:sldId id="259" r:id="rId4"/>
    <p:sldId id="260" r:id="rId5"/>
    <p:sldId id="270" r:id="rId6"/>
    <p:sldId id="275" r:id="rId7"/>
    <p:sldId id="269" r:id="rId8"/>
    <p:sldId id="271" r:id="rId9"/>
    <p:sldId id="272" r:id="rId10"/>
    <p:sldId id="274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60"/>
  </p:normalViewPr>
  <p:slideViewPr>
    <p:cSldViewPr>
      <p:cViewPr>
        <p:scale>
          <a:sx n="107" d="100"/>
          <a:sy n="107" d="100"/>
        </p:scale>
        <p:origin x="-840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B6595-7CB1-46DE-A435-605959048B23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9EDDC-ABDD-4065-AB98-A2540607D8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54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545CCC2-0AC6-4766-8BDF-D148B4E60FED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1A58ECB-29C5-42B4-BB0D-034901467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9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7077" indent="-283490">
              <a:defRPr>
                <a:solidFill>
                  <a:schemeClr val="tx1"/>
                </a:solidFill>
                <a:latin typeface="Arial" charset="0"/>
              </a:defRPr>
            </a:lvl2pPr>
            <a:lvl3pPr marL="1133964" indent="-226793">
              <a:defRPr>
                <a:solidFill>
                  <a:schemeClr val="tx1"/>
                </a:solidFill>
                <a:latin typeface="Arial" charset="0"/>
              </a:defRPr>
            </a:lvl3pPr>
            <a:lvl4pPr marL="1587549" indent="-226793">
              <a:defRPr>
                <a:solidFill>
                  <a:schemeClr val="tx1"/>
                </a:solidFill>
                <a:latin typeface="Arial" charset="0"/>
              </a:defRPr>
            </a:lvl4pPr>
            <a:lvl5pPr marL="2041135" indent="-226793">
              <a:defRPr>
                <a:solidFill>
                  <a:schemeClr val="tx1"/>
                </a:solidFill>
                <a:latin typeface="Arial" charset="0"/>
              </a:defRPr>
            </a:lvl5pPr>
            <a:lvl6pPr marL="2494720" indent="-22679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8305" indent="-22679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892" indent="-22679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477" indent="-226793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07171"/>
            <a:fld id="{9DA8CCF2-B771-4F28-AE80-E2B13A73BD99}" type="slidenum">
              <a:rPr lang="en-US" altLang="en-US" smtClean="0"/>
              <a:pPr defTabSz="907171"/>
              <a:t>1</a:t>
            </a:fld>
            <a:endParaRPr lang="en-US" altLang="en-US" dirty="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1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1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6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5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7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74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6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6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29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5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BD2A4-3F3F-4B51-B79A-3C9ACAB94DF0}" type="datetimeFigureOut">
              <a:rPr lang="en-US" smtClean="0"/>
              <a:pPr/>
              <a:t>7/25/14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1647-9CB5-4239-A8CF-E4E0F3005F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5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jpeg"/><Relationship Id="rId12" Type="http://schemas.openxmlformats.org/officeDocument/2006/relationships/image" Target="../media/image5.jpeg"/><Relationship Id="rId13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tmoore@westgov.org" TargetMode="External"/><Relationship Id="rId4" Type="http://schemas.openxmlformats.org/officeDocument/2006/relationships/hyperlink" Target="mailto:Shawn.McClure@colostate.edu" TargetMode="External"/><Relationship Id="rId5" Type="http://schemas.openxmlformats.org/officeDocument/2006/relationships/hyperlink" Target="mailto:rames@atmos.colostate.edu" TargetMode="External"/><Relationship Id="rId6" Type="http://schemas.openxmlformats.org/officeDocument/2006/relationships/hyperlink" Target="mailto:zac@unc.edu" TargetMode="External"/><Relationship Id="rId7" Type="http://schemas.openxmlformats.org/officeDocument/2006/relationships/hyperlink" Target="mailto:rmorris@environcorp.com" TargetMode="External"/><Relationship Id="rId8" Type="http://schemas.openxmlformats.org/officeDocument/2006/relationships/hyperlink" Target="mailto:carchuleta@air-resource.com" TargetMode="External"/><Relationship Id="rId9" Type="http://schemas.openxmlformats.org/officeDocument/2006/relationships/image" Target="../media/image2.png"/><Relationship Id="rId10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14400"/>
            <a:ext cx="8534400" cy="914400"/>
          </a:xfrm>
        </p:spPr>
        <p:txBody>
          <a:bodyPr/>
          <a:lstStyle/>
          <a:p>
            <a:pPr algn="ctr"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Three State Data Warehouse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134388" y="2579539"/>
            <a:ext cx="45524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/>
              <a:t>Tom </a:t>
            </a:r>
            <a:r>
              <a:rPr lang="en-US" altLang="en-US" sz="1600" dirty="0" smtClean="0"/>
              <a:t>Moore</a:t>
            </a:r>
          </a:p>
          <a:p>
            <a:r>
              <a:rPr lang="en-US" altLang="en-US" sz="1600" dirty="0" smtClean="0">
                <a:hlinkClick r:id="rId3"/>
              </a:rPr>
              <a:t>tmoore@westar.org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endParaRPr lang="en-US" altLang="en-US" sz="1600" dirty="0" smtClean="0"/>
          </a:p>
          <a:p>
            <a:r>
              <a:rPr lang="en-US" altLang="en-US" sz="1600" dirty="0" smtClean="0"/>
              <a:t>Shawn McClure, Rodger Ames, Dustin Schmidt</a:t>
            </a:r>
            <a:endParaRPr lang="en-US" altLang="en-US" sz="1600" dirty="0"/>
          </a:p>
          <a:p>
            <a:r>
              <a:rPr lang="en-US" altLang="en-US" sz="1600" dirty="0">
                <a:hlinkClick r:id="rId4"/>
              </a:rPr>
              <a:t>shawn.mcclure@colostate.edu</a:t>
            </a:r>
            <a:r>
              <a:rPr lang="en-US" altLang="en-US" sz="1600" dirty="0"/>
              <a:t> </a:t>
            </a:r>
          </a:p>
          <a:p>
            <a:r>
              <a:rPr lang="en-US" altLang="en-US" sz="1600" dirty="0" smtClean="0">
                <a:hlinkClick r:id="rId5"/>
              </a:rPr>
              <a:t>rames@atmos.colostate.edu</a:t>
            </a:r>
            <a:r>
              <a:rPr lang="en-US" altLang="en-US" sz="1600" dirty="0" smtClean="0"/>
              <a:t> </a:t>
            </a:r>
          </a:p>
          <a:p>
            <a:endParaRPr lang="en-US" altLang="en-US" sz="1600" dirty="0"/>
          </a:p>
          <a:p>
            <a:r>
              <a:rPr lang="en-US" altLang="en-US" sz="1600" dirty="0" smtClean="0"/>
              <a:t>Zac Adelman</a:t>
            </a:r>
          </a:p>
          <a:p>
            <a:r>
              <a:rPr lang="en-US" altLang="en-US" sz="1600" dirty="0" smtClean="0">
                <a:hlinkClick r:id="rId6"/>
              </a:rPr>
              <a:t>zac@unc.edu</a:t>
            </a:r>
            <a:endParaRPr lang="en-US" altLang="en-US" sz="1600" dirty="0" smtClean="0"/>
          </a:p>
          <a:p>
            <a:endParaRPr lang="en-US" altLang="en-US" sz="1600" dirty="0"/>
          </a:p>
          <a:p>
            <a:r>
              <a:rPr lang="en-US" altLang="en-US" sz="1600" dirty="0" smtClean="0"/>
              <a:t>Ralph Morris</a:t>
            </a:r>
          </a:p>
          <a:p>
            <a:r>
              <a:rPr lang="en-US" altLang="en-US" sz="1600" dirty="0" smtClean="0">
                <a:hlinkClick r:id="rId7"/>
              </a:rPr>
              <a:t>rmorris@environcorp.com</a:t>
            </a:r>
            <a:endParaRPr lang="en-US" altLang="en-US" sz="1600" dirty="0" smtClean="0"/>
          </a:p>
          <a:p>
            <a:endParaRPr lang="en-US" altLang="en-US" sz="1600" dirty="0"/>
          </a:p>
          <a:p>
            <a:r>
              <a:rPr lang="en-US" altLang="en-US" sz="1600" dirty="0"/>
              <a:t>Cassie Archuleta</a:t>
            </a:r>
          </a:p>
          <a:p>
            <a:r>
              <a:rPr lang="en-US" altLang="en-US" sz="1600" dirty="0" smtClean="0">
                <a:hlinkClick r:id="rId8"/>
              </a:rPr>
              <a:t>carchuleta@air-resource.com</a:t>
            </a:r>
            <a:endParaRPr lang="en-US" altLang="en-US" sz="1600" dirty="0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7696200" y="6373579"/>
            <a:ext cx="1249060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400" dirty="0" smtClean="0"/>
              <a:t>July 28, </a:t>
            </a:r>
            <a:r>
              <a:rPr lang="en-US" altLang="en-US" sz="1400" dirty="0"/>
              <a:t>2014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29245" y="1676400"/>
            <a:ext cx="853440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3200" b="0" kern="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Progress Update for 3SDW Development Project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86" y="2514600"/>
            <a:ext cx="2345811" cy="62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cat.cira.colostate.edu/CIRA_Logo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6"/>
          <a:stretch/>
        </p:blipFill>
        <p:spPr bwMode="auto">
          <a:xfrm>
            <a:off x="2336659" y="3383709"/>
            <a:ext cx="175334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watmoughs-print.co.uk/wp-content/uploads/ENVIRON3-610x400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07" b="31250"/>
          <a:stretch/>
        </p:blipFill>
        <p:spPr bwMode="auto">
          <a:xfrm>
            <a:off x="2178224" y="5106828"/>
            <a:ext cx="1828800" cy="4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e.unc.edu/images/site_wide/UNC_IFE_542_20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659" y="4381705"/>
            <a:ext cx="1828800" cy="47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N:\Project\ARS\Logo\Color ars log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78" y="5749495"/>
            <a:ext cx="2154936" cy="61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82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Technical Team Presentations</a:t>
            </a:r>
            <a:br>
              <a:rPr lang="en-US" b="1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(see web links on meeting agenda)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828800"/>
            <a:ext cx="8382000" cy="4724400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altLang="en-US" sz="3200" u="sng" dirty="0" smtClean="0"/>
              <a:t>QA/Benchmarking test case results</a:t>
            </a:r>
          </a:p>
          <a:p>
            <a:pPr eaLnBrk="1" hangingPunct="1">
              <a:defRPr/>
            </a:pPr>
            <a:r>
              <a:rPr lang="en-US" altLang="en-US" sz="3200" dirty="0" smtClean="0"/>
              <a:t>Zac has developed guidance for the benchmarking tests</a:t>
            </a:r>
          </a:p>
          <a:p>
            <a:pPr eaLnBrk="1" hangingPunct="1">
              <a:defRPr/>
            </a:pPr>
            <a:r>
              <a:rPr lang="en-US" altLang="en-US" dirty="0" smtClean="0"/>
              <a:t>Ralph will present some results from the ENVIRON test case</a:t>
            </a:r>
            <a:endParaRPr lang="en-US" altLang="en-US" sz="3200" dirty="0" smtClean="0"/>
          </a:p>
          <a:p>
            <a:pPr marL="0" indent="0" eaLnBrk="1" hangingPunct="1">
              <a:buNone/>
              <a:defRPr/>
            </a:pPr>
            <a:r>
              <a:rPr lang="en-US" altLang="en-US" u="sng" dirty="0" smtClean="0"/>
              <a:t>Data organization</a:t>
            </a:r>
          </a:p>
          <a:p>
            <a:pPr>
              <a:defRPr/>
            </a:pPr>
            <a:r>
              <a:rPr lang="en-US" altLang="en-US" dirty="0" smtClean="0"/>
              <a:t>Rodger will show an example of a “data manifest”</a:t>
            </a:r>
          </a:p>
          <a:p>
            <a:pPr lvl="1">
              <a:defRPr/>
            </a:pPr>
            <a:r>
              <a:rPr lang="en-US" altLang="en-US" dirty="0" smtClean="0"/>
              <a:t>Data manifests are being developed as a downloadable document that describes the contents of a pre-defined “data package” for a user so they can review contents before requesting the package.</a:t>
            </a:r>
          </a:p>
          <a:p>
            <a:pPr marL="0" indent="0">
              <a:buNone/>
              <a:defRPr/>
            </a:pPr>
            <a:r>
              <a:rPr lang="en-US" altLang="en-US" u="sng" dirty="0" smtClean="0"/>
              <a:t>Web tools</a:t>
            </a:r>
          </a:p>
          <a:p>
            <a:pPr>
              <a:defRPr/>
            </a:pPr>
            <a:r>
              <a:rPr lang="en-US" altLang="en-US" dirty="0" smtClean="0"/>
              <a:t>Rodger and Shawn – Data request/download interface</a:t>
            </a:r>
          </a:p>
          <a:p>
            <a:pPr>
              <a:defRPr/>
            </a:pPr>
            <a:r>
              <a:rPr lang="en-US" altLang="en-US" dirty="0" smtClean="0"/>
              <a:t>Zac and Shawn – Model results viewing tool</a:t>
            </a:r>
          </a:p>
          <a:p>
            <a:pPr>
              <a:defRPr/>
            </a:pPr>
            <a:r>
              <a:rPr lang="en-US" altLang="en-US" dirty="0" smtClean="0"/>
              <a:t>Zac and Shawn – Emissions viewing tool</a:t>
            </a:r>
          </a:p>
          <a:p>
            <a:pPr>
              <a:defRPr/>
            </a:pPr>
            <a:r>
              <a:rPr lang="en-US" altLang="en-US" dirty="0" smtClean="0"/>
              <a:t>Rodger and Shawn – The FEDs monitoring data tool</a:t>
            </a:r>
          </a:p>
          <a:p>
            <a:pPr marL="0" indent="0">
              <a:buNone/>
              <a:defRPr/>
            </a:pPr>
            <a:r>
              <a:rPr lang="en-US" altLang="en-US" u="sng" dirty="0" smtClean="0"/>
              <a:t>Next steps</a:t>
            </a:r>
          </a:p>
          <a:p>
            <a:pPr>
              <a:defRPr/>
            </a:pPr>
            <a:r>
              <a:rPr lang="en-US" altLang="en-US" dirty="0" smtClean="0"/>
              <a:t>Rodger will present a timeline of modeling data and website tools deliverables expected in September 2014, and in early 2015</a:t>
            </a:r>
            <a:endParaRPr lang="en-US" altLang="en-US" dirty="0"/>
          </a:p>
          <a:p>
            <a:pPr marL="0" indent="0">
              <a:buNone/>
              <a:defRPr/>
            </a:pPr>
            <a:endParaRPr lang="en-US" altLang="en-US" dirty="0"/>
          </a:p>
          <a:p>
            <a:pPr lvl="2">
              <a:defRPr/>
            </a:pPr>
            <a:endParaRPr lang="en-US" altLang="en-US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941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533400" y="685800"/>
            <a:ext cx="8001000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 smtClean="0">
                <a:latin typeface="+mn-lt"/>
              </a:rPr>
              <a:t>Tag-Team Presentation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752600"/>
            <a:ext cx="80772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Cassie – Project Overview</a:t>
            </a:r>
          </a:p>
          <a:p>
            <a:pPr eaLnBrk="1" hangingPunct="1">
              <a:defRPr/>
            </a:pPr>
            <a:r>
              <a:rPr lang="en-US" altLang="en-US" dirty="0" smtClean="0"/>
              <a:t>Technical team – Some test case results and web demos</a:t>
            </a:r>
          </a:p>
          <a:p>
            <a:pPr lvl="1">
              <a:defRPr/>
            </a:pPr>
            <a:r>
              <a:rPr lang="en-US" altLang="en-US" dirty="0" smtClean="0"/>
              <a:t>Benchmarking process and QA results</a:t>
            </a:r>
          </a:p>
          <a:p>
            <a:pPr lvl="1">
              <a:defRPr/>
            </a:pPr>
            <a:r>
              <a:rPr lang="en-US" altLang="en-US" dirty="0" smtClean="0"/>
              <a:t>DW login and data request process</a:t>
            </a:r>
          </a:p>
          <a:p>
            <a:pPr lvl="1">
              <a:defRPr/>
            </a:pPr>
            <a:r>
              <a:rPr lang="en-US" altLang="en-US" dirty="0" smtClean="0"/>
              <a:t>Model results evaluation tool</a:t>
            </a:r>
          </a:p>
          <a:p>
            <a:pPr lvl="1">
              <a:defRPr/>
            </a:pPr>
            <a:r>
              <a:rPr lang="en-US" altLang="en-US" dirty="0" smtClean="0"/>
              <a:t>Emissions viewing tool</a:t>
            </a:r>
          </a:p>
          <a:p>
            <a:pPr lvl="1">
              <a:defRPr/>
            </a:pPr>
            <a:r>
              <a:rPr lang="en-US" altLang="en-US" dirty="0" smtClean="0"/>
              <a:t>Integration of the FEDs monitoring data summary/display tools</a:t>
            </a:r>
          </a:p>
          <a:p>
            <a:pPr eaLnBrk="1" hangingPunct="1">
              <a:defRPr/>
            </a:pPr>
            <a:r>
              <a:rPr lang="en-US" altLang="en-US" dirty="0" smtClean="0"/>
              <a:t>Rodger - Expected functionality in place by September 2014 and early 2015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7603D1-3851-4D35-880E-912E3BC3F940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829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838200" y="685800"/>
            <a:ext cx="7696200" cy="990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Overview of DW Project 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1534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Offer </a:t>
            </a:r>
            <a:r>
              <a:rPr lang="en-US" sz="2400" dirty="0"/>
              <a:t>a </a:t>
            </a:r>
            <a:r>
              <a:rPr lang="en-US" sz="2400" dirty="0" smtClean="0"/>
              <a:t>central repository </a:t>
            </a:r>
            <a:r>
              <a:rPr lang="en-US" sz="2400" dirty="0"/>
              <a:t>of air quality data related modeling, evaluation and visualization </a:t>
            </a:r>
            <a:r>
              <a:rPr lang="en-US" sz="2400" dirty="0" smtClean="0"/>
              <a:t>tools</a:t>
            </a:r>
          </a:p>
          <a:p>
            <a:pPr lvl="1">
              <a:defRPr/>
            </a:pPr>
            <a:r>
              <a:rPr lang="en-US" sz="2000" dirty="0" smtClean="0"/>
              <a:t>Developed </a:t>
            </a:r>
            <a:r>
              <a:rPr lang="en-US" sz="2000" dirty="0"/>
              <a:t>cooperatively by </a:t>
            </a:r>
            <a:r>
              <a:rPr lang="en-US" sz="2000" dirty="0" smtClean="0"/>
              <a:t>Federal and State </a:t>
            </a:r>
            <a:r>
              <a:rPr lang="en-US" sz="2000" dirty="0"/>
              <a:t>agencies </a:t>
            </a:r>
            <a:r>
              <a:rPr lang="en-US" sz="2000" dirty="0" smtClean="0"/>
              <a:t>for the Colorado</a:t>
            </a:r>
            <a:r>
              <a:rPr lang="en-US" sz="2000" dirty="0"/>
              <a:t>, Utah and Wyoming </a:t>
            </a:r>
            <a:r>
              <a:rPr lang="en-US" sz="2000" dirty="0" smtClean="0"/>
              <a:t>3-state region</a:t>
            </a:r>
          </a:p>
          <a:p>
            <a:pPr lvl="1">
              <a:defRPr/>
            </a:pPr>
            <a:r>
              <a:rPr lang="en-US" sz="2000" dirty="0" smtClean="0"/>
              <a:t>Developed in </a:t>
            </a:r>
            <a:r>
              <a:rPr lang="en-US" sz="2000" dirty="0"/>
              <a:t>part to support air quality components of NEPA projects in </a:t>
            </a:r>
            <a:r>
              <a:rPr lang="en-US" sz="2000" dirty="0" smtClean="0"/>
              <a:t>the region</a:t>
            </a:r>
          </a:p>
          <a:p>
            <a:pPr lvl="2">
              <a:defRPr/>
            </a:pPr>
            <a:r>
              <a:rPr lang="en-US" sz="1600" dirty="0" smtClean="0"/>
              <a:t>NEPA support could include Environmental </a:t>
            </a:r>
            <a:r>
              <a:rPr lang="en-US" sz="1600" dirty="0"/>
              <a:t>Assessments (EAs), Environmental Impact Statements (EISs), Resource Management Plans (RMPs) and other </a:t>
            </a:r>
            <a:r>
              <a:rPr lang="en-US" sz="1600" dirty="0" smtClean="0"/>
              <a:t>analysis</a:t>
            </a:r>
          </a:p>
          <a:p>
            <a:pPr lvl="2">
              <a:defRPr/>
            </a:pPr>
            <a:r>
              <a:rPr lang="en-US" altLang="en-US" sz="1600" dirty="0" smtClean="0"/>
              <a:t>DW modeling support will help streamline photochemical modeling components of the NEPA process by establishing precedents approved for use by DW collaborators</a:t>
            </a:r>
          </a:p>
          <a:p>
            <a:pPr lvl="1">
              <a:defRPr/>
            </a:pPr>
            <a:r>
              <a:rPr lang="en-US" altLang="en-US" sz="2000" dirty="0" smtClean="0"/>
              <a:t>DW modeling resources can also be used for academic/research projects which may lead to approvals of improved NEPA modeling support</a:t>
            </a:r>
            <a:endParaRPr lang="en-US" altLang="en-US" sz="2000" dirty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62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8077200" cy="609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Development Process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495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000" dirty="0" smtClean="0"/>
              <a:t>“Development Team” consists of:</a:t>
            </a:r>
          </a:p>
          <a:p>
            <a:pPr lvl="1">
              <a:defRPr/>
            </a:pPr>
            <a:r>
              <a:rPr lang="en-US" altLang="en-US" sz="1800" dirty="0" smtClean="0"/>
              <a:t>Tom Moore (WESTAR), project lead</a:t>
            </a:r>
          </a:p>
          <a:p>
            <a:pPr lvl="1">
              <a:defRPr/>
            </a:pPr>
            <a:r>
              <a:rPr lang="en-US" altLang="en-US" sz="1800" dirty="0" smtClean="0"/>
              <a:t>Cassie Archuleta (ARS), facilitation assistance, Feb. 2014 – August 2014</a:t>
            </a:r>
          </a:p>
          <a:p>
            <a:pPr lvl="1">
              <a:defRPr/>
            </a:pPr>
            <a:r>
              <a:rPr lang="en-US" altLang="en-US" sz="1800" dirty="0" smtClean="0"/>
              <a:t>Rodger Ames (CIRA), transitioning to post-August facilitation / part-time developer</a:t>
            </a:r>
          </a:p>
          <a:p>
            <a:pPr lvl="1">
              <a:defRPr/>
            </a:pPr>
            <a:r>
              <a:rPr lang="en-US" altLang="en-US" sz="1800" dirty="0" smtClean="0"/>
              <a:t>Shawn McClure (CIRA), lead developer</a:t>
            </a:r>
          </a:p>
          <a:p>
            <a:pPr lvl="1">
              <a:defRPr/>
            </a:pPr>
            <a:r>
              <a:rPr lang="en-US" altLang="en-US" sz="1800" dirty="0" smtClean="0"/>
              <a:t>Dustin Schmidt  (CIRA), developer</a:t>
            </a:r>
          </a:p>
          <a:p>
            <a:pPr lvl="1">
              <a:defRPr/>
            </a:pPr>
            <a:r>
              <a:rPr lang="en-US" altLang="en-US" sz="1800" dirty="0" smtClean="0"/>
              <a:t>Zac Adelman (UNC), support </a:t>
            </a:r>
            <a:r>
              <a:rPr lang="en-US" altLang="en-US" sz="1800" dirty="0"/>
              <a:t>for website design elements, modeling data </a:t>
            </a:r>
            <a:r>
              <a:rPr lang="en-US" altLang="en-US" sz="1800" dirty="0" smtClean="0"/>
              <a:t>generation and model evaluation needs</a:t>
            </a:r>
          </a:p>
          <a:p>
            <a:pPr lvl="1">
              <a:defRPr/>
            </a:pPr>
            <a:r>
              <a:rPr lang="en-US" altLang="en-US" sz="1800" dirty="0" smtClean="0"/>
              <a:t>Ralph Morris (ENVIRON), support </a:t>
            </a:r>
            <a:r>
              <a:rPr lang="en-US" altLang="en-US" sz="1800" dirty="0"/>
              <a:t>for modeling data generation, </a:t>
            </a:r>
            <a:r>
              <a:rPr lang="en-US" altLang="en-US" sz="1800" dirty="0" smtClean="0"/>
              <a:t>data access </a:t>
            </a:r>
            <a:r>
              <a:rPr lang="en-US" altLang="en-US" sz="1800" dirty="0"/>
              <a:t>and evaluation </a:t>
            </a:r>
            <a:r>
              <a:rPr lang="en-US" altLang="en-US" sz="1800" dirty="0" smtClean="0"/>
              <a:t>needs</a:t>
            </a:r>
          </a:p>
          <a:p>
            <a:pPr>
              <a:defRPr/>
            </a:pPr>
            <a:r>
              <a:rPr lang="en-US" altLang="en-US" sz="2000" dirty="0" smtClean="0"/>
              <a:t>Several stakeholders volunteered on May 6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call to participate in process as a “Design Team” to help refine DW needs</a:t>
            </a:r>
          </a:p>
          <a:p>
            <a:pPr lvl="1">
              <a:defRPr/>
            </a:pPr>
            <a:r>
              <a:rPr lang="en-US" altLang="en-US" sz="1800" dirty="0" smtClean="0"/>
              <a:t>Broad representation includes EPA, NPS and State Offices</a:t>
            </a:r>
          </a:p>
          <a:p>
            <a:pPr>
              <a:defRPr/>
            </a:pPr>
            <a:r>
              <a:rPr lang="en-US" altLang="en-US" sz="2000" dirty="0" smtClean="0"/>
              <a:t>Every other week “Design Team” calls have alternated with “Technical Team” calls to refine and implement technical needs of the group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AE0FEF-0825-4233-B4C7-E55782672109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825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Guidance/Support Documentation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NEPA Process 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981200"/>
            <a:ext cx="8153400" cy="42672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en-US" dirty="0" smtClean="0"/>
              <a:t>Design team drafted a “NEPA Process Outline” to help define DW functionality needs for air quality components of the NEPA process</a:t>
            </a:r>
          </a:p>
          <a:p>
            <a:pPr>
              <a:defRPr/>
            </a:pPr>
            <a:r>
              <a:rPr lang="en-US" altLang="en-US" dirty="0" smtClean="0"/>
              <a:t>Current process focusses on quality </a:t>
            </a:r>
            <a:r>
              <a:rPr lang="en-US" altLang="en-US" dirty="0"/>
              <a:t>assured, cooperator </a:t>
            </a:r>
            <a:r>
              <a:rPr lang="en-US" altLang="en-US" dirty="0" smtClean="0"/>
              <a:t>approved, photochemical modeling support for NEPA  projects (e.g. CAMX and CMAQ modeling)</a:t>
            </a:r>
          </a:p>
          <a:p>
            <a:pPr lvl="1">
              <a:defRPr/>
            </a:pPr>
            <a:r>
              <a:rPr lang="en-US" altLang="en-US" dirty="0" smtClean="0"/>
              <a:t>Some discussion about information necessary to support non-NEPA research/academic projects (e.g. SMOKE and WRF processing files)</a:t>
            </a:r>
          </a:p>
          <a:p>
            <a:pPr lvl="1">
              <a:defRPr/>
            </a:pPr>
            <a:r>
              <a:rPr lang="en-US" altLang="en-US" dirty="0" smtClean="0"/>
              <a:t>Some discussions about future support for CALPUFF and AERMOD modeling</a:t>
            </a:r>
          </a:p>
          <a:p>
            <a:pPr>
              <a:defRPr/>
            </a:pPr>
            <a:r>
              <a:rPr lang="en-US" altLang="en-US" dirty="0" smtClean="0"/>
              <a:t>Note that no pre-decisional NEPA documentation will be housed/supported on the DW</a:t>
            </a:r>
          </a:p>
          <a:p>
            <a:pPr lvl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sz="3300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837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Guidance/Support Documentation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NEPA Process Outline (cont.)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905000"/>
            <a:ext cx="8686800" cy="4800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dirty="0" smtClean="0"/>
              <a:t>DW support of the NEPA Process:</a:t>
            </a:r>
          </a:p>
          <a:p>
            <a:pPr lvl="1">
              <a:defRPr/>
            </a:pPr>
            <a:r>
              <a:rPr lang="en-US" altLang="en-US" dirty="0" smtClean="0"/>
              <a:t>User browses modeling support “packages” available in the DW</a:t>
            </a:r>
          </a:p>
          <a:p>
            <a:pPr lvl="1">
              <a:defRPr/>
            </a:pPr>
            <a:r>
              <a:rPr lang="en-US" altLang="en-US" dirty="0" smtClean="0"/>
              <a:t>User can further review details of data package components in a “Data Package Manifest”</a:t>
            </a:r>
          </a:p>
          <a:p>
            <a:pPr lvl="1">
              <a:defRPr/>
            </a:pPr>
            <a:r>
              <a:rPr lang="en-US" altLang="en-US" dirty="0" smtClean="0"/>
              <a:t>User can use DW tools to view 3SAQS model results evaluations and emissions scenarios corresponding to packages available on the DW</a:t>
            </a:r>
          </a:p>
          <a:p>
            <a:pPr lvl="1">
              <a:defRPr/>
            </a:pPr>
            <a:r>
              <a:rPr lang="en-US" altLang="en-US" dirty="0" smtClean="0"/>
              <a:t>User submits a request to obtain a modeling data package</a:t>
            </a:r>
          </a:p>
          <a:p>
            <a:pPr lvl="1">
              <a:defRPr/>
            </a:pPr>
            <a:r>
              <a:rPr lang="en-US" altLang="en-US" dirty="0" smtClean="0"/>
              <a:t>Upon approval, Interim Approach:</a:t>
            </a:r>
          </a:p>
          <a:p>
            <a:pPr lvl="2">
              <a:defRPr/>
            </a:pPr>
            <a:r>
              <a:rPr lang="en-US" altLang="en-US" dirty="0" smtClean="0"/>
              <a:t>User receives historic base year modeled data, model-ready input for a future projection year (baseline) no-action scenario, and appropriate modeling guidance</a:t>
            </a:r>
          </a:p>
          <a:p>
            <a:pPr lvl="1">
              <a:defRPr/>
            </a:pPr>
            <a:r>
              <a:rPr lang="en-US" altLang="en-US" dirty="0" smtClean="0"/>
              <a:t>DW v1 Approach</a:t>
            </a:r>
          </a:p>
          <a:p>
            <a:pPr lvl="2">
              <a:defRPr/>
            </a:pPr>
            <a:r>
              <a:rPr lang="en-US" altLang="en-US" dirty="0" smtClean="0"/>
              <a:t>User receives model-ready input for a future </a:t>
            </a:r>
            <a:r>
              <a:rPr lang="en-US" altLang="en-US" dirty="0" err="1" smtClean="0"/>
              <a:t>proejction</a:t>
            </a:r>
            <a:r>
              <a:rPr lang="en-US" altLang="en-US" dirty="0" smtClean="0"/>
              <a:t> year no-action (baseline) scenario, and appropriate modeling guidance</a:t>
            </a:r>
          </a:p>
          <a:p>
            <a:pPr lvl="2">
              <a:defRPr/>
            </a:pPr>
            <a:r>
              <a:rPr lang="en-US" altLang="en-US" dirty="0" smtClean="0"/>
              <a:t>User modifies emissions in future no-action scenario to reflect project-level emissions (typically proposed/alternative actions with O&amp;G emission modifications)</a:t>
            </a:r>
          </a:p>
          <a:p>
            <a:pPr lvl="2">
              <a:defRPr/>
            </a:pPr>
            <a:r>
              <a:rPr lang="en-US" altLang="en-US" dirty="0" smtClean="0"/>
              <a:t>Modeling guidance is included so future cases can be modeled in a manner consistent with the quality approved, cooperator agreed upon, baseline scenarios</a:t>
            </a:r>
          </a:p>
          <a:p>
            <a:pPr lvl="2">
              <a:defRPr/>
            </a:pPr>
            <a:r>
              <a:rPr lang="en-US" altLang="en-US" dirty="0" smtClean="0"/>
              <a:t>DW Guidance is included for a QA check on future modeled cases</a:t>
            </a:r>
          </a:p>
          <a:p>
            <a:pPr lvl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sz="3300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80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User Test Cases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Data Request Forms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905000"/>
            <a:ext cx="8534400" cy="48768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altLang="en-US" sz="3200" dirty="0" smtClean="0"/>
              <a:t>User needs to offer some information about a project to approve access to </a:t>
            </a:r>
            <a:r>
              <a:rPr lang="en-US" altLang="en-US" dirty="0"/>
              <a:t>DW products </a:t>
            </a:r>
            <a:r>
              <a:rPr lang="en-US" altLang="en-US" dirty="0" smtClean="0"/>
              <a:t>and for </a:t>
            </a:r>
            <a:r>
              <a:rPr lang="en-US" altLang="en-US" dirty="0"/>
              <a:t>project </a:t>
            </a:r>
            <a:r>
              <a:rPr lang="en-US" altLang="en-US" dirty="0" smtClean="0"/>
              <a:t>approval and tracking purposes</a:t>
            </a:r>
          </a:p>
          <a:p>
            <a:pPr>
              <a:buNone/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In process of integrating a web form to request:</a:t>
            </a:r>
            <a:endParaRPr lang="en-US" altLang="en-US" sz="3200" dirty="0" smtClean="0"/>
          </a:p>
          <a:p>
            <a:pPr lvl="1">
              <a:defRPr/>
            </a:pPr>
            <a:r>
              <a:rPr lang="en-US" altLang="en-US" sz="2800" dirty="0" smtClean="0"/>
              <a:t>Contact information (requestor, responsible official, collaborators)</a:t>
            </a:r>
          </a:p>
          <a:p>
            <a:pPr lvl="1">
              <a:defRPr/>
            </a:pPr>
            <a:r>
              <a:rPr lang="en-US" altLang="en-US" sz="2800" dirty="0" smtClean="0"/>
              <a:t>Brief description of the project</a:t>
            </a:r>
          </a:p>
          <a:p>
            <a:pPr lvl="1">
              <a:defRPr/>
            </a:pPr>
            <a:r>
              <a:rPr lang="en-US" altLang="en-US" dirty="0" smtClean="0"/>
              <a:t>Type of analysis (e.g. NAAQS/PSD impacts, O3 analysis, visibility, etc.)</a:t>
            </a:r>
            <a:endParaRPr lang="en-US" altLang="en-US" sz="2400" dirty="0" smtClean="0"/>
          </a:p>
          <a:p>
            <a:pPr lvl="1">
              <a:defRPr/>
            </a:pPr>
            <a:r>
              <a:rPr lang="en-US" altLang="en-US" dirty="0" smtClean="0"/>
              <a:t>Modeling package requested, e.g.</a:t>
            </a:r>
          </a:p>
          <a:p>
            <a:pPr lvl="2">
              <a:defRPr/>
            </a:pPr>
            <a:r>
              <a:rPr lang="en-US" sz="2300" dirty="0" smtClean="0"/>
              <a:t>3SAQS </a:t>
            </a:r>
            <a:r>
              <a:rPr lang="en-US" sz="2300" dirty="0"/>
              <a:t>2008 Base Case CAMX NEPA Package </a:t>
            </a:r>
          </a:p>
          <a:p>
            <a:pPr lvl="2"/>
            <a:r>
              <a:rPr lang="en-US" sz="2300" dirty="0"/>
              <a:t>3SAQS </a:t>
            </a:r>
            <a:r>
              <a:rPr lang="en-US" sz="2300" dirty="0" smtClean="0"/>
              <a:t>2020_08 </a:t>
            </a:r>
            <a:r>
              <a:rPr lang="en-US" sz="2300" dirty="0"/>
              <a:t>Future </a:t>
            </a:r>
            <a:r>
              <a:rPr lang="en-US" sz="2300" dirty="0" smtClean="0"/>
              <a:t>Projection No-Action (baseline) Case </a:t>
            </a:r>
            <a:r>
              <a:rPr lang="en-US" sz="2300" dirty="0"/>
              <a:t>(</a:t>
            </a:r>
            <a:r>
              <a:rPr lang="en-US" sz="2300" dirty="0" smtClean="0"/>
              <a:t>2008-based) </a:t>
            </a:r>
            <a:r>
              <a:rPr lang="en-US" sz="2300" dirty="0"/>
              <a:t>CAMX NEPA </a:t>
            </a:r>
            <a:r>
              <a:rPr lang="en-US" sz="2300" dirty="0" smtClean="0"/>
              <a:t>Package</a:t>
            </a:r>
            <a:endParaRPr lang="en-US" sz="2300" dirty="0"/>
          </a:p>
          <a:p>
            <a:pPr lvl="2"/>
            <a:r>
              <a:rPr lang="en-US" sz="2300" dirty="0"/>
              <a:t>3SAQS 2011 Base Case CAMX NEPA </a:t>
            </a:r>
            <a:r>
              <a:rPr lang="en-US" sz="2300" dirty="0" smtClean="0"/>
              <a:t>Package</a:t>
            </a:r>
            <a:endParaRPr lang="en-US" sz="2300" dirty="0"/>
          </a:p>
          <a:p>
            <a:pPr lvl="2"/>
            <a:r>
              <a:rPr lang="en-US" sz="2300" dirty="0">
                <a:solidFill>
                  <a:srgbClr val="000000"/>
                </a:solidFill>
              </a:rPr>
              <a:t>3SAQS </a:t>
            </a:r>
            <a:r>
              <a:rPr lang="en-US" sz="2300" dirty="0" smtClean="0">
                <a:solidFill>
                  <a:srgbClr val="000000"/>
                </a:solidFill>
              </a:rPr>
              <a:t>2020_11 </a:t>
            </a:r>
            <a:r>
              <a:rPr lang="en-US" sz="2300" dirty="0">
                <a:solidFill>
                  <a:srgbClr val="000000"/>
                </a:solidFill>
              </a:rPr>
              <a:t>Future </a:t>
            </a:r>
            <a:r>
              <a:rPr lang="en-US" sz="2300" dirty="0" smtClean="0">
                <a:solidFill>
                  <a:srgbClr val="000000"/>
                </a:solidFill>
              </a:rPr>
              <a:t>Projection No-Action (baseline) Case </a:t>
            </a:r>
            <a:r>
              <a:rPr lang="en-US" sz="2300" dirty="0">
                <a:solidFill>
                  <a:srgbClr val="000000"/>
                </a:solidFill>
              </a:rPr>
              <a:t>(</a:t>
            </a:r>
            <a:r>
              <a:rPr lang="en-US" sz="2300" dirty="0" smtClean="0">
                <a:solidFill>
                  <a:srgbClr val="000000"/>
                </a:solidFill>
              </a:rPr>
              <a:t>2011-based) </a:t>
            </a:r>
            <a:r>
              <a:rPr lang="en-US" sz="2300" dirty="0">
                <a:solidFill>
                  <a:srgbClr val="000000"/>
                </a:solidFill>
              </a:rPr>
              <a:t>CAMX NEPA </a:t>
            </a:r>
            <a:r>
              <a:rPr lang="en-US" sz="2300" dirty="0" smtClean="0">
                <a:solidFill>
                  <a:srgbClr val="000000"/>
                </a:solidFill>
              </a:rPr>
              <a:t>Package</a:t>
            </a:r>
            <a:endParaRPr lang="en-US" altLang="en-US" sz="2300" dirty="0" smtClean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altLang="en-US" sz="2800" dirty="0" smtClean="0"/>
              <a:t>Modeling domain</a:t>
            </a:r>
          </a:p>
          <a:p>
            <a:pPr lvl="2">
              <a:defRPr/>
            </a:pPr>
            <a:r>
              <a:rPr lang="en-US" altLang="en-US" sz="2300" dirty="0" smtClean="0"/>
              <a:t>May integrate an option to “window-in” on a specific project area prior to data retrieval</a:t>
            </a:r>
          </a:p>
          <a:p>
            <a:pPr lvl="1">
              <a:defRPr/>
            </a:pPr>
            <a:r>
              <a:rPr lang="en-US" altLang="en-US" sz="2900" dirty="0" smtClean="0"/>
              <a:t>Modeling protocol status</a:t>
            </a:r>
          </a:p>
          <a:p>
            <a:pPr lvl="2">
              <a:defRPr/>
            </a:pPr>
            <a:r>
              <a:rPr lang="en-US" altLang="en-US" sz="2300" dirty="0" smtClean="0"/>
              <a:t>Modeling protocol not required, but it might be useful before data transfer is approved to have a status update such as “submitted”, “under review”, “not applicable”, etc.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85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User Test Cases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Data Transfer Activities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981200"/>
            <a:ext cx="8382000" cy="4724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Develo</a:t>
            </a:r>
            <a:r>
              <a:rPr lang="en-US" altLang="en-US" dirty="0" smtClean="0"/>
              <a:t>pment team is working on two test cases</a:t>
            </a:r>
          </a:p>
          <a:p>
            <a:pPr lvl="1">
              <a:defRPr/>
            </a:pPr>
            <a:r>
              <a:rPr lang="en-US" altLang="en-US" dirty="0"/>
              <a:t>ENVIRON modeling data request for </a:t>
            </a:r>
            <a:r>
              <a:rPr lang="en-US" altLang="en-US" dirty="0" smtClean="0"/>
              <a:t>Hiawatha (internal test case)</a:t>
            </a:r>
            <a:endParaRPr lang="en-US" altLang="en-US" dirty="0"/>
          </a:p>
          <a:p>
            <a:pPr lvl="1">
              <a:defRPr/>
            </a:pPr>
            <a:r>
              <a:rPr lang="en-US" altLang="en-US" sz="2800" dirty="0" smtClean="0"/>
              <a:t>AECOM modeling data request for Converse County (external test case)</a:t>
            </a:r>
          </a:p>
          <a:p>
            <a:pPr eaLnBrk="1" hangingPunct="1">
              <a:defRPr/>
            </a:pPr>
            <a:r>
              <a:rPr lang="en-US" altLang="en-US" sz="3200" dirty="0" smtClean="0"/>
              <a:t>Both groups have filled out an off-line “data request form”</a:t>
            </a:r>
          </a:p>
          <a:p>
            <a:pPr eaLnBrk="1" hangingPunct="1">
              <a:defRPr/>
            </a:pPr>
            <a:r>
              <a:rPr lang="en-US" altLang="en-US" dirty="0" smtClean="0"/>
              <a:t>Data packages and modeling guidance in process of being transferred on hard drives</a:t>
            </a:r>
          </a:p>
          <a:p>
            <a:pPr eaLnBrk="1" hangingPunct="1">
              <a:defRPr/>
            </a:pPr>
            <a:r>
              <a:rPr lang="en-US" altLang="en-US" dirty="0" smtClean="0"/>
              <a:t>Zac/UNC has developed guidance for use of data packages </a:t>
            </a:r>
          </a:p>
          <a:p>
            <a:pPr eaLnBrk="1" hangingPunct="1">
              <a:defRPr/>
            </a:pPr>
            <a:r>
              <a:rPr lang="en-US" altLang="en-US" sz="3200" dirty="0" smtClean="0"/>
              <a:t>Next steps:</a:t>
            </a:r>
          </a:p>
          <a:p>
            <a:pPr lvl="1">
              <a:defRPr/>
            </a:pPr>
            <a:r>
              <a:rPr lang="en-US" altLang="en-US" dirty="0" smtClean="0"/>
              <a:t>Fully functional data request forms will be web-integrated</a:t>
            </a:r>
          </a:p>
          <a:p>
            <a:pPr lvl="1">
              <a:defRPr/>
            </a:pPr>
            <a:r>
              <a:rPr lang="en-US" altLang="en-US" sz="2800" dirty="0" smtClean="0"/>
              <a:t>Users will be able to download data and guidance directly from the DW</a:t>
            </a:r>
          </a:p>
          <a:p>
            <a:pPr eaLnBrk="1" hangingPunct="1">
              <a:defRPr/>
            </a:pPr>
            <a:endParaRPr lang="en-US" altLang="en-US" sz="3300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623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>
                <a:latin typeface="+mn-lt"/>
              </a:rPr>
              <a:t>User Test Cases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QA/benchmarking Guidance and Results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981200"/>
            <a:ext cx="8534400" cy="48006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Important aspect of DW is serving as a launching platform for quality assured, cooperator approved photochemical modeling support data</a:t>
            </a:r>
          </a:p>
          <a:p>
            <a:pPr eaLnBrk="1" hangingPunct="1">
              <a:buNone/>
              <a:defRPr/>
            </a:pPr>
            <a:endParaRPr lang="en-US" altLang="en-US" sz="2200" dirty="0" smtClean="0"/>
          </a:p>
          <a:p>
            <a:pPr eaLnBrk="1" hangingPunct="1">
              <a:defRPr/>
            </a:pPr>
            <a:r>
              <a:rPr lang="en-US" altLang="en-US" dirty="0" smtClean="0"/>
              <a:t>Interim approach for the DW provides:</a:t>
            </a:r>
          </a:p>
          <a:p>
            <a:pPr lvl="1">
              <a:defRPr/>
            </a:pPr>
            <a:r>
              <a:rPr lang="en-US" altLang="en-US" dirty="0" smtClean="0"/>
              <a:t>Model results for a 2008 base case </a:t>
            </a:r>
          </a:p>
          <a:p>
            <a:pPr lvl="1">
              <a:defRPr/>
            </a:pPr>
            <a:r>
              <a:rPr lang="en-US" altLang="en-US" dirty="0" smtClean="0"/>
              <a:t>Modeling support files and results for future projection year no-action (baseline) case</a:t>
            </a:r>
          </a:p>
          <a:p>
            <a:pPr lvl="1">
              <a:defRPr/>
            </a:pPr>
            <a:r>
              <a:rPr lang="en-US" altLang="en-US" dirty="0" smtClean="0"/>
              <a:t>Guidance to run future case with modified emissions scenarios</a:t>
            </a:r>
          </a:p>
          <a:p>
            <a:pPr eaLnBrk="1" hangingPunct="1">
              <a:buNone/>
              <a:defRPr/>
            </a:pPr>
            <a:endParaRPr lang="en-US" altLang="en-US" sz="2200" dirty="0" smtClean="0"/>
          </a:p>
          <a:p>
            <a:pPr eaLnBrk="1" hangingPunct="1">
              <a:defRPr/>
            </a:pPr>
            <a:r>
              <a:rPr lang="en-US" altLang="en-US" dirty="0" smtClean="0"/>
              <a:t>Photochemical modeling can be sensitive to things like model version, compilers and other configuration options</a:t>
            </a:r>
          </a:p>
          <a:p>
            <a:pPr lvl="1">
              <a:defRPr/>
            </a:pPr>
            <a:r>
              <a:rPr lang="en-US" altLang="en-US" dirty="0" smtClean="0"/>
              <a:t>Configuration options can be described and approved in a modeling protocol (pre-decisional, not supported by DW)</a:t>
            </a:r>
          </a:p>
          <a:p>
            <a:pPr lvl="1">
              <a:defRPr/>
            </a:pPr>
            <a:r>
              <a:rPr lang="en-US" altLang="en-US" dirty="0" smtClean="0"/>
              <a:t>DW support will include guidance on a QA test to help ensure modeling was implemented as expected</a:t>
            </a:r>
          </a:p>
          <a:p>
            <a:pPr>
              <a:buNone/>
              <a:defRPr/>
            </a:pPr>
            <a:endParaRPr lang="en-US" altLang="en-US" sz="2200" dirty="0" smtClean="0"/>
          </a:p>
          <a:p>
            <a:pPr>
              <a:defRPr/>
            </a:pPr>
            <a:r>
              <a:rPr lang="en-US" altLang="en-US" dirty="0" smtClean="0"/>
              <a:t>DW quality assurance/benchmarking test:</a:t>
            </a:r>
          </a:p>
          <a:p>
            <a:pPr lvl="1">
              <a:defRPr/>
            </a:pPr>
            <a:r>
              <a:rPr lang="en-US" altLang="en-US" dirty="0" smtClean="0"/>
              <a:t>User re-runs he future projection year no-action (baseline) case</a:t>
            </a:r>
          </a:p>
          <a:p>
            <a:pPr lvl="1">
              <a:defRPr/>
            </a:pPr>
            <a:r>
              <a:rPr lang="en-US" altLang="en-US" dirty="0" smtClean="0"/>
              <a:t>Off-line in the NEPA air quality project study, user compares results to DW provided future projection year no-action (baseline) case results</a:t>
            </a:r>
          </a:p>
          <a:p>
            <a:pPr lvl="1">
              <a:defRPr/>
            </a:pPr>
            <a:r>
              <a:rPr lang="en-US" altLang="en-US" dirty="0" smtClean="0"/>
              <a:t>DW guidance describes how this test should be run, and recommends metrics to determine acceptable results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CBA69F-64C7-497C-A961-0102948F7A1D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436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7147</TotalTime>
  <Words>1187</Words>
  <Application>Microsoft Macintosh PowerPoint</Application>
  <PresentationFormat>On-screen Show (4:3)</PresentationFormat>
  <Paragraphs>131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Three State Data Warehouse</vt:lpstr>
      <vt:lpstr>Tag-Team Presentation</vt:lpstr>
      <vt:lpstr>Overview of DW Project Goals</vt:lpstr>
      <vt:lpstr>Development Process</vt:lpstr>
      <vt:lpstr>Guidance/Support Documentation NEPA Process Outline</vt:lpstr>
      <vt:lpstr>Guidance/Support Documentation NEPA Process Outline (cont.)</vt:lpstr>
      <vt:lpstr>User Test Cases Data Request Forms</vt:lpstr>
      <vt:lpstr>User Test Cases Data Transfer Activities</vt:lpstr>
      <vt:lpstr>User Test Cases QA/benchmarking Guidance and Results</vt:lpstr>
      <vt:lpstr>Technical Team Presentations (see web links on meeting agenda)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McClure, Shawn</dc:creator>
  <cp:lastModifiedBy>Zac Adelman</cp:lastModifiedBy>
  <cp:revision>103</cp:revision>
  <cp:lastPrinted>2014-07-25T17:57:52Z</cp:lastPrinted>
  <dcterms:created xsi:type="dcterms:W3CDTF">2013-02-05T19:16:54Z</dcterms:created>
  <dcterms:modified xsi:type="dcterms:W3CDTF">2014-07-25T21:39:45Z</dcterms:modified>
</cp:coreProperties>
</file>