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7" r:id="rId2"/>
    <p:sldId id="328" r:id="rId3"/>
    <p:sldId id="357" r:id="rId4"/>
    <p:sldId id="358" r:id="rId5"/>
    <p:sldId id="359" r:id="rId6"/>
    <p:sldId id="376" r:id="rId7"/>
    <p:sldId id="360" r:id="rId8"/>
    <p:sldId id="361" r:id="rId9"/>
    <p:sldId id="362" r:id="rId10"/>
    <p:sldId id="363" r:id="rId11"/>
    <p:sldId id="364" r:id="rId12"/>
    <p:sldId id="367" r:id="rId13"/>
    <p:sldId id="370" r:id="rId14"/>
    <p:sldId id="365" r:id="rId15"/>
    <p:sldId id="366" r:id="rId16"/>
    <p:sldId id="368" r:id="rId17"/>
    <p:sldId id="369" r:id="rId18"/>
    <p:sldId id="377" r:id="rId19"/>
    <p:sldId id="378" r:id="rId20"/>
    <p:sldId id="380" r:id="rId21"/>
    <p:sldId id="379" r:id="rId22"/>
    <p:sldId id="381" r:id="rId23"/>
    <p:sldId id="382" r:id="rId24"/>
    <p:sldId id="372" r:id="rId25"/>
    <p:sldId id="373" r:id="rId26"/>
    <p:sldId id="383" r:id="rId27"/>
    <p:sldId id="356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1C4"/>
    <a:srgbClr val="03112B"/>
    <a:srgbClr val="041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15" autoAdjust="0"/>
    <p:restoredTop sz="94660"/>
  </p:normalViewPr>
  <p:slideViewPr>
    <p:cSldViewPr snapToGrid="0" snapToObjects="1">
      <p:cViewPr varScale="1">
        <p:scale>
          <a:sx n="143" d="100"/>
          <a:sy n="143" d="100"/>
        </p:scale>
        <p:origin x="-11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B6F75-9030-9948-A95D-8EE5B2D1EDB9}" type="datetimeFigureOut">
              <a:rPr lang="en-US" smtClean="0"/>
              <a:t>5/5/14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8CEBA-9128-DA4F-89FE-F14D01E81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581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35E78-1492-DF40-98A9-F1B651563284}" type="datetimeFigureOut">
              <a:rPr lang="en-US" smtClean="0"/>
              <a:t>5/5/14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C4082-AF12-AC4F-9724-08B1AD44D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650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86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86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86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86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86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86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86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86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86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862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86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86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862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862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862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862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862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86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86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86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86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86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86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86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86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7846" y="6492875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5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075" y="6356350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0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075" y="6356350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2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677846" y="6483350"/>
            <a:ext cx="4661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EE8312-DC29-064E-9138-361627651F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78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7846" y="6492875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4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06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6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0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075" y="6356350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45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075" y="6356350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03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075" y="6356350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74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85455" y="6143625"/>
            <a:ext cx="2401454" cy="714375"/>
          </a:xfrm>
          <a:prstGeom prst="rect">
            <a:avLst/>
          </a:prstGeom>
          <a:gradFill flip="none" rotWithShape="1">
            <a:gsLst>
              <a:gs pos="30000">
                <a:srgbClr val="03112B"/>
              </a:gs>
              <a:gs pos="94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8000"/>
                </a:solidFill>
              </a:defRPr>
            </a:lvl1pPr>
          </a:lstStyle>
          <a:p>
            <a:fld id="{B4FACF60-D37F-8543-85A2-946DD536AA19}" type="datetime1">
              <a:rPr lang="en-US" smtClean="0"/>
              <a:t>5/5/14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E8312-DC29-064E-9138-361627651F98}" type="slidenum">
              <a:rPr lang="en-US" smtClean="0"/>
              <a:t>‹#›</a:t>
            </a:fld>
            <a:endParaRPr lang="en-US"/>
          </a:p>
        </p:txBody>
      </p:sp>
      <p:pic>
        <p:nvPicPr>
          <p:cNvPr id="1025" name="Picture 4" descr="UNC_IE_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774" y="6093825"/>
            <a:ext cx="1714500" cy="7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5" descr="Picture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5"/>
            <a:ext cx="1483791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crea\Desktop\ENVIRONlogoL(cmyk)small.jpg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382" y="6238182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005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03400" y="391533"/>
            <a:ext cx="5765800" cy="176530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5460" y="279639"/>
            <a:ext cx="6595990" cy="196609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Three-State Air Quality Study (3SAQS)</a:t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800" dirty="0" smtClean="0">
                <a:solidFill>
                  <a:schemeClr val="accent2"/>
                </a:solidFill>
              </a:rPr>
              <a:t/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800" dirty="0" smtClean="0">
                <a:solidFill>
                  <a:schemeClr val="accent2"/>
                </a:solidFill>
              </a:rPr>
              <a:t/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800" dirty="0" smtClean="0">
                <a:solidFill>
                  <a:schemeClr val="accent2"/>
                </a:solidFill>
              </a:rPr>
              <a:t>Three-State Data Warehouse (3SDW)</a:t>
            </a: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3" name="Picture 2" descr="colorado-fla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61" y="858776"/>
            <a:ext cx="1380227" cy="914400"/>
          </a:xfrm>
          <a:prstGeom prst="rect">
            <a:avLst/>
          </a:prstGeom>
        </p:spPr>
      </p:pic>
      <p:pic>
        <p:nvPicPr>
          <p:cNvPr id="4" name="Picture 3" descr="Utah Fla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0" y="858776"/>
            <a:ext cx="1371600" cy="914400"/>
          </a:xfrm>
          <a:prstGeom prst="rect">
            <a:avLst/>
          </a:prstGeom>
        </p:spPr>
      </p:pic>
      <p:pic>
        <p:nvPicPr>
          <p:cNvPr id="5" name="Picture 4" descr="nunst08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44" y="858776"/>
            <a:ext cx="1307306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6928" y="2531764"/>
            <a:ext cx="85268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3SAQS/3SDW Progress Review </a:t>
            </a:r>
          </a:p>
          <a:p>
            <a:pPr algn="ctr"/>
            <a:r>
              <a:rPr lang="en-US" sz="4000" dirty="0" smtClean="0"/>
              <a:t>to the</a:t>
            </a:r>
            <a:r>
              <a:rPr lang="en-US" sz="4000" dirty="0"/>
              <a:t> </a:t>
            </a:r>
            <a:r>
              <a:rPr lang="en-US" sz="4000" dirty="0" smtClean="0"/>
              <a:t>3SAQS Technical Committee</a:t>
            </a:r>
          </a:p>
          <a:p>
            <a:pPr algn="ctr"/>
            <a:endParaRPr lang="en-US" sz="2400" dirty="0" smtClean="0">
              <a:solidFill>
                <a:srgbClr val="3333CC"/>
              </a:solidFill>
            </a:endParaRPr>
          </a:p>
          <a:p>
            <a:pPr algn="ctr"/>
            <a:r>
              <a:rPr lang="en-US" sz="2400" dirty="0" smtClean="0">
                <a:solidFill>
                  <a:srgbClr val="3333CC"/>
                </a:solidFill>
              </a:rPr>
              <a:t>University of North Carolina (UNC-IE)</a:t>
            </a:r>
          </a:p>
          <a:p>
            <a:pPr algn="ctr"/>
            <a:r>
              <a:rPr lang="en-US" sz="2400" dirty="0" smtClean="0">
                <a:solidFill>
                  <a:srgbClr val="3333CC"/>
                </a:solidFill>
              </a:rPr>
              <a:t>Cooperative Institute for Research in the Atmosphere (CIRA)</a:t>
            </a:r>
          </a:p>
          <a:p>
            <a:pPr algn="ctr"/>
            <a:r>
              <a:rPr lang="en-US" sz="2400" dirty="0">
                <a:solidFill>
                  <a:srgbClr val="3333CC"/>
                </a:solidFill>
              </a:rPr>
              <a:t>ENVIRON International Corporation (ENVIRON</a:t>
            </a:r>
            <a:r>
              <a:rPr lang="en-US" sz="2400" dirty="0" smtClean="0">
                <a:solidFill>
                  <a:srgbClr val="3333CC"/>
                </a:solidFill>
              </a:rPr>
              <a:t>)</a:t>
            </a:r>
          </a:p>
          <a:p>
            <a:pPr algn="ctr"/>
            <a:r>
              <a:rPr lang="en-US" sz="2400" dirty="0" smtClean="0"/>
              <a:t>May 6, 2014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963869" y="62484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762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3SAQS Methane Inventory Memo</a:t>
            </a:r>
            <a:endParaRPr lang="en-US" sz="3600" dirty="0"/>
          </a:p>
        </p:txBody>
      </p:sp>
      <p:pic>
        <p:nvPicPr>
          <p:cNvPr id="12" name="Picture 11" descr="3SAQS_2008_CH4_Sourc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3" y="2190602"/>
            <a:ext cx="4266107" cy="2900747"/>
          </a:xfrm>
          <a:prstGeom prst="rect">
            <a:avLst/>
          </a:prstGeom>
        </p:spPr>
      </p:pic>
      <p:pic>
        <p:nvPicPr>
          <p:cNvPr id="4" name="Picture 3" descr="Screen Shot 2014-05-04 at 11.26.3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040" y="1154589"/>
            <a:ext cx="4798960" cy="525071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87144" y="4598025"/>
            <a:ext cx="545754" cy="546464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66387" y="4544885"/>
            <a:ext cx="545754" cy="546464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3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762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3SAQS Methane Inventory Memo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11149"/>
            <a:ext cx="8839200" cy="456676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3-state CH4 Inventory Needs</a:t>
            </a:r>
          </a:p>
          <a:p>
            <a:pPr lvl="1"/>
            <a:r>
              <a:rPr lang="en-US" sz="2000" u="sng" dirty="0" smtClean="0">
                <a:solidFill>
                  <a:schemeClr val="accent2"/>
                </a:solidFill>
              </a:rPr>
              <a:t>Livestock waste</a:t>
            </a:r>
            <a:r>
              <a:rPr lang="en-US" sz="2000" dirty="0" smtClean="0">
                <a:solidFill>
                  <a:schemeClr val="accent2"/>
                </a:solidFill>
              </a:rPr>
              <a:t>: county-level TOG EI (could be scaled from NH3 EI)</a:t>
            </a:r>
          </a:p>
          <a:p>
            <a:pPr lvl="1"/>
            <a:r>
              <a:rPr lang="en-US" sz="2000" u="sng" dirty="0" smtClean="0">
                <a:solidFill>
                  <a:schemeClr val="accent2"/>
                </a:solidFill>
              </a:rPr>
              <a:t>Enteric fermentation</a:t>
            </a:r>
            <a:r>
              <a:rPr lang="en-US" sz="2000" dirty="0" smtClean="0">
                <a:solidFill>
                  <a:schemeClr val="accent2"/>
                </a:solidFill>
              </a:rPr>
              <a:t>: not waste-related, need to start from the bottom up</a:t>
            </a:r>
          </a:p>
          <a:p>
            <a:pPr lvl="1"/>
            <a:r>
              <a:rPr lang="en-US" sz="2000" u="sng" dirty="0" smtClean="0">
                <a:solidFill>
                  <a:schemeClr val="accent2"/>
                </a:solidFill>
              </a:rPr>
              <a:t>Wastewater treatment</a:t>
            </a:r>
            <a:r>
              <a:rPr lang="en-US" sz="2000" dirty="0" smtClean="0">
                <a:solidFill>
                  <a:schemeClr val="accent2"/>
                </a:solidFill>
              </a:rPr>
              <a:t>: speciation profile update </a:t>
            </a:r>
            <a:r>
              <a:rPr lang="en-US" sz="2000" dirty="0" smtClean="0">
                <a:solidFill>
                  <a:schemeClr val="accent2"/>
                </a:solidFill>
                <a:sym typeface="Wingdings"/>
              </a:rPr>
              <a:t> convert 70% unknown TOG mass to CH4</a:t>
            </a:r>
          </a:p>
          <a:p>
            <a:pPr lvl="1"/>
            <a:r>
              <a:rPr lang="en-US" sz="2000" u="sng" dirty="0" smtClean="0">
                <a:solidFill>
                  <a:schemeClr val="accent2"/>
                </a:solidFill>
              </a:rPr>
              <a:t>Oil and gas</a:t>
            </a:r>
            <a:r>
              <a:rPr lang="en-US" sz="2000" dirty="0" smtClean="0">
                <a:solidFill>
                  <a:schemeClr val="accent2"/>
                </a:solidFill>
              </a:rPr>
              <a:t>: review the current CH4 source distribution and flag/correct inconsistencies or omissions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Effort Should be Based on Intent: Why Model CH4?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If a </a:t>
            </a:r>
            <a:r>
              <a:rPr lang="en-US" sz="2000" dirty="0" smtClean="0">
                <a:solidFill>
                  <a:srgbClr val="FF0000"/>
                </a:solidFill>
              </a:rPr>
              <a:t>tracer</a:t>
            </a:r>
            <a:r>
              <a:rPr lang="en-US" sz="2000" dirty="0" smtClean="0">
                <a:solidFill>
                  <a:schemeClr val="accent2"/>
                </a:solidFill>
              </a:rPr>
              <a:t> for oil and gas, shouldn’t we “turn-off” other sources?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If an </a:t>
            </a:r>
            <a:r>
              <a:rPr lang="en-US" sz="2000" dirty="0" smtClean="0">
                <a:solidFill>
                  <a:srgbClr val="FF0000"/>
                </a:solidFill>
              </a:rPr>
              <a:t>ozone precursor</a:t>
            </a:r>
            <a:r>
              <a:rPr lang="en-US" sz="2000" dirty="0" smtClean="0">
                <a:solidFill>
                  <a:schemeClr val="accent2"/>
                </a:solidFill>
              </a:rPr>
              <a:t>, need a serious (and significant) effort at building a complete inventory for the 3-state (WRAP, US) region</a:t>
            </a:r>
          </a:p>
        </p:txBody>
      </p:sp>
    </p:spTree>
    <p:extLst>
      <p:ext uri="{BB962C8B-B14F-4D97-AF65-F5344CB8AC3E}">
        <p14:creationId xmlns:p14="http://schemas.microsoft.com/office/powerpoint/2010/main" val="85785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762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3SAQS Methane Inventory Memo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11149"/>
            <a:ext cx="8839200" cy="456676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Approach for 3SAQS 2011 version A modeling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Simulate all of the </a:t>
            </a:r>
            <a:r>
              <a:rPr lang="en-US" sz="2400" dirty="0" smtClean="0">
                <a:solidFill>
                  <a:schemeClr val="accent2"/>
                </a:solidFill>
              </a:rPr>
              <a:t>CH4 </a:t>
            </a:r>
            <a:r>
              <a:rPr lang="en-US" sz="2400" dirty="0" smtClean="0">
                <a:solidFill>
                  <a:schemeClr val="accent2"/>
                </a:solidFill>
              </a:rPr>
              <a:t>emissions sources that we have data for now: oil and gas, industrial sources, landfills, wastewater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No agricultural sources</a:t>
            </a:r>
            <a:endParaRPr lang="en-US" sz="2000" dirty="0">
              <a:solidFill>
                <a:schemeClr val="accent2"/>
              </a:solidFill>
            </a:endParaRP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Decision based on data availability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Looking for comments on this approach in the 2011 modeling protocol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Where to go from here…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Develop a comprehensive methane inventory? </a:t>
            </a:r>
          </a:p>
          <a:p>
            <a:pPr lvl="2"/>
            <a:r>
              <a:rPr lang="en-US" sz="2000" dirty="0" smtClean="0">
                <a:solidFill>
                  <a:schemeClr val="accent2"/>
                </a:solidFill>
              </a:rPr>
              <a:t>Should be a national inventory, a three-state-only CH4 EI will miss the regional “background” ozone signal</a:t>
            </a:r>
          </a:p>
          <a:p>
            <a:pPr lvl="1"/>
            <a:r>
              <a:rPr lang="en-US" sz="2600" dirty="0" smtClean="0">
                <a:solidFill>
                  <a:schemeClr val="accent2"/>
                </a:solidFill>
              </a:rPr>
              <a:t>Who can help with this/is already working on it? (EPA?)</a:t>
            </a:r>
          </a:p>
        </p:txBody>
      </p:sp>
    </p:spTree>
    <p:extLst>
      <p:ext uri="{BB962C8B-B14F-4D97-AF65-F5344CB8AC3E}">
        <p14:creationId xmlns:p14="http://schemas.microsoft.com/office/powerpoint/2010/main" val="362508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762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2008-2011-2020 EI Comparison Memo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84019"/>
            <a:ext cx="8839200" cy="4566761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>
                <a:solidFill>
                  <a:schemeClr val="accent2"/>
                </a:solidFill>
              </a:rPr>
              <a:t>UNC is using the National Emission Inventory (NEI) to represent the </a:t>
            </a:r>
            <a:r>
              <a:rPr lang="en-US" sz="3000" dirty="0" smtClean="0">
                <a:solidFill>
                  <a:srgbClr val="FF0000"/>
                </a:solidFill>
              </a:rPr>
              <a:t>non-oil &amp; gas anthropogenic </a:t>
            </a:r>
            <a:r>
              <a:rPr lang="en-US" sz="3000" dirty="0" smtClean="0">
                <a:solidFill>
                  <a:schemeClr val="accent2"/>
                </a:solidFill>
              </a:rPr>
              <a:t>emissions for the 3SAQS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NEI release every 3-years based on state submitted data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EPA OAQPS compiles Emission Modeling Platforms (EMPs) to support rulemaking modeling; 3SAQS using 2008 and 2011-based EMPs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Changes made for 3SAQS to ancillary emissions data</a:t>
            </a:r>
          </a:p>
          <a:p>
            <a:r>
              <a:rPr lang="en-US" sz="3000" dirty="0" smtClean="0">
                <a:solidFill>
                  <a:srgbClr val="FF0000"/>
                </a:solidFill>
              </a:rPr>
              <a:t>Oil and gas </a:t>
            </a:r>
            <a:r>
              <a:rPr lang="en-US" sz="3000" dirty="0" smtClean="0">
                <a:solidFill>
                  <a:schemeClr val="accent2"/>
                </a:solidFill>
              </a:rPr>
              <a:t>inventories from West US modeling studies: WRAP, </a:t>
            </a:r>
            <a:r>
              <a:rPr lang="en-US" sz="3000" dirty="0" err="1" smtClean="0">
                <a:solidFill>
                  <a:schemeClr val="accent2"/>
                </a:solidFill>
              </a:rPr>
              <a:t>WestJumpAQMS</a:t>
            </a:r>
            <a:r>
              <a:rPr lang="en-US" sz="3000" dirty="0" smtClean="0">
                <a:solidFill>
                  <a:schemeClr val="accent2"/>
                </a:solidFill>
              </a:rPr>
              <a:t>, 3SAQS</a:t>
            </a:r>
          </a:p>
          <a:p>
            <a:r>
              <a:rPr lang="en-US" sz="3000" dirty="0" smtClean="0">
                <a:solidFill>
                  <a:srgbClr val="FF0000"/>
                </a:solidFill>
              </a:rPr>
              <a:t>Fires and natural </a:t>
            </a:r>
            <a:r>
              <a:rPr lang="en-US" sz="3000" dirty="0" smtClean="0">
                <a:solidFill>
                  <a:schemeClr val="accent2"/>
                </a:solidFill>
              </a:rPr>
              <a:t>emissions (</a:t>
            </a:r>
            <a:r>
              <a:rPr lang="en-US" sz="3000" dirty="0" err="1" smtClean="0">
                <a:solidFill>
                  <a:schemeClr val="accent2"/>
                </a:solidFill>
              </a:rPr>
              <a:t>biogenics</a:t>
            </a:r>
            <a:r>
              <a:rPr lang="en-US" sz="3000" dirty="0" smtClean="0">
                <a:solidFill>
                  <a:schemeClr val="accent2"/>
                </a:solidFill>
              </a:rPr>
              <a:t>, windblown dust, sea salt, and lightning) use data and methods developed or validated for the West U.S.</a:t>
            </a:r>
          </a:p>
          <a:p>
            <a:endParaRPr lang="en-US" sz="30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2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762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2008-2011-2020 EI Comparison Memo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84019"/>
            <a:ext cx="8839200" cy="456676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Quantify and evaluate differences in the 3SAQS inventories</a:t>
            </a:r>
            <a:endParaRPr lang="en-US" sz="1400" dirty="0" smtClean="0">
              <a:solidFill>
                <a:schemeClr val="accent2"/>
              </a:solidFill>
            </a:endParaRP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Inform CTM performance evaluation and comparisons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Validate/QA emissions</a:t>
            </a:r>
          </a:p>
          <a:p>
            <a:pPr lvl="1"/>
            <a:r>
              <a:rPr lang="en-US" sz="2000" u="sng" dirty="0" smtClean="0">
                <a:solidFill>
                  <a:schemeClr val="accent2"/>
                </a:solidFill>
              </a:rPr>
              <a:t>Memo Scope</a:t>
            </a:r>
            <a:r>
              <a:rPr lang="en-US" sz="2000" dirty="0" smtClean="0">
                <a:solidFill>
                  <a:schemeClr val="accent2"/>
                </a:solidFill>
              </a:rPr>
              <a:t>: Report </a:t>
            </a:r>
            <a:r>
              <a:rPr lang="en-US" sz="2000" dirty="0" smtClean="0">
                <a:solidFill>
                  <a:srgbClr val="FF0000"/>
                </a:solidFill>
              </a:rPr>
              <a:t>what</a:t>
            </a:r>
            <a:r>
              <a:rPr lang="en-US" sz="2000" dirty="0" smtClean="0">
                <a:solidFill>
                  <a:schemeClr val="accent2"/>
                </a:solidFill>
              </a:rPr>
              <a:t> is changing, by </a:t>
            </a:r>
            <a:r>
              <a:rPr lang="en-US" sz="2000" dirty="0" smtClean="0">
                <a:solidFill>
                  <a:srgbClr val="FF0000"/>
                </a:solidFill>
              </a:rPr>
              <a:t>how much</a:t>
            </a:r>
            <a:r>
              <a:rPr lang="en-US" sz="2000" dirty="0" smtClean="0">
                <a:solidFill>
                  <a:schemeClr val="accent2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not why </a:t>
            </a:r>
            <a:r>
              <a:rPr lang="en-US" sz="2000" dirty="0" smtClean="0">
                <a:solidFill>
                  <a:schemeClr val="accent2"/>
                </a:solidFill>
              </a:rPr>
              <a:t>the changes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3SAQS Inventories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44290"/>
              </p:ext>
            </p:extLst>
          </p:nvPr>
        </p:nvGraphicFramePr>
        <p:xfrm>
          <a:off x="492236" y="3412999"/>
          <a:ext cx="8247478" cy="3001461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579099"/>
                <a:gridCol w="2559933"/>
                <a:gridCol w="1820030"/>
                <a:gridCol w="2288416"/>
              </a:tblGrid>
              <a:tr h="390887">
                <a:tc>
                  <a:txBody>
                    <a:bodyPr/>
                    <a:lstStyle/>
                    <a:p>
                      <a:r>
                        <a:rPr lang="en-US" dirty="0" smtClean="0"/>
                        <a:t>Sector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2020</a:t>
                      </a:r>
                      <a:endParaRPr lang="en-US" dirty="0"/>
                    </a:p>
                  </a:txBody>
                  <a:tcPr/>
                </a:tc>
              </a:tr>
              <a:tr h="674682">
                <a:tc>
                  <a:txBody>
                    <a:bodyPr/>
                    <a:lstStyle/>
                    <a:p>
                      <a:r>
                        <a:rPr lang="en-US" dirty="0" smtClean="0"/>
                        <a:t>Non-oil &amp; gas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NEI2007v5 &amp; NEI2008v2 EMP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NEI2011v6</a:t>
                      </a:r>
                      <a:r>
                        <a:rPr lang="en-US" baseline="0" dirty="0" smtClean="0"/>
                        <a:t> EMP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NEI2020re_v5_07c (2008-based)</a:t>
                      </a:r>
                    </a:p>
                    <a:p>
                      <a:r>
                        <a:rPr lang="en-US" dirty="0" smtClean="0"/>
                        <a:t>NEI2018ed_v6_11f</a:t>
                      </a:r>
                    </a:p>
                    <a:p>
                      <a:r>
                        <a:rPr lang="en-US" dirty="0" smtClean="0"/>
                        <a:t>(2011-base)</a:t>
                      </a:r>
                      <a:endParaRPr lang="en-US" dirty="0"/>
                    </a:p>
                  </a:txBody>
                  <a:tcPr/>
                </a:tc>
              </a:tr>
              <a:tr h="390887">
                <a:tc>
                  <a:txBody>
                    <a:bodyPr/>
                    <a:lstStyle/>
                    <a:p>
                      <a:r>
                        <a:rPr lang="en-US" dirty="0" smtClean="0"/>
                        <a:t>Oil &amp; gas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WRAP P3 &amp; NEI2008v2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3SAQS</a:t>
                      </a:r>
                      <a:r>
                        <a:rPr lang="en-US" baseline="0" dirty="0" smtClean="0"/>
                        <a:t> 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3SAQS P1 projected</a:t>
                      </a:r>
                      <a:r>
                        <a:rPr lang="en-US" baseline="0" dirty="0" smtClean="0"/>
                        <a:t> to 2020</a:t>
                      </a:r>
                      <a:endParaRPr lang="en-US" dirty="0"/>
                    </a:p>
                  </a:txBody>
                  <a:tcPr/>
                </a:tc>
              </a:tr>
              <a:tr h="390887">
                <a:tc>
                  <a:txBody>
                    <a:bodyPr/>
                    <a:lstStyle/>
                    <a:p>
                      <a:r>
                        <a:rPr lang="en-US" dirty="0" smtClean="0"/>
                        <a:t>Fires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DEASCO3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PMDETAIL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See</a:t>
                      </a:r>
                      <a:r>
                        <a:rPr lang="en-US" baseline="0" dirty="0" smtClean="0"/>
                        <a:t> base year</a:t>
                      </a:r>
                      <a:endParaRPr lang="en-US" dirty="0"/>
                    </a:p>
                  </a:txBody>
                  <a:tcPr/>
                </a:tc>
              </a:tr>
              <a:tr h="390887">
                <a:tc>
                  <a:txBody>
                    <a:bodyPr/>
                    <a:lstStyle/>
                    <a:p>
                      <a:r>
                        <a:rPr lang="en-US" dirty="0" smtClean="0"/>
                        <a:t>Biogenic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MEGANv2.10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MEGANv2.10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See</a:t>
                      </a:r>
                      <a:r>
                        <a:rPr lang="en-US" baseline="0" dirty="0" smtClean="0"/>
                        <a:t> base year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42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762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2008-2011-2020 EI Comparison Memo</a:t>
            </a:r>
            <a:endParaRPr lang="en-US" sz="3600" dirty="0"/>
          </a:p>
        </p:txBody>
      </p:sp>
      <p:pic>
        <p:nvPicPr>
          <p:cNvPr id="6" name="Picture 5" descr="3SAQS_EI_Comp_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1"/>
            <a:ext cx="2991151" cy="2002008"/>
          </a:xfrm>
          <a:prstGeom prst="rect">
            <a:avLst/>
          </a:prstGeom>
        </p:spPr>
      </p:pic>
      <p:pic>
        <p:nvPicPr>
          <p:cNvPr id="7" name="Picture 6" descr="3SAQS_EI_Comp_NO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618" y="1295400"/>
            <a:ext cx="2912219" cy="1949177"/>
          </a:xfrm>
          <a:prstGeom prst="rect">
            <a:avLst/>
          </a:prstGeom>
        </p:spPr>
      </p:pic>
      <p:pic>
        <p:nvPicPr>
          <p:cNvPr id="8" name="Picture 7" descr="3SAQS_EI_Comp_NH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4265"/>
            <a:ext cx="3171290" cy="2122577"/>
          </a:xfrm>
          <a:prstGeom prst="rect">
            <a:avLst/>
          </a:prstGeom>
        </p:spPr>
      </p:pic>
      <p:pic>
        <p:nvPicPr>
          <p:cNvPr id="9" name="Picture 8" descr="3SAQS_EI_Comp_VOC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851" y="1379370"/>
            <a:ext cx="2912218" cy="1949177"/>
          </a:xfrm>
          <a:prstGeom prst="rect">
            <a:avLst/>
          </a:prstGeom>
        </p:spPr>
      </p:pic>
      <p:pic>
        <p:nvPicPr>
          <p:cNvPr id="10" name="Picture 9" descr="3SAQS_EI_Comp_SO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51" y="3523161"/>
            <a:ext cx="2978160" cy="1993313"/>
          </a:xfrm>
          <a:prstGeom prst="rect">
            <a:avLst/>
          </a:prstGeom>
        </p:spPr>
      </p:pic>
      <p:pic>
        <p:nvPicPr>
          <p:cNvPr id="11" name="Picture 10" descr="3SAQS_EI_Comp_PM1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837" y="3523162"/>
            <a:ext cx="3098232" cy="20736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64634" y="5648443"/>
            <a:ext cx="3598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Draft Results: DO NOT CITE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60925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39444"/>
            <a:ext cx="8839200" cy="762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2008-2011-2020 EI Comparison Memo</a:t>
            </a:r>
            <a:endParaRPr lang="en-US" sz="3600" dirty="0"/>
          </a:p>
        </p:txBody>
      </p:sp>
      <p:pic>
        <p:nvPicPr>
          <p:cNvPr id="12" name="Picture 11" descr="CO_2011-20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59" y="1200345"/>
            <a:ext cx="2293748" cy="1477722"/>
          </a:xfrm>
          <a:prstGeom prst="rect">
            <a:avLst/>
          </a:prstGeom>
        </p:spPr>
      </p:pic>
      <p:pic>
        <p:nvPicPr>
          <p:cNvPr id="13" name="Picture 12" descr="CO_2020-200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59" y="2789483"/>
            <a:ext cx="2293748" cy="1484289"/>
          </a:xfrm>
          <a:prstGeom prst="rect">
            <a:avLst/>
          </a:prstGeom>
        </p:spPr>
      </p:pic>
      <p:pic>
        <p:nvPicPr>
          <p:cNvPr id="14" name="Picture 13" descr="CO_2020-201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59" y="4385909"/>
            <a:ext cx="2261331" cy="1430467"/>
          </a:xfrm>
          <a:prstGeom prst="rect">
            <a:avLst/>
          </a:prstGeom>
        </p:spPr>
      </p:pic>
      <p:pic>
        <p:nvPicPr>
          <p:cNvPr id="15" name="Picture 14" descr="UT_2011-200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632" y="1200345"/>
            <a:ext cx="2129462" cy="1426853"/>
          </a:xfrm>
          <a:prstGeom prst="rect">
            <a:avLst/>
          </a:prstGeom>
        </p:spPr>
      </p:pic>
      <p:pic>
        <p:nvPicPr>
          <p:cNvPr id="16" name="Picture 15" descr="WY_2011-200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094" y="1289056"/>
            <a:ext cx="2207558" cy="1389011"/>
          </a:xfrm>
          <a:prstGeom prst="rect">
            <a:avLst/>
          </a:prstGeom>
        </p:spPr>
      </p:pic>
      <p:pic>
        <p:nvPicPr>
          <p:cNvPr id="17" name="Picture 16" descr="UT_2020-200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769" y="2892857"/>
            <a:ext cx="2129460" cy="1493052"/>
          </a:xfrm>
          <a:prstGeom prst="rect">
            <a:avLst/>
          </a:prstGeom>
        </p:spPr>
      </p:pic>
      <p:pic>
        <p:nvPicPr>
          <p:cNvPr id="18" name="Picture 17" descr="UT_2020-201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769" y="4443345"/>
            <a:ext cx="2129461" cy="1373031"/>
          </a:xfrm>
          <a:prstGeom prst="rect">
            <a:avLst/>
          </a:prstGeom>
        </p:spPr>
      </p:pic>
      <p:pic>
        <p:nvPicPr>
          <p:cNvPr id="19" name="Picture 18" descr="WY_2020-2008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499" y="2789483"/>
            <a:ext cx="2207559" cy="1493052"/>
          </a:xfrm>
          <a:prstGeom prst="rect">
            <a:avLst/>
          </a:prstGeom>
        </p:spPr>
      </p:pic>
      <p:pic>
        <p:nvPicPr>
          <p:cNvPr id="20" name="Picture 19" descr="WY_2020-201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094" y="4385909"/>
            <a:ext cx="2207558" cy="1430467"/>
          </a:xfrm>
          <a:prstGeom prst="rect">
            <a:avLst/>
          </a:prstGeom>
        </p:spPr>
      </p:pic>
      <p:pic>
        <p:nvPicPr>
          <p:cNvPr id="24" name="Picture 23" descr="3SAQS_EI_Comp_NH3.pn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03" t="11924"/>
          <a:stretch/>
        </p:blipFill>
        <p:spPr>
          <a:xfrm>
            <a:off x="8219458" y="2286773"/>
            <a:ext cx="924542" cy="28995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269959" y="826661"/>
            <a:ext cx="6490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C21C4"/>
                </a:solidFill>
              </a:rPr>
              <a:t>		CO					   UT					WY</a:t>
            </a:r>
            <a:endParaRPr lang="en-US" dirty="0">
              <a:solidFill>
                <a:srgbClr val="1C21C4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172" y="1862630"/>
            <a:ext cx="13821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C21C4"/>
                </a:solidFill>
              </a:rPr>
              <a:t>2011-2008</a:t>
            </a:r>
          </a:p>
          <a:p>
            <a:endParaRPr lang="en-US" dirty="0">
              <a:solidFill>
                <a:srgbClr val="1C21C4"/>
              </a:solidFill>
            </a:endParaRPr>
          </a:p>
          <a:p>
            <a:endParaRPr lang="en-US" dirty="0" smtClean="0">
              <a:solidFill>
                <a:srgbClr val="1C21C4"/>
              </a:solidFill>
            </a:endParaRPr>
          </a:p>
          <a:p>
            <a:endParaRPr lang="en-US" dirty="0">
              <a:solidFill>
                <a:srgbClr val="1C21C4"/>
              </a:solidFill>
            </a:endParaRPr>
          </a:p>
          <a:p>
            <a:endParaRPr lang="en-US" dirty="0" smtClean="0">
              <a:solidFill>
                <a:srgbClr val="1C21C4"/>
              </a:solidFill>
            </a:endParaRPr>
          </a:p>
          <a:p>
            <a:endParaRPr lang="en-US" dirty="0">
              <a:solidFill>
                <a:srgbClr val="1C21C4"/>
              </a:solidFill>
            </a:endParaRPr>
          </a:p>
          <a:p>
            <a:r>
              <a:rPr lang="en-US" dirty="0" smtClean="0">
                <a:solidFill>
                  <a:srgbClr val="1C21C4"/>
                </a:solidFill>
              </a:rPr>
              <a:t>2020-2008</a:t>
            </a:r>
          </a:p>
          <a:p>
            <a:endParaRPr lang="en-US" dirty="0">
              <a:solidFill>
                <a:srgbClr val="1C21C4"/>
              </a:solidFill>
            </a:endParaRPr>
          </a:p>
          <a:p>
            <a:endParaRPr lang="en-US" dirty="0" smtClean="0">
              <a:solidFill>
                <a:srgbClr val="1C21C4"/>
              </a:solidFill>
            </a:endParaRPr>
          </a:p>
          <a:p>
            <a:endParaRPr lang="en-US" dirty="0">
              <a:solidFill>
                <a:srgbClr val="1C21C4"/>
              </a:solidFill>
            </a:endParaRPr>
          </a:p>
          <a:p>
            <a:endParaRPr lang="en-US" dirty="0" smtClean="0">
              <a:solidFill>
                <a:srgbClr val="1C21C4"/>
              </a:solidFill>
            </a:endParaRPr>
          </a:p>
          <a:p>
            <a:r>
              <a:rPr lang="en-US" dirty="0" smtClean="0">
                <a:solidFill>
                  <a:srgbClr val="1C21C4"/>
                </a:solidFill>
              </a:rPr>
              <a:t>2020-2011</a:t>
            </a:r>
            <a:endParaRPr lang="en-US" dirty="0">
              <a:solidFill>
                <a:srgbClr val="1C21C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05741" y="5816376"/>
            <a:ext cx="3598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Draft Results: DO NOT CITE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63608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152400"/>
            <a:ext cx="8839200" cy="762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2008-2011-2020 EI Comparison Memo</a:t>
            </a:r>
            <a:endParaRPr lang="en-US" sz="3600" dirty="0"/>
          </a:p>
        </p:txBody>
      </p:sp>
      <p:pic>
        <p:nvPicPr>
          <p:cNvPr id="3" name="Picture 2" descr="Colorado.nonroad.jan.EXH__NOX.3ye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025" y="914400"/>
            <a:ext cx="4857574" cy="5740770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52399" y="1245924"/>
            <a:ext cx="4151352" cy="484485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Memo will show state, county, and some SCC-level comparisons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Accompanying spreadsheet and 3SDW </a:t>
            </a:r>
            <a:r>
              <a:rPr lang="en-US" sz="2800" dirty="0">
                <a:solidFill>
                  <a:schemeClr val="accent2"/>
                </a:solidFill>
              </a:rPr>
              <a:t>E</a:t>
            </a:r>
            <a:r>
              <a:rPr lang="en-US" sz="2800" dirty="0" smtClean="0">
                <a:solidFill>
                  <a:schemeClr val="accent2"/>
                </a:solidFill>
              </a:rPr>
              <a:t>mission Review Tool will support targeted analysis of inventories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Separate O&amp;G analysis spreadsheets will provide additional source and basin-level details 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Draft memo available: </a:t>
            </a:r>
            <a:r>
              <a:rPr lang="en-US" sz="2800" dirty="0" smtClean="0">
                <a:solidFill>
                  <a:srgbClr val="FF0000"/>
                </a:solidFill>
              </a:rPr>
              <a:t>mid-May </a:t>
            </a:r>
          </a:p>
        </p:txBody>
      </p:sp>
    </p:spTree>
    <p:extLst>
      <p:ext uri="{BB962C8B-B14F-4D97-AF65-F5344CB8AC3E}">
        <p14:creationId xmlns:p14="http://schemas.microsoft.com/office/powerpoint/2010/main" val="186925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762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Status Report: 2008 3SAQS </a:t>
            </a:r>
            <a:r>
              <a:rPr lang="en-US" sz="3600" dirty="0" err="1" smtClean="0"/>
              <a:t>CAMx</a:t>
            </a:r>
            <a:r>
              <a:rPr lang="en-US" sz="3600" dirty="0" smtClean="0"/>
              <a:t> Final Report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42672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accent2"/>
                </a:solidFill>
              </a:rPr>
              <a:t>Release Schedule</a:t>
            </a:r>
            <a:r>
              <a:rPr lang="en-US" dirty="0" smtClean="0">
                <a:solidFill>
                  <a:schemeClr val="accent2"/>
                </a:solidFill>
              </a:rPr>
              <a:t>: late May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Simulation 3SAQS_CAMx_Base08a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Includes Model Performance Evaluation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Evaluation focusing on performance in the 3-state region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MPE plots available now on the 3SDW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Amend report with 2020 results when available</a:t>
            </a:r>
          </a:p>
        </p:txBody>
      </p:sp>
    </p:spTree>
    <p:extLst>
      <p:ext uri="{BB962C8B-B14F-4D97-AF65-F5344CB8AC3E}">
        <p14:creationId xmlns:p14="http://schemas.microsoft.com/office/powerpoint/2010/main" val="284969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762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Status Report: 2008 3SAQS </a:t>
            </a:r>
            <a:r>
              <a:rPr lang="en-US" sz="3600" dirty="0" err="1" smtClean="0"/>
              <a:t>CAMx</a:t>
            </a:r>
            <a:r>
              <a:rPr lang="en-US" sz="3600" dirty="0" smtClean="0"/>
              <a:t> MPE</a:t>
            </a:r>
            <a:endParaRPr lang="en-US" sz="3600" dirty="0"/>
          </a:p>
        </p:txBody>
      </p:sp>
      <p:pic>
        <p:nvPicPr>
          <p:cNvPr id="4" name="Picture 3" descr="CAMx_3SAQS12_B08a.O3.feb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733" y="1524000"/>
            <a:ext cx="4089867" cy="4089867"/>
          </a:xfrm>
          <a:prstGeom prst="rect">
            <a:avLst/>
          </a:prstGeom>
        </p:spPr>
      </p:pic>
      <p:pic>
        <p:nvPicPr>
          <p:cNvPr id="6" name="Picture 5" descr="CAMx_3SAQS12_B08a_vs_CAMx_WJ12_B08c_O3_CASTNet_hourly_feb_soccerplo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70" y="1846045"/>
            <a:ext cx="4592195" cy="367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6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762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4267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3SAQS 2008 Modeling Protocol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3SAQS 2011 Modeling Protocol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3SAQS Methane Inventory Memo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2008-2011-2020 Inventory Comparison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Status Reports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2008 3SAQS </a:t>
            </a:r>
            <a:r>
              <a:rPr lang="en-US" sz="2400" dirty="0" err="1" smtClean="0">
                <a:solidFill>
                  <a:schemeClr val="accent2"/>
                </a:solidFill>
              </a:rPr>
              <a:t>CAMx</a:t>
            </a:r>
            <a:r>
              <a:rPr lang="en-US" sz="2400" dirty="0" smtClean="0">
                <a:solidFill>
                  <a:schemeClr val="accent2"/>
                </a:solidFill>
              </a:rPr>
              <a:t> MPE (3SAQS_CAMx_Base08a)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2011 3SAQS WRF MPE (3SAQS_WRF_Base11a)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2011 3SAQS </a:t>
            </a:r>
            <a:r>
              <a:rPr lang="en-US" sz="2400" dirty="0" err="1" smtClean="0">
                <a:solidFill>
                  <a:schemeClr val="accent2"/>
                </a:solidFill>
              </a:rPr>
              <a:t>CAMx</a:t>
            </a:r>
            <a:r>
              <a:rPr lang="en-US" sz="2400" dirty="0" smtClean="0">
                <a:solidFill>
                  <a:schemeClr val="accent2"/>
                </a:solidFill>
              </a:rPr>
              <a:t> Base Simulation (3SAQS_CAMx_Base11a)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2020 3SAQS EI and Modeling </a:t>
            </a:r>
          </a:p>
        </p:txBody>
      </p:sp>
    </p:spTree>
    <p:extLst>
      <p:ext uri="{BB962C8B-B14F-4D97-AF65-F5344CB8AC3E}">
        <p14:creationId xmlns:p14="http://schemas.microsoft.com/office/powerpoint/2010/main" val="355654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762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Status Report: 2008 3SAQS </a:t>
            </a:r>
            <a:r>
              <a:rPr lang="en-US" sz="3600" dirty="0" err="1" smtClean="0"/>
              <a:t>CAMx</a:t>
            </a:r>
            <a:r>
              <a:rPr lang="en-US" sz="3600" dirty="0" smtClean="0"/>
              <a:t> MPE</a:t>
            </a:r>
            <a:endParaRPr lang="en-US" sz="3600" dirty="0"/>
          </a:p>
        </p:txBody>
      </p:sp>
      <p:pic>
        <p:nvPicPr>
          <p:cNvPr id="3" name="Picture 2" descr="CAMx_3SAQS12_B08a_vs_CAMx_WJ12_B08c_O3_CASTNet_hourly_jul_soccerpl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2550"/>
            <a:ext cx="4574669" cy="3659735"/>
          </a:xfrm>
          <a:prstGeom prst="rect">
            <a:avLst/>
          </a:prstGeom>
        </p:spPr>
      </p:pic>
      <p:pic>
        <p:nvPicPr>
          <p:cNvPr id="5" name="Picture 4" descr="CAMx_3SAQS12_B08a.O3.jul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273" y="1516814"/>
            <a:ext cx="4118327" cy="411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4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0298"/>
            <a:ext cx="8839200" cy="762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Status Report: 2008 3SAQS </a:t>
            </a:r>
            <a:r>
              <a:rPr lang="en-US" sz="3600" dirty="0" err="1" smtClean="0"/>
              <a:t>CAMx</a:t>
            </a:r>
            <a:r>
              <a:rPr lang="en-US" sz="3600" dirty="0" smtClean="0"/>
              <a:t> MPE</a:t>
            </a:r>
            <a:endParaRPr lang="en-US" sz="3600" dirty="0"/>
          </a:p>
        </p:txBody>
      </p:sp>
      <p:pic>
        <p:nvPicPr>
          <p:cNvPr id="7" name="Picture 6" descr="CAMx_3SAQS12_B08a_O3_CASTNet_hourly_feb_WY_soccerplo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4"/>
          <a:stretch/>
        </p:blipFill>
        <p:spPr>
          <a:xfrm>
            <a:off x="5903424" y="1142298"/>
            <a:ext cx="2876516" cy="2514273"/>
          </a:xfrm>
          <a:prstGeom prst="rect">
            <a:avLst/>
          </a:prstGeom>
          <a:noFill/>
        </p:spPr>
      </p:pic>
      <p:pic>
        <p:nvPicPr>
          <p:cNvPr id="3" name="Picture 2" descr="CAMx_3SAQS12_B08a_O3_CASTNet_hourly_feb_CO_soccerplo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0"/>
          <a:stretch/>
        </p:blipFill>
        <p:spPr>
          <a:xfrm>
            <a:off x="152400" y="1154301"/>
            <a:ext cx="2904909" cy="2514273"/>
          </a:xfrm>
          <a:prstGeom prst="rect">
            <a:avLst/>
          </a:prstGeom>
        </p:spPr>
      </p:pic>
      <p:pic>
        <p:nvPicPr>
          <p:cNvPr id="5" name="Picture 4" descr="CAMx_3SAQS12_B08a_O3_CASTNet_hourly_feb_UT_soccerplot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9" r="7827"/>
          <a:stretch/>
        </p:blipFill>
        <p:spPr>
          <a:xfrm>
            <a:off x="3186263" y="1142298"/>
            <a:ext cx="2631235" cy="2526276"/>
          </a:xfrm>
          <a:prstGeom prst="rect">
            <a:avLst/>
          </a:prstGeom>
        </p:spPr>
      </p:pic>
      <p:pic>
        <p:nvPicPr>
          <p:cNvPr id="8" name="Picture 7" descr="CAMx_3SAQS12_B08a_O3_CASTNet_hourly_jul_CO_soccerplot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9"/>
          <a:stretch/>
        </p:blipFill>
        <p:spPr>
          <a:xfrm>
            <a:off x="152400" y="3638126"/>
            <a:ext cx="2995022" cy="2566115"/>
          </a:xfrm>
          <a:prstGeom prst="rect">
            <a:avLst/>
          </a:prstGeom>
        </p:spPr>
      </p:pic>
      <p:pic>
        <p:nvPicPr>
          <p:cNvPr id="10" name="Picture 9" descr="CAMx_3SAQS12_B08a_O3_CASTNet_hourly_jul_UT_soccerplot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7" r="7929"/>
          <a:stretch/>
        </p:blipFill>
        <p:spPr>
          <a:xfrm>
            <a:off x="3186263" y="3638126"/>
            <a:ext cx="2707678" cy="2566115"/>
          </a:xfrm>
          <a:prstGeom prst="rect">
            <a:avLst/>
          </a:prstGeom>
        </p:spPr>
      </p:pic>
      <p:pic>
        <p:nvPicPr>
          <p:cNvPr id="11" name="Picture 10" descr="CAMx_3SAQS12_B08a_O3_CASTNet_hourly_jul_WY_soccerplot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8"/>
          <a:stretch/>
        </p:blipFill>
        <p:spPr>
          <a:xfrm>
            <a:off x="5988058" y="3638126"/>
            <a:ext cx="2929920" cy="256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9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762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Status Report: 2011 3SAQS WRF Final Report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4267200"/>
          </a:xfrm>
        </p:spPr>
        <p:txBody>
          <a:bodyPr>
            <a:normAutofit lnSpcReduction="10000"/>
          </a:bodyPr>
          <a:lstStyle/>
          <a:p>
            <a:r>
              <a:rPr lang="en-US" u="sng" dirty="0" smtClean="0">
                <a:solidFill>
                  <a:schemeClr val="accent2"/>
                </a:solidFill>
              </a:rPr>
              <a:t>Release Schedule</a:t>
            </a:r>
            <a:r>
              <a:rPr lang="en-US" dirty="0" smtClean="0">
                <a:solidFill>
                  <a:schemeClr val="accent2"/>
                </a:solidFill>
              </a:rPr>
              <a:t>: early June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Simulation 3SAQS_WRF_Base11a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Evaluation focusing on performance in the 3-state region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Additional performance indicators for winter ozone, stratosphere-troposphere exchange, and precipitation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Performance reported by state and season</a:t>
            </a:r>
          </a:p>
        </p:txBody>
      </p:sp>
    </p:spTree>
    <p:extLst>
      <p:ext uri="{BB962C8B-B14F-4D97-AF65-F5344CB8AC3E}">
        <p14:creationId xmlns:p14="http://schemas.microsoft.com/office/powerpoint/2010/main" val="165965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19761"/>
            <a:ext cx="8839200" cy="762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Status Report: 2011 3SAQS WRF MPE</a:t>
            </a:r>
            <a:endParaRPr lang="en-US" sz="3600" dirty="0"/>
          </a:p>
        </p:txBody>
      </p:sp>
      <p:pic>
        <p:nvPicPr>
          <p:cNvPr id="7" name="Picture 6" descr="WY_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917" y="3856706"/>
            <a:ext cx="3757718" cy="300129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 descr="CO_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27" y="1081761"/>
            <a:ext cx="3938243" cy="3145479"/>
          </a:xfrm>
          <a:prstGeom prst="rect">
            <a:avLst/>
          </a:prstGeom>
        </p:spPr>
      </p:pic>
      <p:pic>
        <p:nvPicPr>
          <p:cNvPr id="6" name="Picture 5" descr="UT_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296" y="1081761"/>
            <a:ext cx="3827644" cy="305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762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Status Report: 2011 3SAQS </a:t>
            </a:r>
            <a:r>
              <a:rPr lang="en-US" sz="3600" dirty="0" err="1" smtClean="0"/>
              <a:t>CAMx</a:t>
            </a:r>
            <a:r>
              <a:rPr lang="en-US" sz="3600" dirty="0" smtClean="0"/>
              <a:t> Base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4267200"/>
          </a:xfrm>
        </p:spPr>
        <p:txBody>
          <a:bodyPr>
            <a:normAutofit lnSpcReduction="10000"/>
          </a:bodyPr>
          <a:lstStyle/>
          <a:p>
            <a:r>
              <a:rPr lang="en-US" u="sng" dirty="0">
                <a:solidFill>
                  <a:schemeClr val="accent2"/>
                </a:solidFill>
              </a:rPr>
              <a:t>Release Schedule</a:t>
            </a:r>
            <a:r>
              <a:rPr lang="en-US" dirty="0">
                <a:solidFill>
                  <a:schemeClr val="accent2"/>
                </a:solidFill>
              </a:rPr>
              <a:t>: </a:t>
            </a:r>
            <a:r>
              <a:rPr lang="en-US" dirty="0" smtClean="0">
                <a:solidFill>
                  <a:schemeClr val="accent2"/>
                </a:solidFill>
              </a:rPr>
              <a:t>start simulation after protocol comments addressed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Simulation </a:t>
            </a:r>
            <a:r>
              <a:rPr lang="en-US" dirty="0" smtClean="0">
                <a:solidFill>
                  <a:schemeClr val="accent2"/>
                </a:solidFill>
              </a:rPr>
              <a:t>3SAQS_CAMx_Base11a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Address any major issues found in 3SAQS_CAMx_Base08a MPE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2011 WRF and NEI2011v6 EMP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Ancillary data updates (spatial surrogates and temporal profiles)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3SAQS Phase I O&amp;G data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19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762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Status Report: 2020 Emissions and SMOKE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4267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Release Schedule: Finish emissions processing and analysis in May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Non-O&amp;G 2020 EI from the NEI2007v5 (2008v2) EMP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O&amp;G EI from 3SAQS P1 projections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Two 2020 3SAQS emissions datasets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Different </a:t>
            </a:r>
            <a:r>
              <a:rPr lang="en-US" dirty="0" smtClean="0">
                <a:solidFill>
                  <a:schemeClr val="accent2"/>
                </a:solidFill>
              </a:rPr>
              <a:t>anthropogenic </a:t>
            </a:r>
            <a:r>
              <a:rPr lang="en-US" dirty="0" smtClean="0">
                <a:solidFill>
                  <a:schemeClr val="accent2"/>
                </a:solidFill>
              </a:rPr>
              <a:t>inventories</a:t>
            </a:r>
          </a:p>
          <a:p>
            <a:pPr lvl="2"/>
            <a:r>
              <a:rPr lang="en-US" dirty="0" smtClean="0">
                <a:solidFill>
                  <a:srgbClr val="1C21C4"/>
                </a:solidFill>
              </a:rPr>
              <a:t>2008: NEI2020re_v5_07c </a:t>
            </a:r>
          </a:p>
          <a:p>
            <a:pPr lvl="2"/>
            <a:r>
              <a:rPr lang="en-US" dirty="0" smtClean="0">
                <a:solidFill>
                  <a:srgbClr val="1C21C4"/>
                </a:solidFill>
              </a:rPr>
              <a:t>2011: NEI2018ed_v6_11f</a:t>
            </a:r>
            <a:endParaRPr lang="en-US" dirty="0" smtClean="0">
              <a:solidFill>
                <a:srgbClr val="1C21C4"/>
              </a:solidFill>
            </a:endParaRP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3SAQS_SMOKE_Base2020_08a: 2008 meteorology, </a:t>
            </a:r>
            <a:r>
              <a:rPr lang="en-US" dirty="0" err="1" smtClean="0">
                <a:solidFill>
                  <a:schemeClr val="accent2"/>
                </a:solidFill>
              </a:rPr>
              <a:t>biogenics</a:t>
            </a:r>
            <a:r>
              <a:rPr lang="en-US" dirty="0" smtClean="0">
                <a:solidFill>
                  <a:schemeClr val="accent2"/>
                </a:solidFill>
              </a:rPr>
              <a:t>, etc.; CB05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3SAQS_SMOKE_Base2020_11a: 2011 meteorology, </a:t>
            </a:r>
            <a:r>
              <a:rPr lang="en-US" dirty="0" err="1" smtClean="0">
                <a:solidFill>
                  <a:schemeClr val="accent2"/>
                </a:solidFill>
              </a:rPr>
              <a:t>biogenics</a:t>
            </a:r>
            <a:r>
              <a:rPr lang="en-US" dirty="0" smtClean="0">
                <a:solidFill>
                  <a:schemeClr val="accent2"/>
                </a:solidFill>
              </a:rPr>
              <a:t>, etc.; CB6r2</a:t>
            </a:r>
          </a:p>
        </p:txBody>
      </p:sp>
    </p:spTree>
    <p:extLst>
      <p:ext uri="{BB962C8B-B14F-4D97-AF65-F5344CB8AC3E}">
        <p14:creationId xmlns:p14="http://schemas.microsoft.com/office/powerpoint/2010/main" val="411219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Straight Connector 82"/>
          <p:cNvCxnSpPr/>
          <p:nvPr/>
        </p:nvCxnSpPr>
        <p:spPr>
          <a:xfrm>
            <a:off x="446837" y="3491676"/>
            <a:ext cx="710236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152400"/>
            <a:ext cx="8839200" cy="762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3SAQS Modeling Flow Diagram</a:t>
            </a:r>
            <a:endParaRPr lang="en-US" sz="3600" dirty="0"/>
          </a:p>
        </p:txBody>
      </p:sp>
      <p:sp>
        <p:nvSpPr>
          <p:cNvPr id="5" name="Process 4"/>
          <p:cNvSpPr/>
          <p:nvPr/>
        </p:nvSpPr>
        <p:spPr>
          <a:xfrm>
            <a:off x="446837" y="1487418"/>
            <a:ext cx="917193" cy="1399232"/>
          </a:xfrm>
          <a:prstGeom prst="flowChartProcess">
            <a:avLst/>
          </a:prstGeom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2008 WRF</a:t>
            </a:r>
            <a:endParaRPr lang="en-US" dirty="0"/>
          </a:p>
        </p:txBody>
      </p:sp>
      <p:sp>
        <p:nvSpPr>
          <p:cNvPr id="6" name="Process 5"/>
          <p:cNvSpPr/>
          <p:nvPr/>
        </p:nvSpPr>
        <p:spPr>
          <a:xfrm>
            <a:off x="446837" y="4053855"/>
            <a:ext cx="917193" cy="1399232"/>
          </a:xfrm>
          <a:prstGeom prst="flowChartProcess">
            <a:avLst/>
          </a:prstGeom>
          <a:solidFill>
            <a:schemeClr val="accent6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2011 WRF</a:t>
            </a:r>
            <a:endParaRPr lang="en-US" dirty="0"/>
          </a:p>
        </p:txBody>
      </p:sp>
      <p:sp>
        <p:nvSpPr>
          <p:cNvPr id="7" name="Process 6"/>
          <p:cNvSpPr/>
          <p:nvPr/>
        </p:nvSpPr>
        <p:spPr>
          <a:xfrm>
            <a:off x="1845679" y="2810296"/>
            <a:ext cx="917193" cy="584106"/>
          </a:xfrm>
          <a:prstGeom prst="flowChartProcess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2020 EI</a:t>
            </a:r>
            <a:endParaRPr lang="en-US" dirty="0"/>
          </a:p>
        </p:txBody>
      </p:sp>
      <p:sp>
        <p:nvSpPr>
          <p:cNvPr id="8" name="Process 7"/>
          <p:cNvSpPr/>
          <p:nvPr/>
        </p:nvSpPr>
        <p:spPr>
          <a:xfrm>
            <a:off x="1845679" y="2097018"/>
            <a:ext cx="917193" cy="602668"/>
          </a:xfrm>
          <a:prstGeom prst="flowChartProcess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2008 EI</a:t>
            </a:r>
            <a:endParaRPr lang="en-US" dirty="0"/>
          </a:p>
        </p:txBody>
      </p:sp>
      <p:sp>
        <p:nvSpPr>
          <p:cNvPr id="9" name="Process 8"/>
          <p:cNvSpPr/>
          <p:nvPr/>
        </p:nvSpPr>
        <p:spPr>
          <a:xfrm>
            <a:off x="1845679" y="4289303"/>
            <a:ext cx="917193" cy="560519"/>
          </a:xfrm>
          <a:prstGeom prst="flowChartProcess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2011 EI</a:t>
            </a:r>
            <a:endParaRPr lang="en-US" dirty="0"/>
          </a:p>
        </p:txBody>
      </p:sp>
      <p:sp>
        <p:nvSpPr>
          <p:cNvPr id="10" name="Process 9"/>
          <p:cNvSpPr/>
          <p:nvPr/>
        </p:nvSpPr>
        <p:spPr>
          <a:xfrm>
            <a:off x="3209244" y="1881318"/>
            <a:ext cx="917193" cy="670221"/>
          </a:xfrm>
          <a:prstGeom prst="flowChartProcess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2008 SMOKE</a:t>
            </a:r>
            <a:endParaRPr lang="en-US" dirty="0"/>
          </a:p>
        </p:txBody>
      </p:sp>
      <p:sp>
        <p:nvSpPr>
          <p:cNvPr id="11" name="Process 10"/>
          <p:cNvSpPr/>
          <p:nvPr/>
        </p:nvSpPr>
        <p:spPr>
          <a:xfrm>
            <a:off x="3209244" y="2783503"/>
            <a:ext cx="917193" cy="670221"/>
          </a:xfrm>
          <a:prstGeom prst="flowChartProcess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2020_08 </a:t>
            </a:r>
            <a:r>
              <a:rPr lang="en-US" dirty="0" smtClean="0"/>
              <a:t>SMOKE</a:t>
            </a:r>
            <a:endParaRPr lang="en-US" dirty="0"/>
          </a:p>
        </p:txBody>
      </p:sp>
      <p:sp>
        <p:nvSpPr>
          <p:cNvPr id="12" name="Process 11"/>
          <p:cNvSpPr/>
          <p:nvPr/>
        </p:nvSpPr>
        <p:spPr>
          <a:xfrm>
            <a:off x="3209244" y="3526103"/>
            <a:ext cx="917193" cy="670221"/>
          </a:xfrm>
          <a:prstGeom prst="flowChartProcess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2020_11 </a:t>
            </a:r>
            <a:r>
              <a:rPr lang="en-US" dirty="0" smtClean="0"/>
              <a:t>SMOKE</a:t>
            </a:r>
            <a:endParaRPr lang="en-US" dirty="0"/>
          </a:p>
        </p:txBody>
      </p:sp>
      <p:sp>
        <p:nvSpPr>
          <p:cNvPr id="13" name="Process 12"/>
          <p:cNvSpPr/>
          <p:nvPr/>
        </p:nvSpPr>
        <p:spPr>
          <a:xfrm>
            <a:off x="3209244" y="4374465"/>
            <a:ext cx="917193" cy="670221"/>
          </a:xfrm>
          <a:prstGeom prst="flowChartProcess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2011 SMOKE</a:t>
            </a:r>
            <a:endParaRPr lang="en-US" dirty="0"/>
          </a:p>
        </p:txBody>
      </p:sp>
      <p:sp>
        <p:nvSpPr>
          <p:cNvPr id="14" name="Process 13"/>
          <p:cNvSpPr/>
          <p:nvPr/>
        </p:nvSpPr>
        <p:spPr>
          <a:xfrm>
            <a:off x="4937334" y="1487418"/>
            <a:ext cx="917193" cy="670221"/>
          </a:xfrm>
          <a:prstGeom prst="flowChartProcess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2008 </a:t>
            </a:r>
            <a:r>
              <a:rPr lang="en-US" dirty="0" err="1" smtClean="0"/>
              <a:t>CAMx</a:t>
            </a:r>
            <a:endParaRPr lang="en-US" dirty="0"/>
          </a:p>
        </p:txBody>
      </p:sp>
      <p:sp>
        <p:nvSpPr>
          <p:cNvPr id="15" name="Process 14"/>
          <p:cNvSpPr/>
          <p:nvPr/>
        </p:nvSpPr>
        <p:spPr>
          <a:xfrm>
            <a:off x="4937334" y="2767238"/>
            <a:ext cx="917193" cy="670221"/>
          </a:xfrm>
          <a:prstGeom prst="flowChartProcess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2020_08</a:t>
            </a:r>
            <a:r>
              <a:rPr lang="en-US" dirty="0" smtClean="0"/>
              <a:t> </a:t>
            </a:r>
            <a:r>
              <a:rPr lang="en-US" dirty="0" err="1" smtClean="0"/>
              <a:t>CAMx</a:t>
            </a:r>
            <a:endParaRPr lang="en-US" dirty="0"/>
          </a:p>
        </p:txBody>
      </p:sp>
      <p:sp>
        <p:nvSpPr>
          <p:cNvPr id="16" name="Process 15"/>
          <p:cNvSpPr/>
          <p:nvPr/>
        </p:nvSpPr>
        <p:spPr>
          <a:xfrm>
            <a:off x="4937334" y="3526103"/>
            <a:ext cx="917193" cy="670221"/>
          </a:xfrm>
          <a:prstGeom prst="flowChartProcess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2020_11</a:t>
            </a:r>
            <a:r>
              <a:rPr lang="en-US" dirty="0" smtClean="0"/>
              <a:t> </a:t>
            </a:r>
            <a:r>
              <a:rPr lang="en-US" dirty="0" err="1" smtClean="0"/>
              <a:t>CAMx</a:t>
            </a:r>
            <a:endParaRPr lang="en-US" dirty="0"/>
          </a:p>
        </p:txBody>
      </p:sp>
      <p:sp>
        <p:nvSpPr>
          <p:cNvPr id="17" name="Process 16"/>
          <p:cNvSpPr/>
          <p:nvPr/>
        </p:nvSpPr>
        <p:spPr>
          <a:xfrm>
            <a:off x="4937334" y="4782866"/>
            <a:ext cx="917193" cy="670221"/>
          </a:xfrm>
          <a:prstGeom prst="flowChartProcess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2011 </a:t>
            </a:r>
            <a:r>
              <a:rPr lang="en-US" dirty="0" err="1" smtClean="0"/>
              <a:t>CAMx</a:t>
            </a:r>
            <a:endParaRPr lang="en-US" dirty="0"/>
          </a:p>
        </p:txBody>
      </p:sp>
      <p:sp>
        <p:nvSpPr>
          <p:cNvPr id="18" name="Process 17"/>
          <p:cNvSpPr/>
          <p:nvPr/>
        </p:nvSpPr>
        <p:spPr>
          <a:xfrm>
            <a:off x="6477282" y="2069453"/>
            <a:ext cx="1071920" cy="758408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2008 Final Report</a:t>
            </a:r>
            <a:endParaRPr lang="en-US" sz="1600" dirty="0"/>
          </a:p>
        </p:txBody>
      </p:sp>
      <p:sp>
        <p:nvSpPr>
          <p:cNvPr id="19" name="Process 18"/>
          <p:cNvSpPr/>
          <p:nvPr/>
        </p:nvSpPr>
        <p:spPr>
          <a:xfrm>
            <a:off x="6477282" y="4135509"/>
            <a:ext cx="1071920" cy="758408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2011 Final Report</a:t>
            </a:r>
            <a:endParaRPr lang="en-US" sz="16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364030" y="1669671"/>
            <a:ext cx="3573304" cy="0"/>
          </a:xfrm>
          <a:prstGeom prst="straightConnector1">
            <a:avLst/>
          </a:prstGeom>
          <a:ln>
            <a:solidFill>
              <a:srgbClr val="1C21C4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364030" y="5326030"/>
            <a:ext cx="3573304" cy="0"/>
          </a:xfrm>
          <a:prstGeom prst="straightConnector1">
            <a:avLst/>
          </a:prstGeom>
          <a:ln>
            <a:solidFill>
              <a:srgbClr val="1C21C4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1364030" y="2069453"/>
            <a:ext cx="1845214" cy="5878"/>
          </a:xfrm>
          <a:prstGeom prst="straightConnector1">
            <a:avLst/>
          </a:prstGeom>
          <a:ln>
            <a:solidFill>
              <a:srgbClr val="1C21C4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364030" y="4879218"/>
            <a:ext cx="1845214" cy="5878"/>
          </a:xfrm>
          <a:prstGeom prst="straightConnector1">
            <a:avLst/>
          </a:prstGeom>
          <a:ln>
            <a:solidFill>
              <a:srgbClr val="1C21C4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762872" y="2422200"/>
            <a:ext cx="446372" cy="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762872" y="3113650"/>
            <a:ext cx="446372" cy="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762872" y="3850157"/>
            <a:ext cx="446372" cy="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762872" y="4514712"/>
            <a:ext cx="446372" cy="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126437" y="2069452"/>
            <a:ext cx="810897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126437" y="4885096"/>
            <a:ext cx="810897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126437" y="3113650"/>
            <a:ext cx="810897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126437" y="3856248"/>
            <a:ext cx="810897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Elbow Connector 57"/>
          <p:cNvCxnSpPr/>
          <p:nvPr/>
        </p:nvCxnSpPr>
        <p:spPr>
          <a:xfrm>
            <a:off x="1446342" y="1669671"/>
            <a:ext cx="3490992" cy="1216979"/>
          </a:xfrm>
          <a:prstGeom prst="bentConnector3">
            <a:avLst>
              <a:gd name="adj1" fmla="val 86378"/>
            </a:avLst>
          </a:prstGeom>
          <a:ln>
            <a:solidFill>
              <a:srgbClr val="1C21C4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/>
          <p:nvPr/>
        </p:nvCxnSpPr>
        <p:spPr>
          <a:xfrm flipV="1">
            <a:off x="1364030" y="4018119"/>
            <a:ext cx="3573304" cy="1307911"/>
          </a:xfrm>
          <a:prstGeom prst="bentConnector3">
            <a:avLst>
              <a:gd name="adj1" fmla="val 89160"/>
            </a:avLst>
          </a:prstGeom>
          <a:ln>
            <a:solidFill>
              <a:srgbClr val="1C21C4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stCxn id="14" idx="3"/>
            <a:endCxn id="18" idx="1"/>
          </p:cNvCxnSpPr>
          <p:nvPr/>
        </p:nvCxnSpPr>
        <p:spPr>
          <a:xfrm>
            <a:off x="5854527" y="1822529"/>
            <a:ext cx="622755" cy="626128"/>
          </a:xfrm>
          <a:prstGeom prst="bentConnector3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15" idx="3"/>
            <a:endCxn id="18" idx="1"/>
          </p:cNvCxnSpPr>
          <p:nvPr/>
        </p:nvCxnSpPr>
        <p:spPr>
          <a:xfrm flipV="1">
            <a:off x="5854527" y="2448657"/>
            <a:ext cx="622755" cy="653692"/>
          </a:xfrm>
          <a:prstGeom prst="bentConnector3">
            <a:avLst>
              <a:gd name="adj1" fmla="val 50000"/>
            </a:avLst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16" idx="3"/>
            <a:endCxn id="19" idx="1"/>
          </p:cNvCxnSpPr>
          <p:nvPr/>
        </p:nvCxnSpPr>
        <p:spPr>
          <a:xfrm>
            <a:off x="5854527" y="3861214"/>
            <a:ext cx="622755" cy="653499"/>
          </a:xfrm>
          <a:prstGeom prst="bentConnector3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17" idx="3"/>
            <a:endCxn id="19" idx="1"/>
          </p:cNvCxnSpPr>
          <p:nvPr/>
        </p:nvCxnSpPr>
        <p:spPr>
          <a:xfrm flipV="1">
            <a:off x="5854527" y="4514713"/>
            <a:ext cx="622755" cy="603264"/>
          </a:xfrm>
          <a:prstGeom prst="bentConnector3">
            <a:avLst>
              <a:gd name="adj1" fmla="val 50000"/>
            </a:avLst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52399" y="2992059"/>
            <a:ext cx="1787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2008 Platform</a:t>
            </a:r>
          </a:p>
          <a:p>
            <a:endParaRPr lang="en-US" dirty="0" smtClean="0"/>
          </a:p>
          <a:p>
            <a:r>
              <a:rPr lang="en-US" dirty="0" smtClean="0"/>
              <a:t>2011 Platform</a:t>
            </a:r>
            <a:endParaRPr lang="en-US" dirty="0"/>
          </a:p>
        </p:txBody>
      </p:sp>
      <p:sp>
        <p:nvSpPr>
          <p:cNvPr id="86" name="Process 85"/>
          <p:cNvSpPr/>
          <p:nvPr/>
        </p:nvSpPr>
        <p:spPr>
          <a:xfrm>
            <a:off x="3667840" y="914400"/>
            <a:ext cx="917193" cy="670221"/>
          </a:xfrm>
          <a:prstGeom prst="flowChartProcess">
            <a:avLst/>
          </a:prstGeom>
          <a:solidFill>
            <a:srgbClr val="660066"/>
          </a:solidFill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2008 MOZART</a:t>
            </a:r>
            <a:endParaRPr lang="en-US" sz="1600" dirty="0"/>
          </a:p>
        </p:txBody>
      </p:sp>
      <p:sp>
        <p:nvSpPr>
          <p:cNvPr id="87" name="Process 86"/>
          <p:cNvSpPr/>
          <p:nvPr/>
        </p:nvSpPr>
        <p:spPr>
          <a:xfrm>
            <a:off x="3667840" y="5453087"/>
            <a:ext cx="917193" cy="670221"/>
          </a:xfrm>
          <a:prstGeom prst="flowChartProcess">
            <a:avLst/>
          </a:prstGeom>
          <a:solidFill>
            <a:srgbClr val="660066"/>
          </a:solidFill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2011 MOZART</a:t>
            </a:r>
            <a:endParaRPr lang="en-US" sz="1600" dirty="0"/>
          </a:p>
        </p:txBody>
      </p:sp>
      <p:cxnSp>
        <p:nvCxnSpPr>
          <p:cNvPr id="89" name="Elbow Connector 88"/>
          <p:cNvCxnSpPr>
            <a:stCxn id="86" idx="3"/>
            <a:endCxn id="14" idx="1"/>
          </p:cNvCxnSpPr>
          <p:nvPr/>
        </p:nvCxnSpPr>
        <p:spPr>
          <a:xfrm>
            <a:off x="4585033" y="1249511"/>
            <a:ext cx="352301" cy="573018"/>
          </a:xfrm>
          <a:prstGeom prst="bentConnector3">
            <a:avLst/>
          </a:prstGeom>
          <a:ln>
            <a:solidFill>
              <a:srgbClr val="66006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/>
          <p:cNvCxnSpPr>
            <a:stCxn id="87" idx="3"/>
            <a:endCxn id="17" idx="1"/>
          </p:cNvCxnSpPr>
          <p:nvPr/>
        </p:nvCxnSpPr>
        <p:spPr>
          <a:xfrm flipV="1">
            <a:off x="4585033" y="5117977"/>
            <a:ext cx="352301" cy="670221"/>
          </a:xfrm>
          <a:prstGeom prst="bentConnector3">
            <a:avLst>
              <a:gd name="adj1" fmla="val 50000"/>
            </a:avLst>
          </a:prstGeom>
          <a:ln>
            <a:solidFill>
              <a:srgbClr val="66006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Process 43"/>
          <p:cNvSpPr/>
          <p:nvPr/>
        </p:nvSpPr>
        <p:spPr>
          <a:xfrm>
            <a:off x="1845679" y="3565235"/>
            <a:ext cx="917193" cy="570274"/>
          </a:xfrm>
          <a:prstGeom prst="flowChartProcess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2018 </a:t>
            </a:r>
            <a:r>
              <a:rPr lang="en-US" dirty="0" smtClean="0"/>
              <a:t>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75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6346"/>
            <a:ext cx="8229600" cy="84239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cs typeface="Times New Roman" pitchFamily="18" charset="0"/>
              </a:rPr>
              <a:t>Schedule of 3SAQS and 3SDW Activities</a:t>
            </a:r>
            <a:endParaRPr lang="en-US" sz="2800" b="1" dirty="0"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404125"/>
              </p:ext>
            </p:extLst>
          </p:nvPr>
        </p:nvGraphicFramePr>
        <p:xfrm>
          <a:off x="163228" y="908742"/>
          <a:ext cx="8523570" cy="50297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2050"/>
                <a:gridCol w="1620304"/>
                <a:gridCol w="1620304"/>
                <a:gridCol w="1620304"/>
                <a:gridCol w="1620304"/>
                <a:gridCol w="1620304"/>
              </a:tblGrid>
              <a:tr h="20364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3SAQS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 vert="vert27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2011 SMOKE and MEGAN</a:t>
                      </a:r>
                      <a:r>
                        <a:rPr lang="en-US" baseline="0" dirty="0" smtClean="0"/>
                        <a:t> modeling; complete 3SAQS Phase I oil &amp; gas inventory</a:t>
                      </a:r>
                      <a:endParaRPr lang="en-US" dirty="0" smtClean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r>
                        <a:rPr lang="en-US" baseline="0" dirty="0" smtClean="0"/>
                        <a:t> Base </a:t>
                      </a:r>
                      <a:r>
                        <a:rPr lang="en-US" baseline="0" dirty="0" err="1" smtClean="0"/>
                        <a:t>CAMx</a:t>
                      </a:r>
                      <a:r>
                        <a:rPr lang="en-US" baseline="0" dirty="0" smtClean="0"/>
                        <a:t> simulation; 2020 SMOKE modeling complete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2020_08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CAMx</a:t>
                      </a:r>
                      <a:r>
                        <a:rPr lang="en-US" baseline="0" dirty="0" smtClean="0"/>
                        <a:t> simulation</a:t>
                      </a:r>
                      <a:endParaRPr lang="en-US" dirty="0"/>
                    </a:p>
                  </a:txBody>
                  <a:tcP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2020_11 </a:t>
                      </a:r>
                      <a:r>
                        <a:rPr lang="en-US" dirty="0" err="1" smtClean="0"/>
                        <a:t>CAMx</a:t>
                      </a:r>
                      <a:r>
                        <a:rPr lang="en-US" baseline="0" dirty="0" smtClean="0"/>
                        <a:t> simulation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2011 cumulative impacts </a:t>
                      </a:r>
                      <a:r>
                        <a:rPr lang="en-US" baseline="0" dirty="0" err="1" smtClean="0"/>
                        <a:t>CAMx</a:t>
                      </a:r>
                      <a:r>
                        <a:rPr lang="en-US" baseline="0" dirty="0" smtClean="0"/>
                        <a:t> simulation</a:t>
                      </a:r>
                    </a:p>
                    <a:p>
                      <a:endParaRPr lang="en-US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solidFill>
                      <a:srgbClr val="BFBFBF"/>
                    </a:solidFill>
                  </a:tcPr>
                </a:tc>
              </a:tr>
              <a:tr h="326977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vert="vert270" anchor="b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BFBFBF"/>
                    </a:solidFill>
                  </a:tcPr>
                </a:tc>
              </a:tr>
              <a:tr h="395079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b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FBFBF"/>
                    </a:solidFill>
                  </a:tcPr>
                </a:tc>
              </a:tr>
              <a:tr h="40747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April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May 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June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July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August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rgbClr val="BFBFBF"/>
                    </a:solidFill>
                  </a:tcPr>
                </a:tc>
              </a:tr>
              <a:tr h="18637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3SDW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 vert="vert27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Populate</a:t>
                      </a:r>
                      <a:r>
                        <a:rPr lang="en-US" baseline="0" dirty="0" smtClean="0"/>
                        <a:t> 3SDW with 2008 modeling results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Populate</a:t>
                      </a:r>
                      <a:r>
                        <a:rPr lang="en-US" baseline="0" dirty="0" smtClean="0"/>
                        <a:t> 3SDW with 2011 modeling results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457200" y="3292311"/>
            <a:ext cx="8229600" cy="399780"/>
          </a:xfrm>
          <a:prstGeom prst="rightArrow">
            <a:avLst/>
          </a:prstGeom>
          <a:solidFill>
            <a:srgbClr val="FF66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263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762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3SAQS 2008 Modeling Protocol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42672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Release date: 1/21/2014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Comments received: 3/5/2014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Response to comments: 4/4/2014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Based on the </a:t>
            </a:r>
            <a:r>
              <a:rPr lang="en-US" sz="2800" dirty="0" err="1" smtClean="0">
                <a:solidFill>
                  <a:schemeClr val="accent2"/>
                </a:solidFill>
              </a:rPr>
              <a:t>WestJumpAQMS</a:t>
            </a:r>
            <a:r>
              <a:rPr lang="en-US" sz="2800" dirty="0" smtClean="0">
                <a:solidFill>
                  <a:schemeClr val="accent2"/>
                </a:solidFill>
              </a:rPr>
              <a:t> protocol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Highlights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Updates to </a:t>
            </a:r>
            <a:r>
              <a:rPr lang="en-US" sz="2000" dirty="0" err="1" smtClean="0">
                <a:solidFill>
                  <a:schemeClr val="accent2"/>
                </a:solidFill>
              </a:rPr>
              <a:t>onroad</a:t>
            </a:r>
            <a:r>
              <a:rPr lang="en-US" sz="2000" dirty="0" smtClean="0">
                <a:solidFill>
                  <a:schemeClr val="accent2"/>
                </a:solidFill>
              </a:rPr>
              <a:t> mobile emissions and other ancillary emissions data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CAMxv5.41 with CB05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No 4-km modeling domain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No CMAQ modeling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Model performance evaluation to focus on CO/UT/WY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2020 future year from NEI2008v2 </a:t>
            </a:r>
          </a:p>
        </p:txBody>
      </p:sp>
    </p:spTree>
    <p:extLst>
      <p:ext uri="{BB962C8B-B14F-4D97-AF65-F5344CB8AC3E}">
        <p14:creationId xmlns:p14="http://schemas.microsoft.com/office/powerpoint/2010/main" val="420038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762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3SAQS 2008 Modeling Protocol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4267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Response to comments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3SAQS 2008 modeling short shelf-life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No 4-km domain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Optimizing model for wintertime ozone is not an emphasis of the 2008 base simulation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CMAQ not being run for 2008 because we’re trying to expedite the transition to 2011 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Model performance evaluation will bring in Upper Green River Basin Ozone Study data</a:t>
            </a:r>
          </a:p>
        </p:txBody>
      </p:sp>
    </p:spTree>
    <p:extLst>
      <p:ext uri="{BB962C8B-B14F-4D97-AF65-F5344CB8AC3E}">
        <p14:creationId xmlns:p14="http://schemas.microsoft.com/office/powerpoint/2010/main" val="88768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762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3SAQS 2011 Modeling Protocol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4905078" cy="4267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3SAQS_CAMx_Base11a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Release date: pending May 2014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Highlights and changes from 2008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36/12 &amp; 4-km 3SAQS modeling domain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3SAQS 2011 WRF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NEI2011v1 (OAQPS 2011v6 Modeling Platform)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Same 2020 EI (NEI08v2-based) as 2008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CAMxv6.10 with CB6r2 (includes CH4)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Daily 6-hour MOZART BCs</a:t>
            </a:r>
          </a:p>
        </p:txBody>
      </p:sp>
      <p:pic>
        <p:nvPicPr>
          <p:cNvPr id="4" name="Picture 3" descr="3SAQS2011_CTM_Doma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967" y="1848455"/>
            <a:ext cx="3964033" cy="326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762000"/>
          </a:xfrm>
        </p:spPr>
        <p:txBody>
          <a:bodyPr>
            <a:noAutofit/>
          </a:bodyPr>
          <a:lstStyle/>
          <a:p>
            <a:r>
              <a:rPr lang="en-US" sz="3600" dirty="0"/>
              <a:t>3SAQS 2011 Modeling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4267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Plans for version “B” (3SAQS_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CTM</a:t>
            </a:r>
            <a:r>
              <a:rPr lang="en-US" sz="2800" dirty="0" smtClean="0">
                <a:solidFill>
                  <a:schemeClr val="accent2"/>
                </a:solidFill>
              </a:rPr>
              <a:t>_Base11b)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Targeted inventory and ancillary data improvements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Address performance issues found in 3SAQS_CAMx_Base11a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Include CMAQ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Source apportionment simulations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Possibly add a WRF/CTM configuration that optimizes winter </a:t>
            </a:r>
            <a:r>
              <a:rPr lang="en-US" sz="2400" dirty="0" smtClean="0">
                <a:solidFill>
                  <a:schemeClr val="accent2"/>
                </a:solidFill>
              </a:rPr>
              <a:t>ozone and ozone precursor </a:t>
            </a:r>
            <a:r>
              <a:rPr lang="en-US" sz="2400" dirty="0" smtClean="0">
                <a:solidFill>
                  <a:schemeClr val="accent2"/>
                </a:solidFill>
              </a:rPr>
              <a:t>performance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19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MAQ_DailyMaxCH4_18July20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51" y="3098094"/>
            <a:ext cx="3051992" cy="3051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762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3SAQS Methane Inventory Memo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11150"/>
            <a:ext cx="8839200" cy="4267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Why add methane emissions to the CTM?</a:t>
            </a:r>
            <a:r>
              <a:rPr lang="en-US" sz="2800" dirty="0">
                <a:solidFill>
                  <a:schemeClr val="accent2"/>
                </a:solidFill>
              </a:rPr>
              <a:t>	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Tracer for oil and gas sources (and livestock, municipal waste, waste water treatment, natural gas utility distribution systems…)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Ozone precursor</a:t>
            </a:r>
          </a:p>
        </p:txBody>
      </p:sp>
      <p:pic>
        <p:nvPicPr>
          <p:cNvPr id="5" name="Picture 4" descr="CMAQ_DailyMaxO3Diff_18July200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159" y="3098094"/>
            <a:ext cx="3051992" cy="30519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3834" y="4082481"/>
            <a:ext cx="226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July 8, 2008 CMAQ</a:t>
            </a:r>
          </a:p>
          <a:p>
            <a:r>
              <a:rPr lang="en-US" dirty="0" smtClean="0"/>
              <a:t>Daily Max CH4 (L)</a:t>
            </a:r>
          </a:p>
          <a:p>
            <a:r>
              <a:rPr lang="en-US" dirty="0" smtClean="0"/>
              <a:t>Daily Max O3 Diff (R)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109806" y="5976298"/>
            <a:ext cx="277968" cy="27633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38482" y="5499160"/>
            <a:ext cx="1403732" cy="369332"/>
          </a:xfrm>
          <a:prstGeom prst="rect">
            <a:avLst/>
          </a:prstGeom>
          <a:solidFill>
            <a:srgbClr val="FFFFFF">
              <a:alpha val="73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Max 0.3 ppb</a:t>
            </a:r>
            <a:endParaRPr lang="en-US" dirty="0"/>
          </a:p>
        </p:txBody>
      </p:sp>
      <p:cxnSp>
        <p:nvCxnSpPr>
          <p:cNvPr id="10" name="Straight Connector 9"/>
          <p:cNvCxnSpPr>
            <a:stCxn id="7" idx="6"/>
          </p:cNvCxnSpPr>
          <p:nvPr/>
        </p:nvCxnSpPr>
        <p:spPr>
          <a:xfrm flipV="1">
            <a:off x="7387774" y="5499160"/>
            <a:ext cx="250708" cy="615308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387774" y="5868492"/>
            <a:ext cx="1654440" cy="245976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76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762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3SAQS Methane Inventory Memo</a:t>
            </a:r>
            <a:endParaRPr lang="en-US" sz="3600" dirty="0"/>
          </a:p>
        </p:txBody>
      </p:sp>
      <p:pic>
        <p:nvPicPr>
          <p:cNvPr id="9" name="Picture 8" descr="GISS_Global_CH4_Sourc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6" y="1401700"/>
            <a:ext cx="4196241" cy="2807303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52400" y="4209003"/>
            <a:ext cx="8839200" cy="1883663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NASA GISS Global (L) </a:t>
            </a:r>
            <a:r>
              <a:rPr lang="en-US" sz="2800" dirty="0" err="1" smtClean="0">
                <a:solidFill>
                  <a:schemeClr val="accent2"/>
                </a:solidFill>
              </a:rPr>
              <a:t>vs</a:t>
            </a:r>
            <a:r>
              <a:rPr lang="en-US" sz="2800" dirty="0" smtClean="0">
                <a:solidFill>
                  <a:schemeClr val="accent2"/>
                </a:solidFill>
              </a:rPr>
              <a:t> 3-state (R) 2008 CH4 emissions sources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Key missing sources of CH4 in 3-state EI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Ag: Animal waste and enteric fermentation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Sewage treatment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Natural</a:t>
            </a:r>
          </a:p>
        </p:txBody>
      </p:sp>
      <p:pic>
        <p:nvPicPr>
          <p:cNvPr id="18" name="Picture 17" descr="3-state_CH4_Pi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286" y="1401700"/>
            <a:ext cx="4788377" cy="280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3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762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3SAQS Methane Inventory Memo</a:t>
            </a:r>
            <a:endParaRPr lang="en-US" sz="3600" dirty="0"/>
          </a:p>
        </p:txBody>
      </p:sp>
      <p:pic>
        <p:nvPicPr>
          <p:cNvPr id="3" name="Picture 2" descr="Screen Shot 2014-05-04 at 11.24.4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520" y="1295400"/>
            <a:ext cx="5070479" cy="4916190"/>
          </a:xfrm>
          <a:prstGeom prst="rect">
            <a:avLst/>
          </a:prstGeom>
        </p:spPr>
      </p:pic>
      <p:pic>
        <p:nvPicPr>
          <p:cNvPr id="12" name="Picture 11" descr="3SAQS_2008_CH4_Sourc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3" y="2190602"/>
            <a:ext cx="4266107" cy="290074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120043" y="4544885"/>
            <a:ext cx="545754" cy="546464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78219" y="4550996"/>
            <a:ext cx="545754" cy="546464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5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A21B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11649</TotalTime>
  <Words>1327</Words>
  <Application>Microsoft Macintosh PowerPoint</Application>
  <PresentationFormat>On-screen Show (4:3)</PresentationFormat>
  <Paragraphs>242</Paragraphs>
  <Slides>27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Three-State Air Quality Study (3SAQS)   Three-State Data Warehouse (3SDW)</vt:lpstr>
      <vt:lpstr>Outline</vt:lpstr>
      <vt:lpstr>3SAQS 2008 Modeling Protocol</vt:lpstr>
      <vt:lpstr>3SAQS 2008 Modeling Protocol</vt:lpstr>
      <vt:lpstr>3SAQS 2011 Modeling Protocol</vt:lpstr>
      <vt:lpstr>3SAQS 2011 Modeling Protocol</vt:lpstr>
      <vt:lpstr>3SAQS Methane Inventory Memo</vt:lpstr>
      <vt:lpstr>3SAQS Methane Inventory Memo</vt:lpstr>
      <vt:lpstr>3SAQS Methane Inventory Memo</vt:lpstr>
      <vt:lpstr>3SAQS Methane Inventory Memo</vt:lpstr>
      <vt:lpstr>3SAQS Methane Inventory Memo</vt:lpstr>
      <vt:lpstr>3SAQS Methane Inventory Memo</vt:lpstr>
      <vt:lpstr>2008-2011-2020 EI Comparison Memo</vt:lpstr>
      <vt:lpstr>2008-2011-2020 EI Comparison Memo</vt:lpstr>
      <vt:lpstr>2008-2011-2020 EI Comparison Memo</vt:lpstr>
      <vt:lpstr>2008-2011-2020 EI Comparison Memo</vt:lpstr>
      <vt:lpstr>2008-2011-2020 EI Comparison Memo</vt:lpstr>
      <vt:lpstr>Status Report: 2008 3SAQS CAMx Final Report</vt:lpstr>
      <vt:lpstr>Status Report: 2008 3SAQS CAMx MPE</vt:lpstr>
      <vt:lpstr>Status Report: 2008 3SAQS CAMx MPE</vt:lpstr>
      <vt:lpstr>Status Report: 2008 3SAQS CAMx MPE</vt:lpstr>
      <vt:lpstr>Status Report: 2011 3SAQS WRF Final Report</vt:lpstr>
      <vt:lpstr>Status Report: 2011 3SAQS WRF MPE</vt:lpstr>
      <vt:lpstr>Status Report: 2011 3SAQS CAMx Base</vt:lpstr>
      <vt:lpstr>Status Report: 2020 Emissions and SMOKE</vt:lpstr>
      <vt:lpstr>3SAQS Modeling Flow Diagram</vt:lpstr>
      <vt:lpstr>Schedule of 3SAQS and 3SDW Activities</vt:lpstr>
    </vt:vector>
  </TitlesOfParts>
  <Company>UNC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 Adelman</dc:creator>
  <cp:lastModifiedBy>Zachariah Adelman</cp:lastModifiedBy>
  <cp:revision>242</cp:revision>
  <dcterms:created xsi:type="dcterms:W3CDTF">2012-10-19T15:26:48Z</dcterms:created>
  <dcterms:modified xsi:type="dcterms:W3CDTF">2014-05-07T02:11:14Z</dcterms:modified>
</cp:coreProperties>
</file>