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9" r:id="rId2"/>
    <p:sldId id="291" r:id="rId3"/>
    <p:sldId id="275" r:id="rId4"/>
    <p:sldId id="300" r:id="rId5"/>
    <p:sldId id="311" r:id="rId6"/>
    <p:sldId id="310" r:id="rId7"/>
    <p:sldId id="316" r:id="rId8"/>
    <p:sldId id="314" r:id="rId9"/>
    <p:sldId id="313" r:id="rId10"/>
    <p:sldId id="312" r:id="rId11"/>
    <p:sldId id="315" r:id="rId12"/>
    <p:sldId id="309" r:id="rId13"/>
    <p:sldId id="301" r:id="rId14"/>
    <p:sldId id="306" r:id="rId15"/>
    <p:sldId id="308" r:id="rId16"/>
    <p:sldId id="295" r:id="rId17"/>
    <p:sldId id="317" r:id="rId18"/>
    <p:sldId id="29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1505F43-FFC0-4F52-BD1B-334DCE67F73C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A066733-EAF0-4BCC-AD4E-9128AF0A3C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5000" t="-100000" r="-54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28600" y="76200"/>
            <a:ext cx="8534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Three-State Study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First Use Test 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Case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5029200"/>
            <a:ext cx="64008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Gail Tonnesen,  EPA Region 8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56388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defRPr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Three-State Study Technical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b="1" dirty="0" smtClean="0">
                <a:solidFill>
                  <a:schemeClr val="bg1">
                    <a:lumMod val="85000"/>
                  </a:schemeClr>
                </a:solidFill>
              </a:rPr>
              <a:t>Ft Collins, Colorado, May 29,  2013</a:t>
            </a:r>
            <a:endParaRPr kumimoji="0" lang="en-US" b="1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Ozone at Layer 25 (15,000 to 19,000 m)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camx.O3.L25.epa.36km.14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1200" y="990600"/>
            <a:ext cx="78232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camx.O3.2008179.4km.02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1999" y="457201"/>
            <a:ext cx="7823201" cy="6400800"/>
          </a:xfr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096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Comparison with Ozone monitors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during SI and smog events</a:t>
            </a:r>
            <a:endParaRPr lang="en-US" dirty="0"/>
          </a:p>
        </p:txBody>
      </p:sp>
      <p:pic>
        <p:nvPicPr>
          <p:cNvPr id="14" name="Content Placeholder 13" descr="camx.O3.2008165.4km.019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570017"/>
            <a:ext cx="4495800" cy="3678382"/>
          </a:xfrm>
        </p:spPr>
      </p:pic>
      <p:pic>
        <p:nvPicPr>
          <p:cNvPr id="10" name="Content Placeholder 9" descr="camx.O3.2008200.4km.020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199" y="2570017"/>
            <a:ext cx="4495801" cy="3678383"/>
          </a:xfr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57200" y="16462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June 13: high ozone </a:t>
            </a:r>
            <a:r>
              <a:rPr lang="en-US" sz="2800" dirty="0" smtClean="0"/>
              <a:t>across large region including rural areas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July 18: high ozone in urban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areas or areas with precursor emissions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ox.si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3399692"/>
            <a:ext cx="4495800" cy="3458307"/>
          </a:xfrm>
        </p:spPr>
      </p:pic>
      <p:pic>
        <p:nvPicPr>
          <p:cNvPr id="12" name="Content Placeholder 11" descr="ox.july18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399692"/>
            <a:ext cx="4495800" cy="3458308"/>
          </a:xfrm>
        </p:spPr>
      </p:pic>
      <p:pic>
        <p:nvPicPr>
          <p:cNvPr id="16" name="Picture 15" descr="o3.si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4572000" cy="3516923"/>
          </a:xfrm>
          <a:prstGeom prst="rect">
            <a:avLst/>
          </a:prstGeom>
        </p:spPr>
      </p:pic>
      <p:pic>
        <p:nvPicPr>
          <p:cNvPr id="17" name="Picture 16" descr="o3.jul81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0"/>
            <a:ext cx="4572000" cy="3516923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81200" y="3505200"/>
            <a:ext cx="1447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Total Oxidant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3505200"/>
            <a:ext cx="1447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Total Oxidant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Aldehydes on June 13 and July 13 </a:t>
            </a:r>
            <a:endParaRPr lang="en-US" dirty="0"/>
          </a:p>
        </p:txBody>
      </p:sp>
      <p:pic>
        <p:nvPicPr>
          <p:cNvPr id="5" name="Content Placeholder 4" descr="hcho_ald.si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309874"/>
            <a:ext cx="4800600" cy="3692768"/>
          </a:xfrm>
        </p:spPr>
      </p:pic>
      <p:pic>
        <p:nvPicPr>
          <p:cNvPr id="6" name="Content Placeholder 5" descr="alds.jul13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309874"/>
            <a:ext cx="4724400" cy="3634153"/>
          </a:xfrm>
        </p:spPr>
      </p:pic>
      <p:sp>
        <p:nvSpPr>
          <p:cNvPr id="7" name="Text Placeholder 2"/>
          <p:cNvSpPr txBox="1">
            <a:spLocks/>
          </p:cNvSpPr>
          <p:nvPr/>
        </p:nvSpPr>
        <p:spPr>
          <a:xfrm>
            <a:off x="457200" y="1646238"/>
            <a:ext cx="38862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June 13: </a:t>
            </a:r>
            <a:r>
              <a:rPr lang="en-US" sz="2800" noProof="0" dirty="0" smtClean="0"/>
              <a:t>low aldehydes in high </a:t>
            </a:r>
            <a:r>
              <a:rPr lang="en-US" sz="2800" noProof="0" dirty="0" smtClean="0"/>
              <a:t>ozone </a:t>
            </a:r>
            <a:r>
              <a:rPr lang="en-US" sz="2800" dirty="0" smtClean="0"/>
              <a:t>region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724400" y="1600200"/>
            <a:ext cx="38862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July13</a:t>
            </a:r>
            <a:r>
              <a:rPr lang="en-US" sz="2800" noProof="0" dirty="0" smtClean="0"/>
              <a:t>: </a:t>
            </a:r>
            <a:r>
              <a:rPr lang="en-US" sz="2800" noProof="0" dirty="0" smtClean="0"/>
              <a:t>high aldehydes in areas with O3 precursor emissions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Comparison of aldehydes and O3 on June 13</a:t>
            </a:r>
            <a:endParaRPr lang="en-US" sz="3200" dirty="0"/>
          </a:p>
        </p:txBody>
      </p:sp>
      <p:pic>
        <p:nvPicPr>
          <p:cNvPr id="5" name="Content Placeholder 4" descr="hcho_ald.si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2250832"/>
            <a:ext cx="4800600" cy="3692768"/>
          </a:xfrm>
        </p:spPr>
      </p:pic>
      <p:pic>
        <p:nvPicPr>
          <p:cNvPr id="8" name="Picture 7" descr="o3.s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56692"/>
            <a:ext cx="4770120" cy="3669323"/>
          </a:xfrm>
          <a:prstGeom prst="rect">
            <a:avLst/>
          </a:prstGeom>
        </p:spPr>
      </p:pic>
      <p:sp>
        <p:nvSpPr>
          <p:cNvPr id="6" name="Text Placeholder 2"/>
          <p:cNvSpPr txBox="1">
            <a:spLocks/>
          </p:cNvSpPr>
          <p:nvPr/>
        </p:nvSpPr>
        <p:spPr>
          <a:xfrm>
            <a:off x="762000" y="1646238"/>
            <a:ext cx="74676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/>
              <a:t>Strong correlation of </a:t>
            </a:r>
            <a:r>
              <a:rPr lang="en-US" sz="2800" noProof="0" dirty="0" smtClean="0"/>
              <a:t>low aldehydes and high </a:t>
            </a:r>
            <a:r>
              <a:rPr lang="en-US" sz="2800" noProof="0" dirty="0" smtClean="0"/>
              <a:t>ozone </a:t>
            </a:r>
            <a:r>
              <a:rPr lang="en-US" sz="2800" dirty="0" smtClean="0"/>
              <a:t>region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Summary of First Use Test Case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Successful first test of data warehouse concept</a:t>
            </a:r>
            <a:endParaRPr lang="en-US" sz="3300" dirty="0" smtClean="0"/>
          </a:p>
          <a:p>
            <a:pPr lvl="1"/>
            <a:r>
              <a:rPr lang="en-US" sz="2400" dirty="0" smtClean="0"/>
              <a:t>data transfer by hard drive works well</a:t>
            </a:r>
          </a:p>
          <a:p>
            <a:pPr lvl="1"/>
            <a:r>
              <a:rPr lang="en-US" sz="2400" dirty="0" smtClean="0"/>
              <a:t>option to download directly from the warehouse is desirable, if feasible</a:t>
            </a:r>
            <a:endParaRPr lang="en-US" sz="2400" dirty="0" smtClean="0"/>
          </a:p>
          <a:p>
            <a:r>
              <a:rPr lang="en-US" sz="3300" dirty="0" smtClean="0"/>
              <a:t>Suggestions for next test case:</a:t>
            </a:r>
          </a:p>
          <a:p>
            <a:pPr lvl="1"/>
            <a:r>
              <a:rPr lang="en-US" sz="2900" dirty="0" smtClean="0"/>
              <a:t>Need datasets for the full year.</a:t>
            </a:r>
          </a:p>
          <a:p>
            <a:pPr lvl="1"/>
            <a:r>
              <a:rPr lang="en-US" sz="2900" dirty="0" smtClean="0"/>
              <a:t>Ability to request </a:t>
            </a:r>
            <a:r>
              <a:rPr lang="en-US" sz="2900" dirty="0" err="1" smtClean="0"/>
              <a:t>premerged</a:t>
            </a:r>
            <a:r>
              <a:rPr lang="en-US" sz="2900" dirty="0" smtClean="0"/>
              <a:t> emissions files.</a:t>
            </a:r>
          </a:p>
          <a:p>
            <a:pPr lvl="1"/>
            <a:r>
              <a:rPr lang="en-US" sz="2900" dirty="0" smtClean="0"/>
              <a:t>Separate emissions file for </a:t>
            </a:r>
            <a:r>
              <a:rPr lang="en-US" sz="2900" dirty="0" smtClean="0"/>
              <a:t>i</a:t>
            </a:r>
            <a:r>
              <a:rPr lang="en-US" sz="2900" dirty="0" smtClean="0"/>
              <a:t>ndividual O&amp;G projects.</a:t>
            </a:r>
          </a:p>
          <a:p>
            <a:pPr lvl="1"/>
            <a:r>
              <a:rPr lang="en-US" sz="2900" dirty="0" smtClean="0"/>
              <a:t>Emissions projections for future </a:t>
            </a:r>
            <a:r>
              <a:rPr lang="en-US" sz="2900" dirty="0" smtClean="0"/>
              <a:t>years.</a:t>
            </a:r>
            <a:endParaRPr lang="en-US" sz="2900" dirty="0" smtClean="0"/>
          </a:p>
          <a:p>
            <a:r>
              <a:rPr lang="en-US" sz="3300" dirty="0" smtClean="0"/>
              <a:t>Distribution package should also include original modeling protocol, reports on base case MPE, emissions QA, etc.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Background O3 and Monitoring Needs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Background and transported ozone is highly variable in both space and time.</a:t>
            </a:r>
            <a:endParaRPr lang="en-US" sz="2000" dirty="0" smtClean="0"/>
          </a:p>
          <a:p>
            <a:r>
              <a:rPr lang="en-US" sz="2800" dirty="0" smtClean="0"/>
              <a:t>Important to accurately model background O3:</a:t>
            </a:r>
          </a:p>
          <a:p>
            <a:pPr lvl="1"/>
            <a:r>
              <a:rPr lang="en-US" sz="2400" dirty="0" smtClean="0"/>
              <a:t>transported O3 can cause exceedances of the NAAQS.</a:t>
            </a:r>
          </a:p>
          <a:p>
            <a:pPr lvl="1"/>
            <a:r>
              <a:rPr lang="en-US" sz="2400" dirty="0" smtClean="0"/>
              <a:t>background O3 level also affects the reactivity of a VOC-NOx mixture.</a:t>
            </a:r>
            <a:endParaRPr lang="en-US" sz="2400" dirty="0" smtClean="0"/>
          </a:p>
          <a:p>
            <a:r>
              <a:rPr lang="en-US" sz="2800" dirty="0" smtClean="0"/>
              <a:t>What type of monitoring network is needed to characterize background ozone?</a:t>
            </a:r>
          </a:p>
          <a:p>
            <a:pPr lvl="1"/>
            <a:r>
              <a:rPr lang="en-US" sz="2400" dirty="0" smtClean="0"/>
              <a:t>surface monitors; lidar profiles; ozonesondes; satellite data.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5000" t="-100000" r="-54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Questions?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5000" t="-100000" r="-54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Acknowledgments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4724400"/>
            <a:ext cx="77724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3SDW, WRAP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CDPHE, RAQC,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ENVIRON, Alpine Geophysics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3-state study test case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Simulation performed on EPA cluster at RTP</a:t>
            </a:r>
          </a:p>
          <a:p>
            <a:pPr lvl="1"/>
            <a:r>
              <a:rPr lang="en-US" sz="2400" dirty="0" smtClean="0"/>
              <a:t>Intel compiler, CAMx version 5.40</a:t>
            </a:r>
          </a:p>
          <a:p>
            <a:pPr lvl="1"/>
            <a:r>
              <a:rPr lang="en-US" sz="2400" dirty="0" smtClean="0"/>
              <a:t>updated with patch for point source emissions</a:t>
            </a:r>
            <a:endParaRPr lang="en-US" sz="2400" dirty="0" smtClean="0"/>
          </a:p>
          <a:p>
            <a:pPr lvl="1"/>
            <a:r>
              <a:rPr lang="en-US" sz="2400" dirty="0" smtClean="0"/>
              <a:t>run time of 2 hours/day using 8 CPUs</a:t>
            </a:r>
          </a:p>
          <a:p>
            <a:pPr lvl="1"/>
            <a:r>
              <a:rPr lang="en-US" sz="2400" dirty="0" smtClean="0"/>
              <a:t>initialized using IC file for June 21</a:t>
            </a:r>
          </a:p>
          <a:p>
            <a:r>
              <a:rPr lang="en-US" sz="2800" dirty="0" smtClean="0"/>
              <a:t>Data </a:t>
            </a:r>
            <a:r>
              <a:rPr lang="en-US" sz="2800" dirty="0" smtClean="0"/>
              <a:t>Transfer</a:t>
            </a:r>
          </a:p>
          <a:p>
            <a:pPr lvl="1"/>
            <a:r>
              <a:rPr lang="en-US" sz="2400" dirty="0" smtClean="0"/>
              <a:t>data provided </a:t>
            </a:r>
            <a:r>
              <a:rPr lang="en-US" sz="2400" dirty="0" smtClean="0"/>
              <a:t>by warehouse on 2 TB hard </a:t>
            </a:r>
            <a:r>
              <a:rPr lang="en-US" sz="2400" dirty="0" smtClean="0"/>
              <a:t>disk</a:t>
            </a:r>
          </a:p>
          <a:p>
            <a:pPr lvl="1"/>
            <a:r>
              <a:rPr lang="en-US" sz="2400" dirty="0" smtClean="0"/>
              <a:t>model input files transferred to RTP using secure copy</a:t>
            </a:r>
          </a:p>
          <a:p>
            <a:pPr lvl="1"/>
            <a:r>
              <a:rPr lang="en-US" sz="2400" dirty="0" smtClean="0"/>
              <a:t>transfer time of 1.3 MB/s from </a:t>
            </a:r>
            <a:r>
              <a:rPr lang="en-US" sz="2400" dirty="0" err="1" smtClean="0"/>
              <a:t>eSATA</a:t>
            </a:r>
            <a:r>
              <a:rPr lang="en-US" sz="2400" dirty="0" smtClean="0"/>
              <a:t> hard disk, </a:t>
            </a:r>
            <a:r>
              <a:rPr lang="en-US" sz="2400" dirty="0" smtClean="0"/>
              <a:t>or 9 MB/s when copied from workstation hard </a:t>
            </a:r>
            <a:r>
              <a:rPr lang="en-US" sz="2400" dirty="0" smtClean="0"/>
              <a:t>disk: 100 to 800 GB day.</a:t>
            </a:r>
            <a:endParaRPr lang="en-US" sz="2400" dirty="0" smtClean="0"/>
          </a:p>
          <a:p>
            <a:pPr lvl="1"/>
            <a:r>
              <a:rPr lang="en-US" sz="2400" dirty="0" smtClean="0"/>
              <a:t>Used previously obtained </a:t>
            </a:r>
            <a:r>
              <a:rPr lang="en-US" sz="2400" dirty="0" err="1" smtClean="0"/>
              <a:t>WestJump</a:t>
            </a:r>
            <a:r>
              <a:rPr lang="en-US" sz="2400" dirty="0" smtClean="0"/>
              <a:t> 36 </a:t>
            </a:r>
            <a:r>
              <a:rPr lang="en-US" sz="2400" dirty="0" smtClean="0"/>
              <a:t>km met files.</a:t>
            </a:r>
          </a:p>
          <a:p>
            <a:pPr lvl="1"/>
            <a:r>
              <a:rPr lang="en-US" sz="2400" dirty="0" smtClean="0"/>
              <a:t>analysis performed on local </a:t>
            </a:r>
            <a:r>
              <a:rPr lang="en-US" sz="2400" dirty="0" smtClean="0"/>
              <a:t>workstation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reference case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57200" y="1646238"/>
            <a:ext cx="7696200" cy="639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/>
              <a:t>Large differences from IC </a:t>
            </a:r>
            <a:r>
              <a:rPr lang="en-US" sz="2800" noProof="0" dirty="0" smtClean="0"/>
              <a:t> at </a:t>
            </a:r>
            <a:r>
              <a:rPr lang="en-US" sz="2800" noProof="0" dirty="0" smtClean="0"/>
              <a:t>beginning of simulation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Content Placeholder 8" descr="camx.O3.epa.36km.00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  <p:pic>
        <p:nvPicPr>
          <p:cNvPr id="12" name="Content Placeholder 11" descr="camx.dO3.wrap-epa.36km.000.gif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reference case</a:t>
            </a:r>
            <a:endParaRPr lang="en-US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685801" y="1447800"/>
            <a:ext cx="8001000" cy="727075"/>
          </a:xfrm>
          <a:prstGeom prst="rect">
            <a:avLst/>
          </a:prstGeom>
        </p:spPr>
        <p:txBody>
          <a:bodyPr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lang="en-US" sz="2200" dirty="0" smtClean="0"/>
              <a:t>Differences reduced but not eliminated after </a:t>
            </a:r>
            <a:r>
              <a:rPr lang="en-US" sz="2200" dirty="0" smtClean="0"/>
              <a:t>13 day </a:t>
            </a:r>
            <a:r>
              <a:rPr lang="en-US" sz="2200" dirty="0" err="1" smtClean="0"/>
              <a:t>spinup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Content Placeholder 10" descr="camx.dO3.wrap-epa.36km.309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348706"/>
            <a:ext cx="4038600" cy="3028950"/>
          </a:xfrm>
        </p:spPr>
      </p:pic>
      <p:pic>
        <p:nvPicPr>
          <p:cNvPr id="10" name="Content Placeholder 9" descr="camx.O3.epa.36km.309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348706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camx.O3.2008179.4km.021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1999" y="457201"/>
            <a:ext cx="7823201" cy="6400800"/>
          </a:xfr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6096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Comparison with Ozone monitors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609600" y="-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Comparison with Ozone monitors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camx.O3.2008179.4km.022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1999" y="685800"/>
            <a:ext cx="7450667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 15 Ozone (2,100 to 2,500 m)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camx.O3.L15.epa.36km.14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838200"/>
            <a:ext cx="79248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 21 Ozone (5,800 to 7,400 m)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camx.O3.L21.epa.36km.140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1200" y="838200"/>
            <a:ext cx="8026400" cy="6019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8944</TotalTime>
  <Words>436</Words>
  <Application>Microsoft Office PowerPoint</Application>
  <PresentationFormat>On-screen Show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Acknowledgments</vt:lpstr>
      <vt:lpstr>3-state study test case</vt:lpstr>
      <vt:lpstr>Comparison with reference case</vt:lpstr>
      <vt:lpstr>Comparison with reference case</vt:lpstr>
      <vt:lpstr>Slide 6</vt:lpstr>
      <vt:lpstr>Slide 7</vt:lpstr>
      <vt:lpstr>Slide 8</vt:lpstr>
      <vt:lpstr>Slide 9</vt:lpstr>
      <vt:lpstr>Slide 10</vt:lpstr>
      <vt:lpstr>Slide 11</vt:lpstr>
      <vt:lpstr>Ozone during SI and smog events</vt:lpstr>
      <vt:lpstr>Slide 13</vt:lpstr>
      <vt:lpstr>Aldehydes on June 13 and July 13 </vt:lpstr>
      <vt:lpstr>Comparison of aldehydes and O3 on June 13</vt:lpstr>
      <vt:lpstr>Summary of First Use Test Case</vt:lpstr>
      <vt:lpstr>Background O3 and Monitoring Needs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CMAQ Ox Production</dc:title>
  <dc:creator/>
  <cp:lastModifiedBy>Gail Tonnesen</cp:lastModifiedBy>
  <cp:revision>623</cp:revision>
  <dcterms:created xsi:type="dcterms:W3CDTF">2006-08-16T00:00:00Z</dcterms:created>
  <dcterms:modified xsi:type="dcterms:W3CDTF">2013-05-29T16:34:55Z</dcterms:modified>
</cp:coreProperties>
</file>