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3" r:id="rId3"/>
    <p:sldId id="257" r:id="rId4"/>
    <p:sldId id="264" r:id="rId5"/>
    <p:sldId id="262" r:id="rId6"/>
    <p:sldId id="258" r:id="rId7"/>
    <p:sldId id="268" r:id="rId8"/>
    <p:sldId id="265" r:id="rId9"/>
    <p:sldId id="259" r:id="rId10"/>
    <p:sldId id="269" r:id="rId11"/>
    <p:sldId id="266" r:id="rId12"/>
    <p:sldId id="260" r:id="rId13"/>
    <p:sldId id="270" r:id="rId14"/>
    <p:sldId id="271" r:id="rId15"/>
    <p:sldId id="272" r:id="rId16"/>
    <p:sldId id="267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4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6105-4CE9-4EE4-9D03-55DC35A18BA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5A3-235A-4930-A6B2-E5D8E4F0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7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6105-4CE9-4EE4-9D03-55DC35A18BA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5A3-235A-4930-A6B2-E5D8E4F0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6105-4CE9-4EE4-9D03-55DC35A18BA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5A3-235A-4930-A6B2-E5D8E4F0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3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6105-4CE9-4EE4-9D03-55DC35A18BA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5A3-235A-4930-A6B2-E5D8E4F0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1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6105-4CE9-4EE4-9D03-55DC35A18BA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5A3-235A-4930-A6B2-E5D8E4F0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0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6105-4CE9-4EE4-9D03-55DC35A18BA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5A3-235A-4930-A6B2-E5D8E4F0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9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6105-4CE9-4EE4-9D03-55DC35A18BA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5A3-235A-4930-A6B2-E5D8E4F0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5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6105-4CE9-4EE4-9D03-55DC35A18BA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5A3-235A-4930-A6B2-E5D8E4F0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6105-4CE9-4EE4-9D03-55DC35A18BA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5A3-235A-4930-A6B2-E5D8E4F0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9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6105-4CE9-4EE4-9D03-55DC35A18BA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5A3-235A-4930-A6B2-E5D8E4F0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6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6105-4CE9-4EE4-9D03-55DC35A18BA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5A3-235A-4930-A6B2-E5D8E4F0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6105-4CE9-4EE4-9D03-55DC35A18BA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E5A3-235A-4930-A6B2-E5D8E4F0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3SDW Project Workflow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Inventory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Configuration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8"/>
          <a:stretch/>
        </p:blipFill>
        <p:spPr>
          <a:xfrm>
            <a:off x="5895200" y="91828"/>
            <a:ext cx="5458600" cy="6492240"/>
          </a:xfrm>
        </p:spPr>
      </p:pic>
    </p:spTree>
    <p:extLst>
      <p:ext uri="{BB962C8B-B14F-4D97-AF65-F5344CB8AC3E}">
        <p14:creationId xmlns:p14="http://schemas.microsoft.com/office/powerpoint/2010/main" val="29088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smtClean="0"/>
              <a:t>Configuration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201169"/>
            <a:ext cx="5871779" cy="6565390"/>
          </a:xfrm>
        </p:spPr>
      </p:pic>
    </p:spTree>
    <p:extLst>
      <p:ext uri="{BB962C8B-B14F-4D97-AF65-F5344CB8AC3E}">
        <p14:creationId xmlns:p14="http://schemas.microsoft.com/office/powerpoint/2010/main" val="31605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users to browse available data</a:t>
            </a:r>
          </a:p>
          <a:p>
            <a:r>
              <a:rPr lang="en-US" dirty="0" smtClean="0"/>
              <a:t>Capture optional information about </a:t>
            </a:r>
          </a:p>
          <a:p>
            <a:pPr lvl="1"/>
            <a:r>
              <a:rPr lang="en-US" dirty="0" smtClean="0"/>
              <a:t>Intended use of data</a:t>
            </a:r>
          </a:p>
          <a:p>
            <a:pPr lvl="1"/>
            <a:r>
              <a:rPr lang="en-US" dirty="0" smtClean="0"/>
              <a:t>Results/Conclusions from data usage</a:t>
            </a:r>
          </a:p>
          <a:p>
            <a:r>
              <a:rPr lang="en-US" dirty="0" smtClean="0"/>
              <a:t>Supply detailed manifest of requested data</a:t>
            </a:r>
          </a:p>
        </p:txBody>
      </p:sp>
    </p:spTree>
    <p:extLst>
      <p:ext uri="{BB962C8B-B14F-4D97-AF65-F5344CB8AC3E}">
        <p14:creationId xmlns:p14="http://schemas.microsoft.com/office/powerpoint/2010/main" val="37322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-2" r="12525" b="9639"/>
          <a:stretch/>
        </p:blipFill>
        <p:spPr>
          <a:xfrm>
            <a:off x="6583680" y="365125"/>
            <a:ext cx="3291840" cy="6146391"/>
          </a:xfrm>
        </p:spPr>
      </p:pic>
    </p:spTree>
    <p:extLst>
      <p:ext uri="{BB962C8B-B14F-4D97-AF65-F5344CB8AC3E}">
        <p14:creationId xmlns:p14="http://schemas.microsoft.com/office/powerpoint/2010/main" val="5683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4297"/>
          <a:stretch/>
        </p:blipFill>
        <p:spPr>
          <a:xfrm>
            <a:off x="6095999" y="151367"/>
            <a:ext cx="4995553" cy="6541512"/>
          </a:xfrm>
        </p:spPr>
      </p:pic>
    </p:spTree>
    <p:extLst>
      <p:ext uri="{BB962C8B-B14F-4D97-AF65-F5344CB8AC3E}">
        <p14:creationId xmlns:p14="http://schemas.microsoft.com/office/powerpoint/2010/main" val="3411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28535"/>
          <a:stretch/>
        </p:blipFill>
        <p:spPr>
          <a:xfrm>
            <a:off x="5776446" y="127617"/>
            <a:ext cx="5778245" cy="6309360"/>
          </a:xfrm>
        </p:spPr>
      </p:pic>
    </p:spTree>
    <p:extLst>
      <p:ext uri="{BB962C8B-B14F-4D97-AF65-F5344CB8AC3E}">
        <p14:creationId xmlns:p14="http://schemas.microsoft.com/office/powerpoint/2010/main" val="29730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  <a:br>
              <a:rPr lang="en-US" dirty="0" smtClean="0"/>
            </a:br>
            <a:r>
              <a:rPr lang="en-US" dirty="0" smtClean="0"/>
              <a:t>Request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201169"/>
            <a:ext cx="5871778" cy="6565390"/>
          </a:xfrm>
        </p:spPr>
      </p:pic>
    </p:spTree>
    <p:extLst>
      <p:ext uri="{BB962C8B-B14F-4D97-AF65-F5344CB8AC3E}">
        <p14:creationId xmlns:p14="http://schemas.microsoft.com/office/powerpoint/2010/main" val="24142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finer granularity in data selection</a:t>
            </a:r>
          </a:p>
          <a:p>
            <a:r>
              <a:rPr lang="en-US" dirty="0" smtClean="0"/>
              <a:t>Tune process for supplying supplemental data</a:t>
            </a:r>
          </a:p>
          <a:p>
            <a:r>
              <a:rPr lang="en-US" dirty="0" smtClean="0"/>
              <a:t>Enhance performance of online data transfer</a:t>
            </a:r>
          </a:p>
          <a:p>
            <a:r>
              <a:rPr lang="en-US" dirty="0" smtClean="0"/>
              <a:t>Capture e-mail communication traffic for Project / Data Request</a:t>
            </a:r>
          </a:p>
          <a:p>
            <a:r>
              <a:rPr lang="en-US" dirty="0" smtClean="0"/>
              <a:t>Data Submission Process (Return model results to warehouse)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Goals</a:t>
            </a:r>
          </a:p>
          <a:p>
            <a:r>
              <a:rPr lang="en-US" dirty="0" smtClean="0"/>
              <a:t>Inventory Management</a:t>
            </a:r>
          </a:p>
          <a:p>
            <a:r>
              <a:rPr lang="en-US" dirty="0" smtClean="0"/>
              <a:t>Project and Data Request Workflow</a:t>
            </a:r>
          </a:p>
          <a:p>
            <a:r>
              <a:rPr lang="en-US" dirty="0" smtClean="0"/>
              <a:t>Project Pages</a:t>
            </a:r>
          </a:p>
          <a:p>
            <a:pPr lvl="1"/>
            <a:r>
              <a:rPr lang="en-US" dirty="0" smtClean="0"/>
              <a:t>Projects Overview</a:t>
            </a:r>
          </a:p>
          <a:p>
            <a:pPr lvl="1"/>
            <a:r>
              <a:rPr lang="en-US" dirty="0" smtClean="0"/>
              <a:t>Project Configuration</a:t>
            </a:r>
          </a:p>
          <a:p>
            <a:pPr lvl="1"/>
            <a:r>
              <a:rPr lang="en-US" dirty="0" smtClean="0"/>
              <a:t>Data Request</a:t>
            </a:r>
          </a:p>
          <a:p>
            <a:r>
              <a:rPr lang="en-US" dirty="0" smtClean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4119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 Data Access</a:t>
            </a:r>
          </a:p>
          <a:p>
            <a:r>
              <a:rPr lang="en-US" dirty="0" smtClean="0"/>
              <a:t>Provide Project Managers an overview of data transfer fulfillment</a:t>
            </a:r>
          </a:p>
          <a:p>
            <a:r>
              <a:rPr lang="en-US" dirty="0" smtClean="0"/>
              <a:t>Provide Users a concise view of available data</a:t>
            </a:r>
          </a:p>
          <a:p>
            <a:r>
              <a:rPr lang="en-US" dirty="0" smtClean="0"/>
              <a:t>Provide Data Requestors with a detailed manifest (receipt)</a:t>
            </a:r>
          </a:p>
          <a:p>
            <a:r>
              <a:rPr lang="en-US" dirty="0" smtClean="0"/>
              <a:t>Detailed data accounting (Inventory Management)</a:t>
            </a:r>
          </a:p>
          <a:p>
            <a:pPr lvl="1"/>
            <a:r>
              <a:rPr lang="en-US" dirty="0" smtClean="0"/>
              <a:t>Meta data</a:t>
            </a:r>
          </a:p>
          <a:p>
            <a:pPr lvl="1"/>
            <a:r>
              <a:rPr lang="en-US" dirty="0" smtClean="0"/>
              <a:t>Who got what and when</a:t>
            </a:r>
          </a:p>
          <a:p>
            <a:pPr lvl="1"/>
            <a:r>
              <a:rPr lang="en-US" dirty="0" smtClean="0"/>
              <a:t>Change control</a:t>
            </a:r>
          </a:p>
          <a:p>
            <a:r>
              <a:rPr lang="en-US" dirty="0" smtClean="0"/>
              <a:t>Track usage of supplied data</a:t>
            </a:r>
          </a:p>
          <a:p>
            <a:r>
              <a:rPr lang="en-US" dirty="0" smtClean="0"/>
              <a:t>Capture communication threads (Future 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Data is placed within the warehouse</a:t>
            </a:r>
          </a:p>
          <a:p>
            <a:r>
              <a:rPr lang="en-US" dirty="0" smtClean="0"/>
              <a:t>Warehouse file system is represented in database</a:t>
            </a:r>
          </a:p>
          <a:p>
            <a:pPr lvl="1"/>
            <a:r>
              <a:rPr lang="en-US" dirty="0" smtClean="0"/>
              <a:t>Facilitates change control</a:t>
            </a:r>
          </a:p>
          <a:p>
            <a:r>
              <a:rPr lang="en-US" dirty="0" smtClean="0"/>
              <a:t>File system items are data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Directories</a:t>
            </a:r>
          </a:p>
          <a:p>
            <a:r>
              <a:rPr lang="en-US" dirty="0" smtClean="0"/>
              <a:t>Categories are groups of File System Items</a:t>
            </a:r>
          </a:p>
          <a:p>
            <a:pPr lvl="1"/>
            <a:r>
              <a:rPr lang="en-US" dirty="0" smtClean="0"/>
              <a:t>Files and Directories are grouped into Categories</a:t>
            </a:r>
          </a:p>
          <a:p>
            <a:pPr lvl="1"/>
            <a:r>
              <a:rPr lang="en-US" dirty="0" smtClean="0"/>
              <a:t>Meta data is attached to Category</a:t>
            </a:r>
          </a:p>
          <a:p>
            <a:pPr lvl="1"/>
            <a:r>
              <a:rPr lang="en-US" dirty="0" smtClean="0"/>
              <a:t>Categories may be hierarchically related</a:t>
            </a:r>
          </a:p>
          <a:p>
            <a:pPr lvl="1"/>
            <a:r>
              <a:rPr lang="en-US" dirty="0" smtClean="0"/>
              <a:t>Data may belong in multiple categories</a:t>
            </a:r>
            <a:endParaRPr lang="en-US" dirty="0"/>
          </a:p>
          <a:p>
            <a:r>
              <a:rPr lang="en-US" dirty="0" smtClean="0"/>
              <a:t>Data Packages are groups of Categories</a:t>
            </a:r>
          </a:p>
          <a:p>
            <a:pPr lvl="1"/>
            <a:r>
              <a:rPr lang="en-US" dirty="0" smtClean="0"/>
              <a:t>Collection of categories for intended use (NEPA)</a:t>
            </a:r>
          </a:p>
        </p:txBody>
      </p:sp>
    </p:spTree>
    <p:extLst>
      <p:ext uri="{BB962C8B-B14F-4D97-AF65-F5344CB8AC3E}">
        <p14:creationId xmlns:p14="http://schemas.microsoft.com/office/powerpoint/2010/main" val="10721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smtClean="0"/>
              <a:t>Workflow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04" y="198955"/>
            <a:ext cx="5869716" cy="6563085"/>
          </a:xfrm>
        </p:spPr>
      </p:pic>
    </p:spTree>
    <p:extLst>
      <p:ext uri="{BB962C8B-B14F-4D97-AF65-F5344CB8AC3E}">
        <p14:creationId xmlns:p14="http://schemas.microsoft.com/office/powerpoint/2010/main" val="15736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Present an overview of Data Request status</a:t>
            </a:r>
          </a:p>
          <a:p>
            <a:pPr lvl="1"/>
            <a:r>
              <a:rPr lang="en-US" dirty="0" smtClean="0"/>
              <a:t>Entry point for Project process</a:t>
            </a:r>
          </a:p>
          <a:p>
            <a:pPr lvl="1"/>
            <a:r>
              <a:rPr lang="en-US" dirty="0" smtClean="0"/>
              <a:t>Create a new project</a:t>
            </a:r>
          </a:p>
        </p:txBody>
      </p:sp>
    </p:spTree>
    <p:extLst>
      <p:ext uri="{BB962C8B-B14F-4D97-AF65-F5344CB8AC3E}">
        <p14:creationId xmlns:p14="http://schemas.microsoft.com/office/powerpoint/2010/main" val="28235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2644"/>
          <a:stretch/>
        </p:blipFill>
        <p:spPr>
          <a:xfrm>
            <a:off x="5057051" y="1325110"/>
            <a:ext cx="6445138" cy="4663440"/>
          </a:xfrm>
        </p:spPr>
      </p:pic>
    </p:spTree>
    <p:extLst>
      <p:ext uri="{BB962C8B-B14F-4D97-AF65-F5344CB8AC3E}">
        <p14:creationId xmlns:p14="http://schemas.microsoft.com/office/powerpoint/2010/main" val="22782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201169"/>
            <a:ext cx="5871779" cy="6565390"/>
          </a:xfrm>
        </p:spPr>
      </p:pic>
    </p:spTree>
    <p:extLst>
      <p:ext uri="{BB962C8B-B14F-4D97-AF65-F5344CB8AC3E}">
        <p14:creationId xmlns:p14="http://schemas.microsoft.com/office/powerpoint/2010/main" val="29522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Capture high level information about the project</a:t>
            </a:r>
          </a:p>
          <a:p>
            <a:pPr lvl="2"/>
            <a:r>
              <a:rPr lang="en-US" dirty="0" smtClean="0"/>
              <a:t>High level description (Details provided by data requestors)</a:t>
            </a:r>
          </a:p>
          <a:p>
            <a:pPr lvl="2"/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Timeframe</a:t>
            </a:r>
          </a:p>
          <a:p>
            <a:pPr lvl="1"/>
            <a:r>
              <a:rPr lang="en-US" dirty="0" smtClean="0"/>
              <a:t>Managing Data Access</a:t>
            </a:r>
          </a:p>
          <a:p>
            <a:pPr lvl="2"/>
            <a:r>
              <a:rPr lang="en-US" dirty="0" smtClean="0"/>
              <a:t>Selected pool of Project Managers (3SDW Cooperators)</a:t>
            </a:r>
          </a:p>
          <a:p>
            <a:pPr lvl="2"/>
            <a:r>
              <a:rPr lang="en-US" dirty="0" smtClean="0"/>
              <a:t>Project Managers assign 3SDW registered users to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296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3SDW Project Workflow and Inventory Management</vt:lpstr>
      <vt:lpstr>Overview</vt:lpstr>
      <vt:lpstr>High Level Goals</vt:lpstr>
      <vt:lpstr>Inventory Management</vt:lpstr>
      <vt:lpstr>Project Workflow</vt:lpstr>
      <vt:lpstr>Projects Overview</vt:lpstr>
      <vt:lpstr>Projects Overview</vt:lpstr>
      <vt:lpstr>Projects Overview</vt:lpstr>
      <vt:lpstr>Project Configuration</vt:lpstr>
      <vt:lpstr>Project Configuration</vt:lpstr>
      <vt:lpstr>Project Configuration</vt:lpstr>
      <vt:lpstr>Data Request</vt:lpstr>
      <vt:lpstr>Data Request</vt:lpstr>
      <vt:lpstr>Data Request</vt:lpstr>
      <vt:lpstr>Data Request</vt:lpstr>
      <vt:lpstr>Data Request</vt:lpstr>
      <vt:lpstr>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end Development and Project Workflow</dc:title>
  <dc:creator>Dustin Schmidt</dc:creator>
  <cp:lastModifiedBy>Dustin Schmidt</cp:lastModifiedBy>
  <cp:revision>28</cp:revision>
  <dcterms:created xsi:type="dcterms:W3CDTF">2014-09-29T12:31:06Z</dcterms:created>
  <dcterms:modified xsi:type="dcterms:W3CDTF">2014-09-30T15:26:32Z</dcterms:modified>
</cp:coreProperties>
</file>