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7" r:id="rId2"/>
    <p:sldId id="340" r:id="rId3"/>
    <p:sldId id="350" r:id="rId4"/>
    <p:sldId id="341" r:id="rId5"/>
    <p:sldId id="343" r:id="rId6"/>
    <p:sldId id="345" r:id="rId7"/>
    <p:sldId id="344" r:id="rId8"/>
    <p:sldId id="346" r:id="rId9"/>
    <p:sldId id="348" r:id="rId10"/>
    <p:sldId id="34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1C4"/>
    <a:srgbClr val="03112B"/>
    <a:srgbClr val="041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5" autoAdjust="0"/>
    <p:restoredTop sz="94660"/>
  </p:normalViewPr>
  <p:slideViewPr>
    <p:cSldViewPr snapToGrid="0" snapToObjects="1">
      <p:cViewPr>
        <p:scale>
          <a:sx n="103" d="100"/>
          <a:sy n="103" d="100"/>
        </p:scale>
        <p:origin x="-20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B6F75-9030-9948-A95D-8EE5B2D1EDB9}" type="datetimeFigureOut">
              <a:rPr lang="en-US" smtClean="0"/>
              <a:t>9/29/14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8CEBA-9128-DA4F-89FE-F14D01E81C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5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35E78-1492-DF40-98A9-F1B651563284}" type="datetimeFigureOut">
              <a:rPr lang="en-US" smtClean="0"/>
              <a:t>9/29/14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C4082-AF12-AC4F-9724-08B1AD44D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6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0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2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677846" y="6483350"/>
            <a:ext cx="4661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EE8312-DC29-064E-9138-361627651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8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7846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0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075" y="6356350"/>
            <a:ext cx="466154" cy="365125"/>
          </a:xfrm>
        </p:spPr>
        <p:txBody>
          <a:bodyPr/>
          <a:lstStyle/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385455" y="6143625"/>
            <a:ext cx="2401454" cy="714375"/>
          </a:xfrm>
          <a:prstGeom prst="rect">
            <a:avLst/>
          </a:prstGeom>
          <a:gradFill flip="none" rotWithShape="1">
            <a:gsLst>
              <a:gs pos="30000">
                <a:srgbClr val="03112B"/>
              </a:gs>
              <a:gs pos="94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8000"/>
                </a:solidFill>
              </a:defRPr>
            </a:lvl1pPr>
          </a:lstStyle>
          <a:p>
            <a:fld id="{B4FACF60-D37F-8543-85A2-946DD536AA19}" type="datetime1">
              <a:rPr lang="en-US" smtClean="0"/>
              <a:t>9/29/14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8312-DC29-064E-9138-361627651F9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5" name="Picture 4" descr="UNC_IE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774" y="6093825"/>
            <a:ext cx="1714500" cy="7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5" descr="Picture 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3625"/>
            <a:ext cx="148379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crea\Desktop\ENVIRONlogoL(cmyk)small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82" y="6238182"/>
            <a:ext cx="1956435" cy="42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05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3400" y="391533"/>
            <a:ext cx="5765800" cy="176530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460" y="279639"/>
            <a:ext cx="6595990" cy="196609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Three-State Air Quality Study (3SAQS)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Three-State Data Warehouse (3SDW)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colorado-fla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61" y="858776"/>
            <a:ext cx="1380227" cy="914400"/>
          </a:xfrm>
          <a:prstGeom prst="rect">
            <a:avLst/>
          </a:prstGeom>
        </p:spPr>
      </p:pic>
      <p:pic>
        <p:nvPicPr>
          <p:cNvPr id="4" name="Picture 3" descr="Utah Flag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858776"/>
            <a:ext cx="1371600" cy="914400"/>
          </a:xfrm>
          <a:prstGeom prst="rect">
            <a:avLst/>
          </a:prstGeom>
        </p:spPr>
      </p:pic>
      <p:pic>
        <p:nvPicPr>
          <p:cNvPr id="5" name="Picture 4" descr="nunst083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44" y="858776"/>
            <a:ext cx="1307306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6928" y="2531764"/>
            <a:ext cx="8526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3SAQS Modeling Schedule</a:t>
            </a:r>
          </a:p>
          <a:p>
            <a:pPr algn="ctr"/>
            <a:r>
              <a:rPr lang="en-US" sz="4000" b="1" dirty="0" smtClean="0"/>
              <a:t>Winter 2014-Spring 2015</a:t>
            </a:r>
          </a:p>
          <a:p>
            <a:pPr algn="ctr"/>
            <a:endParaRPr lang="en-US" sz="2400" dirty="0" smtClean="0">
              <a:solidFill>
                <a:srgbClr val="3333CC"/>
              </a:solidFill>
            </a:endParaRPr>
          </a:p>
          <a:p>
            <a:pPr algn="ctr"/>
            <a:r>
              <a:rPr lang="en-US" sz="2400" dirty="0" smtClean="0">
                <a:solidFill>
                  <a:srgbClr val="3333CC"/>
                </a:solidFill>
              </a:rPr>
              <a:t>University of North Carolina (UNC-IE)</a:t>
            </a:r>
          </a:p>
          <a:p>
            <a:pPr algn="ctr"/>
            <a:r>
              <a:rPr lang="en-US" sz="2400" dirty="0" smtClean="0">
                <a:solidFill>
                  <a:srgbClr val="3333CC"/>
                </a:solidFill>
              </a:rPr>
              <a:t>ENVIRON </a:t>
            </a:r>
            <a:r>
              <a:rPr lang="en-US" sz="2400" dirty="0">
                <a:solidFill>
                  <a:srgbClr val="3333CC"/>
                </a:solidFill>
              </a:rPr>
              <a:t>International Corporation (ENVIRON</a:t>
            </a:r>
            <a:r>
              <a:rPr lang="en-US" sz="2400" dirty="0" smtClean="0">
                <a:solidFill>
                  <a:srgbClr val="3333CC"/>
                </a:solidFill>
              </a:rPr>
              <a:t>)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September 30, 2014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63869" y="62484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4348"/>
            <a:ext cx="8229600" cy="487014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1C21C4"/>
                </a:solidFill>
              </a:rPr>
              <a:t>CAMx</a:t>
            </a:r>
            <a:r>
              <a:rPr lang="en-US" dirty="0">
                <a:solidFill>
                  <a:srgbClr val="1C21C4"/>
                </a:solidFill>
              </a:rPr>
              <a:t> 2011b Base Case modeling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Integrate model improvements in </a:t>
            </a:r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emissions and other inputs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Conduct </a:t>
            </a:r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2011b 36/12/4 km base case and MPE</a:t>
            </a:r>
          </a:p>
          <a:p>
            <a:r>
              <a:rPr lang="en-US" u="sng" dirty="0">
                <a:solidFill>
                  <a:srgbClr val="1C21C4"/>
                </a:solidFill>
              </a:rPr>
              <a:t>Deliverables</a:t>
            </a:r>
            <a:r>
              <a:rPr lang="en-US" dirty="0">
                <a:solidFill>
                  <a:srgbClr val="1C21C4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Work Plan describing sensitivity tests to be performed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PowerPoint presentations on each sensitivity test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Memorandum on all sensitivity tests and 2011b updates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Updated </a:t>
            </a:r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2011b base case I/O loaded on 3SDW</a:t>
            </a:r>
          </a:p>
          <a:p>
            <a:r>
              <a:rPr lang="en-US" u="sng" dirty="0">
                <a:solidFill>
                  <a:srgbClr val="1C21C4"/>
                </a:solidFill>
              </a:rPr>
              <a:t>Schedule</a:t>
            </a:r>
            <a:r>
              <a:rPr lang="en-US" dirty="0">
                <a:solidFill>
                  <a:srgbClr val="1C21C4"/>
                </a:solidFill>
              </a:rPr>
              <a:t>:  Oct 2014 – Mar 2015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520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1C21C4"/>
                </a:solidFill>
              </a:rPr>
              <a:t>Pilot study modeling work status</a:t>
            </a:r>
            <a:endParaRPr lang="en-US" dirty="0" smtClean="0">
              <a:solidFill>
                <a:srgbClr val="1C21C4"/>
              </a:solidFill>
            </a:endParaRPr>
          </a:p>
          <a:p>
            <a:r>
              <a:rPr lang="en-US" dirty="0" smtClean="0">
                <a:solidFill>
                  <a:srgbClr val="1C21C4"/>
                </a:solidFill>
              </a:rPr>
              <a:t>Plans </a:t>
            </a:r>
            <a:r>
              <a:rPr lang="en-US" dirty="0" smtClean="0">
                <a:solidFill>
                  <a:srgbClr val="1C21C4"/>
                </a:solidFill>
              </a:rPr>
              <a:t>for October 2014 – April 2015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2011 CMAQ modeling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2011 </a:t>
            </a:r>
            <a:r>
              <a:rPr lang="en-US" dirty="0" smtClean="0">
                <a:solidFill>
                  <a:srgbClr val="000000"/>
                </a:solidFill>
              </a:rPr>
              <a:t>AQ sensitivity </a:t>
            </a:r>
            <a:r>
              <a:rPr lang="en-US" dirty="0" smtClean="0">
                <a:solidFill>
                  <a:srgbClr val="000000"/>
                </a:solidFill>
              </a:rPr>
              <a:t>modeling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Boundary Conditions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Background Air Quality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Oil &amp; Gas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Winter Ozone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Ammonia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Vertical Transport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MOVES2014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1C21C4"/>
                </a:solidFill>
              </a:rPr>
              <a:t>List </a:t>
            </a:r>
            <a:r>
              <a:rPr lang="en-US" dirty="0" smtClean="0">
                <a:solidFill>
                  <a:srgbClr val="1C21C4"/>
                </a:solidFill>
              </a:rPr>
              <a:t>of tasks, deliverables, and expected 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0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058"/>
            <a:ext cx="8229600" cy="66236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3SAQS Pilot Study Modeling Status</a:t>
            </a:r>
            <a:endParaRPr lang="en-US" sz="32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42971"/>
              </p:ext>
            </p:extLst>
          </p:nvPr>
        </p:nvGraphicFramePr>
        <p:xfrm>
          <a:off x="1222204" y="727214"/>
          <a:ext cx="7026352" cy="593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8591"/>
                <a:gridCol w="30577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Deliverable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Status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2008 Modeling Platform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 Modeling Protocol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(4/2014)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 36/12-km 2008a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(5/2014)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 36/12-km 2008b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(7/2014)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CAMx</a:t>
                      </a:r>
                      <a:r>
                        <a:rPr lang="en-US" dirty="0" smtClean="0"/>
                        <a:t> 36/12-km 2008b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(8/2014)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CAMx</a:t>
                      </a:r>
                      <a:r>
                        <a:rPr lang="en-US" dirty="0" smtClean="0"/>
                        <a:t> 2008a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MPE Report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Ready for Review (9/2014)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</a:t>
                      </a:r>
                      <a:r>
                        <a:rPr lang="en-US" baseline="0" dirty="0" smtClean="0"/>
                        <a:t> 36/12-km 2020a_08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(7/2014)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CAMx</a:t>
                      </a:r>
                      <a:r>
                        <a:rPr lang="en-US" dirty="0" smtClean="0"/>
                        <a:t> 36/12-km</a:t>
                      </a:r>
                      <a:r>
                        <a:rPr lang="en-US" baseline="0" dirty="0" smtClean="0"/>
                        <a:t> 2020a_08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(8/2014)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2011 Modeling Platform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r>
                        <a:rPr lang="en-US" baseline="0" dirty="0" smtClean="0"/>
                        <a:t> Modeling Protocol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(7/2014)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WRF 36/12/4-km 2011a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r>
                        <a:rPr lang="en-US" baseline="0" dirty="0" smtClean="0"/>
                        <a:t> (5/2014)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WRF 2011 MPE</a:t>
                      </a:r>
                      <a:r>
                        <a:rPr lang="en-US" baseline="0" dirty="0" smtClean="0"/>
                        <a:t> Report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Ready for Review (8/2014)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SMOKE 36/12/4-km 2011a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r>
                        <a:rPr lang="en-US" baseline="0" dirty="0" smtClean="0"/>
                        <a:t> (8/2014)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CAMx</a:t>
                      </a:r>
                      <a:r>
                        <a:rPr lang="en-US" dirty="0" smtClean="0"/>
                        <a:t> 36/12/4-km</a:t>
                      </a:r>
                      <a:r>
                        <a:rPr lang="en-US" baseline="0" dirty="0" smtClean="0"/>
                        <a:t> 2011a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 (9/2014)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CAMx</a:t>
                      </a:r>
                      <a:r>
                        <a:rPr lang="en-US" dirty="0" smtClean="0"/>
                        <a:t> 36/12/4-km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2020a_11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(11/2014)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00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2011 CMAQ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>
                <a:solidFill>
                  <a:srgbClr val="1C21C4"/>
                </a:solidFill>
              </a:rPr>
              <a:t>CMAQ V5.0.2 2011a 36/12/4 km Base Case Modeling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Use “same” inputs as current </a:t>
            </a:r>
            <a:r>
              <a:rPr lang="en-US" sz="2600" dirty="0" err="1">
                <a:solidFill>
                  <a:srgbClr val="000000"/>
                </a:solidFill>
              </a:rPr>
              <a:t>CAMx</a:t>
            </a:r>
            <a:r>
              <a:rPr lang="en-US" sz="2600" dirty="0">
                <a:solidFill>
                  <a:srgbClr val="000000"/>
                </a:solidFill>
              </a:rPr>
              <a:t> 2011a Base Case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</a:rPr>
              <a:t>MOZART or GEOS-</a:t>
            </a:r>
            <a:r>
              <a:rPr lang="en-US" sz="2200" dirty="0" err="1">
                <a:solidFill>
                  <a:srgbClr val="000000"/>
                </a:solidFill>
              </a:rPr>
              <a:t>Chem</a:t>
            </a:r>
            <a:r>
              <a:rPr lang="en-US" sz="2200" dirty="0">
                <a:solidFill>
                  <a:srgbClr val="000000"/>
                </a:solidFill>
              </a:rPr>
              <a:t> BCs; WRF processed with MCIP meteorology; 2011a Base Case emissions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Annual 2011 CMAQ 36, 12 and 4 km one-way nesting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</a:rPr>
              <a:t>(</a:t>
            </a:r>
            <a:r>
              <a:rPr lang="en-US" sz="2200" dirty="0" err="1">
                <a:solidFill>
                  <a:srgbClr val="000000"/>
                </a:solidFill>
              </a:rPr>
              <a:t>CAMx</a:t>
            </a:r>
            <a:r>
              <a:rPr lang="en-US" sz="2200" dirty="0">
                <a:solidFill>
                  <a:srgbClr val="000000"/>
                </a:solidFill>
              </a:rPr>
              <a:t> used two-way nesting)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</a:rPr>
              <a:t>Model Performance Evaluation</a:t>
            </a:r>
          </a:p>
          <a:p>
            <a:r>
              <a:rPr lang="en-US" sz="3000" u="sng" dirty="0">
                <a:solidFill>
                  <a:srgbClr val="1C21C4"/>
                </a:solidFill>
              </a:rPr>
              <a:t>Deliverables</a:t>
            </a:r>
            <a:r>
              <a:rPr lang="en-US" sz="3000" dirty="0">
                <a:solidFill>
                  <a:srgbClr val="1C21C4"/>
                </a:solidFill>
              </a:rPr>
              <a:t>: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2011 CMAQ 36/12/4 km I/O loaded on 3sDW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CMAQ MPE report and comparison to </a:t>
            </a:r>
            <a:r>
              <a:rPr lang="en-US" sz="2600" dirty="0" err="1">
                <a:solidFill>
                  <a:srgbClr val="000000"/>
                </a:solidFill>
              </a:rPr>
              <a:t>CAMx</a:t>
            </a:r>
            <a:r>
              <a:rPr lang="en-US" sz="2600" dirty="0">
                <a:solidFill>
                  <a:srgbClr val="000000"/>
                </a:solidFill>
              </a:rPr>
              <a:t> MPE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3SAQS guidance document on how/when use CMAQ vs. </a:t>
            </a:r>
            <a:r>
              <a:rPr lang="en-US" sz="2600" dirty="0" err="1">
                <a:solidFill>
                  <a:srgbClr val="000000"/>
                </a:solidFill>
              </a:rPr>
              <a:t>CAMx</a:t>
            </a:r>
            <a:endParaRPr lang="en-US" sz="2600" dirty="0">
              <a:solidFill>
                <a:srgbClr val="000000"/>
              </a:solidFill>
            </a:endParaRPr>
          </a:p>
          <a:p>
            <a:r>
              <a:rPr lang="en-US" sz="3000" u="sng" dirty="0">
                <a:solidFill>
                  <a:srgbClr val="1C21C4"/>
                </a:solidFill>
              </a:rPr>
              <a:t>Schedule</a:t>
            </a:r>
            <a:r>
              <a:rPr lang="en-US" sz="3000" dirty="0">
                <a:solidFill>
                  <a:srgbClr val="1C21C4"/>
                </a:solidFill>
              </a:rPr>
              <a:t>: Oct - Nov 2014</a:t>
            </a:r>
          </a:p>
        </p:txBody>
      </p:sp>
    </p:spTree>
    <p:extLst>
      <p:ext uri="{BB962C8B-B14F-4D97-AF65-F5344CB8AC3E}">
        <p14:creationId xmlns:p14="http://schemas.microsoft.com/office/powerpoint/2010/main" val="75050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1C21C4"/>
                </a:solidFill>
              </a:rPr>
              <a:t>Perform </a:t>
            </a:r>
            <a:r>
              <a:rPr lang="en-US" sz="2800" dirty="0" err="1">
                <a:solidFill>
                  <a:srgbClr val="1C21C4"/>
                </a:solidFill>
              </a:rPr>
              <a:t>CAMx</a:t>
            </a:r>
            <a:r>
              <a:rPr lang="en-US" sz="2800" dirty="0">
                <a:solidFill>
                  <a:srgbClr val="1C21C4"/>
                </a:solidFill>
              </a:rPr>
              <a:t> and/or CMAQ sensitivity tests for all or part of 2011 to investigate model performance issues and/or alternative inputs/options</a:t>
            </a:r>
          </a:p>
          <a:p>
            <a:r>
              <a:rPr lang="en-US" sz="2800" dirty="0" smtClean="0">
                <a:solidFill>
                  <a:srgbClr val="1C21C4"/>
                </a:solidFill>
              </a:rPr>
              <a:t>Boundary Condition Sensitivity</a:t>
            </a:r>
          </a:p>
          <a:p>
            <a:pPr lvl="1"/>
            <a:r>
              <a:rPr lang="en-US" sz="2600" dirty="0" smtClean="0"/>
              <a:t>GEOS</a:t>
            </a:r>
            <a:r>
              <a:rPr lang="en-US" sz="2600" dirty="0"/>
              <a:t>-</a:t>
            </a:r>
            <a:r>
              <a:rPr lang="en-US" sz="2600" dirty="0" err="1"/>
              <a:t>Chem</a:t>
            </a:r>
            <a:r>
              <a:rPr lang="en-US" sz="2600" dirty="0"/>
              <a:t> Boundary Condition (BC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Compare </a:t>
            </a:r>
            <a:r>
              <a:rPr lang="en-US" sz="2600" dirty="0"/>
              <a:t>with results using MOZART BCs</a:t>
            </a:r>
          </a:p>
          <a:p>
            <a:pPr lvl="1"/>
            <a:r>
              <a:rPr lang="en-US" sz="2600" dirty="0"/>
              <a:t>Dust and ozone BC tracers</a:t>
            </a:r>
          </a:p>
          <a:p>
            <a:pPr lvl="1"/>
            <a:r>
              <a:rPr lang="en-US" sz="2600" dirty="0" err="1"/>
              <a:t>CAMx</a:t>
            </a:r>
            <a:r>
              <a:rPr lang="en-US" sz="2600" dirty="0"/>
              <a:t> 36/12/4 km 2011 annual run</a:t>
            </a:r>
          </a:p>
          <a:p>
            <a:pPr lvl="1"/>
            <a:r>
              <a:rPr lang="en-US" sz="2600" dirty="0"/>
              <a:t>MPE including </a:t>
            </a:r>
            <a:r>
              <a:rPr lang="en-US" sz="2600" dirty="0" err="1"/>
              <a:t>ozonesonde</a:t>
            </a:r>
            <a:r>
              <a:rPr lang="en-US" sz="2600" dirty="0"/>
              <a:t>, STE events and spring dust</a:t>
            </a:r>
          </a:p>
          <a:p>
            <a:pPr lvl="1"/>
            <a:r>
              <a:rPr lang="en-US" sz="2600" dirty="0"/>
              <a:t>Adopt as new 2011 Base Case if improved MPE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6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1C21C4"/>
                </a:solidFill>
              </a:rPr>
              <a:t>Background Air Quality</a:t>
            </a:r>
          </a:p>
          <a:p>
            <a:pPr lvl="1"/>
            <a:r>
              <a:rPr lang="en-US" sz="2400" dirty="0" smtClean="0">
                <a:solidFill>
                  <a:srgbClr val="1C21C4"/>
                </a:solidFill>
              </a:rPr>
              <a:t>US Background AQ using MOZART BCs 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</a:rPr>
              <a:t>CAMx</a:t>
            </a:r>
            <a:r>
              <a:rPr lang="en-US" dirty="0" smtClean="0">
                <a:solidFill>
                  <a:srgbClr val="000000"/>
                </a:solidFill>
              </a:rPr>
              <a:t> 2011 36/12 km annual with zero US anthropogenic emissions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Calculate background ozone with no US </a:t>
            </a:r>
            <a:r>
              <a:rPr lang="en-US" dirty="0" err="1" smtClean="0">
                <a:solidFill>
                  <a:srgbClr val="000000"/>
                </a:solidFill>
              </a:rPr>
              <a:t>anthro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Status: running now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>
                <a:solidFill>
                  <a:srgbClr val="1C21C4"/>
                </a:solidFill>
              </a:rPr>
              <a:t>Optional US Background using GEOS-</a:t>
            </a:r>
            <a:r>
              <a:rPr lang="en-US" sz="2400" dirty="0" err="1">
                <a:solidFill>
                  <a:srgbClr val="1C21C4"/>
                </a:solidFill>
              </a:rPr>
              <a:t>Chem</a:t>
            </a:r>
            <a:r>
              <a:rPr lang="en-US" sz="2400" dirty="0">
                <a:solidFill>
                  <a:srgbClr val="1C21C4"/>
                </a:solidFill>
              </a:rPr>
              <a:t> BCs</a:t>
            </a:r>
          </a:p>
          <a:p>
            <a:pPr lvl="2"/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2011 36/12 km annual with zero US anthropogenic emissions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Only do this if differences between MOZART and GEOS-</a:t>
            </a:r>
            <a:r>
              <a:rPr lang="en-US" dirty="0" err="1">
                <a:solidFill>
                  <a:srgbClr val="000000"/>
                </a:solidFill>
              </a:rPr>
              <a:t>Chem</a:t>
            </a:r>
            <a:r>
              <a:rPr lang="en-US" dirty="0">
                <a:solidFill>
                  <a:srgbClr val="000000"/>
                </a:solidFill>
              </a:rPr>
              <a:t> base runs</a:t>
            </a:r>
          </a:p>
          <a:p>
            <a:pPr lvl="2"/>
            <a:endParaRPr lang="en-US" dirty="0" smtClean="0">
              <a:solidFill>
                <a:srgbClr val="1C21C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4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01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C21C4"/>
                </a:solidFill>
              </a:rPr>
              <a:t>Oil </a:t>
            </a:r>
            <a:r>
              <a:rPr lang="en-US" dirty="0">
                <a:solidFill>
                  <a:srgbClr val="1C21C4"/>
                </a:solidFill>
              </a:rPr>
              <a:t>and Gas VOC </a:t>
            </a:r>
            <a:r>
              <a:rPr lang="en-US" dirty="0" smtClean="0">
                <a:solidFill>
                  <a:srgbClr val="1C21C4"/>
                </a:solidFill>
              </a:rPr>
              <a:t>Sensitivities</a:t>
            </a:r>
            <a:endParaRPr lang="en-US" dirty="0">
              <a:solidFill>
                <a:srgbClr val="1C21C4"/>
              </a:solidFill>
            </a:endParaRPr>
          </a:p>
          <a:p>
            <a:pPr lvl="1"/>
            <a:r>
              <a:rPr lang="en-US" dirty="0"/>
              <a:t>Literature review to obtain top down VOC scaling factors for each O&amp;G Basin</a:t>
            </a:r>
          </a:p>
          <a:p>
            <a:pPr lvl="1"/>
            <a:r>
              <a:rPr lang="en-US" dirty="0"/>
              <a:t>Adjust 2011 O&amp;G VOC emission by </a:t>
            </a:r>
            <a:r>
              <a:rPr lang="en-US" dirty="0" smtClean="0"/>
              <a:t>Basin</a:t>
            </a:r>
          </a:p>
          <a:p>
            <a:pPr lvl="1"/>
            <a:r>
              <a:rPr lang="en-US" dirty="0"/>
              <a:t>Design 2-3 </a:t>
            </a:r>
            <a:r>
              <a:rPr lang="en-US" dirty="0" smtClean="0"/>
              <a:t>additional emission sensitivities to </a:t>
            </a:r>
            <a:r>
              <a:rPr lang="en-US" dirty="0"/>
              <a:t>adjust O&amp;G emissions in specific Basins to improve </a:t>
            </a:r>
            <a:r>
              <a:rPr lang="en-US" dirty="0" smtClean="0"/>
              <a:t>MPE</a:t>
            </a:r>
            <a:endParaRPr lang="en-US" dirty="0"/>
          </a:p>
          <a:p>
            <a:pPr lvl="1"/>
            <a:r>
              <a:rPr lang="en-US" dirty="0" err="1"/>
              <a:t>CAMx</a:t>
            </a:r>
            <a:r>
              <a:rPr lang="en-US" dirty="0"/>
              <a:t> 2011 with adjusted VOC O&amp;G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2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4348"/>
            <a:ext cx="8229600" cy="48701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1C21C4"/>
                </a:solidFill>
              </a:rPr>
              <a:t>Preliminary </a:t>
            </a:r>
            <a:r>
              <a:rPr lang="en-US" dirty="0">
                <a:solidFill>
                  <a:srgbClr val="1C21C4"/>
                </a:solidFill>
              </a:rPr>
              <a:t>Winter ozone </a:t>
            </a:r>
            <a:r>
              <a:rPr lang="en-US" dirty="0" smtClean="0">
                <a:solidFill>
                  <a:srgbClr val="1C21C4"/>
                </a:solidFill>
              </a:rPr>
              <a:t>sensitivity</a:t>
            </a:r>
            <a:endParaRPr lang="en-US" dirty="0">
              <a:solidFill>
                <a:srgbClr val="1C21C4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May use new winter WRF </a:t>
            </a:r>
            <a:r>
              <a:rPr lang="en-US" dirty="0" smtClean="0">
                <a:solidFill>
                  <a:srgbClr val="000000"/>
                </a:solidFill>
              </a:rPr>
              <a:t>simulations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and/or CMAQ sensitivity to O&amp;G VOC, snow cover, albedo, mixing, etc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>
                <a:solidFill>
                  <a:srgbClr val="1C21C4"/>
                </a:solidFill>
              </a:rPr>
              <a:t>Ammonia Emissions </a:t>
            </a:r>
            <a:r>
              <a:rPr lang="en-US" dirty="0" smtClean="0">
                <a:solidFill>
                  <a:srgbClr val="1C21C4"/>
                </a:solidFill>
              </a:rPr>
              <a:t>Sensitivity</a:t>
            </a:r>
            <a:endParaRPr lang="en-US" dirty="0">
              <a:solidFill>
                <a:srgbClr val="1C21C4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Work with NPS/ARD to develop ammonia </a:t>
            </a:r>
            <a:r>
              <a:rPr lang="en-US" dirty="0" err="1">
                <a:solidFill>
                  <a:srgbClr val="000000"/>
                </a:solidFill>
              </a:rPr>
              <a:t>sens</a:t>
            </a:r>
            <a:r>
              <a:rPr lang="en-US" dirty="0">
                <a:solidFill>
                  <a:srgbClr val="000000"/>
                </a:solidFill>
              </a:rPr>
              <a:t> test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 AMON observations, satellite data etc. to develop changes in temporal, spatial and magnitude of </a:t>
            </a:r>
            <a:r>
              <a:rPr lang="en-US" dirty="0" smtClean="0">
                <a:solidFill>
                  <a:srgbClr val="000000"/>
                </a:solidFill>
              </a:rPr>
              <a:t>NH3 </a:t>
            </a:r>
            <a:r>
              <a:rPr lang="en-US" dirty="0">
                <a:solidFill>
                  <a:srgbClr val="000000"/>
                </a:solidFill>
              </a:rPr>
              <a:t>emissions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and/or CMAQ sensitivity for portion of </a:t>
            </a:r>
            <a:r>
              <a:rPr lang="en-US" dirty="0" smtClean="0">
                <a:solidFill>
                  <a:srgbClr val="000000"/>
                </a:solidFill>
              </a:rPr>
              <a:t>2011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Ideas: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ntegrated process rate (process analysis) simulation at AMON and Boulder, CO monitoring sites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 smtClean="0"/>
              <a:t>CMAQ bi-directional NH3 flux sensitivity (with </a:t>
            </a:r>
            <a:r>
              <a:rPr lang="en-US" dirty="0" err="1" smtClean="0"/>
              <a:t>vs</a:t>
            </a:r>
            <a:r>
              <a:rPr lang="en-US" dirty="0" smtClean="0"/>
              <a:t> without bi-di)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6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2011 Sensitivity Modeling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0146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1C21C4"/>
                </a:solidFill>
              </a:rPr>
              <a:t>Vertical Transport/Mixing </a:t>
            </a:r>
            <a:endParaRPr lang="en-US" dirty="0" smtClean="0">
              <a:solidFill>
                <a:srgbClr val="1C21C4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Explore </a:t>
            </a:r>
            <a:r>
              <a:rPr lang="en-US" dirty="0">
                <a:solidFill>
                  <a:srgbClr val="000000"/>
                </a:solidFill>
              </a:rPr>
              <a:t>alternative vertical transport and mixing </a:t>
            </a:r>
            <a:r>
              <a:rPr lang="en-US" dirty="0" smtClean="0">
                <a:solidFill>
                  <a:srgbClr val="000000"/>
                </a:solidFill>
              </a:rPr>
              <a:t>approaches, </a:t>
            </a:r>
            <a:r>
              <a:rPr lang="en-US" dirty="0">
                <a:solidFill>
                  <a:srgbClr val="000000"/>
                </a:solidFill>
              </a:rPr>
              <a:t>including no WRF layer </a:t>
            </a:r>
            <a:r>
              <a:rPr lang="en-US" dirty="0" smtClean="0">
                <a:solidFill>
                  <a:srgbClr val="000000"/>
                </a:solidFill>
              </a:rPr>
              <a:t>collapsing, </a:t>
            </a:r>
            <a:r>
              <a:rPr lang="en-US" dirty="0">
                <a:solidFill>
                  <a:srgbClr val="000000"/>
                </a:solidFill>
              </a:rPr>
              <a:t>using </a:t>
            </a:r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and/or CMAQ for portion of 2011</a:t>
            </a:r>
          </a:p>
          <a:p>
            <a:r>
              <a:rPr lang="en-US" dirty="0">
                <a:solidFill>
                  <a:srgbClr val="1C21C4"/>
                </a:solidFill>
              </a:rPr>
              <a:t>MOVES2014 on-road mobile </a:t>
            </a:r>
            <a:r>
              <a:rPr lang="en-US" dirty="0" smtClean="0">
                <a:solidFill>
                  <a:srgbClr val="1C21C4"/>
                </a:solidFill>
              </a:rPr>
              <a:t>sources</a:t>
            </a:r>
            <a:endParaRPr lang="en-US" dirty="0">
              <a:solidFill>
                <a:srgbClr val="1C21C4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MOVES2014 released 7/31/14, SMOKE-MOVES2014 in Oct?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 SMOKE-MOVES2014 to generate new on-road emissions for 36/12/4 km 3SAQS domains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Compare emissions w/ MOVES2010b for 3SAQS domains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2011 MOVES2014 annual Base Case and MPE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Compare </a:t>
            </a:r>
            <a:r>
              <a:rPr lang="en-US" dirty="0" err="1">
                <a:solidFill>
                  <a:srgbClr val="000000"/>
                </a:solidFill>
              </a:rPr>
              <a:t>CAMx</a:t>
            </a:r>
            <a:r>
              <a:rPr lang="en-US" dirty="0">
                <a:solidFill>
                  <a:srgbClr val="000000"/>
                </a:solidFill>
              </a:rPr>
              <a:t> MPE using MOVES2014 vs. MOVES2010b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8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A21B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15747</TotalTime>
  <Words>852</Words>
  <Application>Microsoft Macintosh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Three-State Air Quality Study (3SAQS)   Three-State Data Warehouse (3SDW)</vt:lpstr>
      <vt:lpstr>Overview</vt:lpstr>
      <vt:lpstr>3SAQS Pilot Study Modeling Status</vt:lpstr>
      <vt:lpstr>2011 CMAQ Modeling</vt:lpstr>
      <vt:lpstr>2011 Sensitivity Modeling</vt:lpstr>
      <vt:lpstr>2011 Sensitivity Modeling</vt:lpstr>
      <vt:lpstr>2011 Sensitivity Modeling</vt:lpstr>
      <vt:lpstr>2011 Sensitivity Modeling</vt:lpstr>
      <vt:lpstr>2011 Sensitivity Modeling</vt:lpstr>
      <vt:lpstr>2011 Sensitivity Modeling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 Adelman</dc:creator>
  <cp:lastModifiedBy>Zac Adelman</cp:lastModifiedBy>
  <cp:revision>340</cp:revision>
  <dcterms:created xsi:type="dcterms:W3CDTF">2012-10-19T15:26:48Z</dcterms:created>
  <dcterms:modified xsi:type="dcterms:W3CDTF">2014-09-29T20:44:37Z</dcterms:modified>
</cp:coreProperties>
</file>