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87" r:id="rId2"/>
    <p:sldId id="340" r:id="rId3"/>
    <p:sldId id="341" r:id="rId4"/>
    <p:sldId id="350" r:id="rId5"/>
    <p:sldId id="358" r:id="rId6"/>
    <p:sldId id="364" r:id="rId7"/>
    <p:sldId id="343" r:id="rId8"/>
    <p:sldId id="344" r:id="rId9"/>
    <p:sldId id="345" r:id="rId10"/>
    <p:sldId id="346" r:id="rId11"/>
    <p:sldId id="353" r:id="rId12"/>
    <p:sldId id="347" r:id="rId13"/>
    <p:sldId id="354" r:id="rId14"/>
    <p:sldId id="349" r:id="rId15"/>
    <p:sldId id="355" r:id="rId16"/>
    <p:sldId id="348" r:id="rId17"/>
    <p:sldId id="362" r:id="rId18"/>
    <p:sldId id="365" r:id="rId19"/>
    <p:sldId id="366" r:id="rId20"/>
    <p:sldId id="351" r:id="rId21"/>
    <p:sldId id="369" r:id="rId22"/>
    <p:sldId id="370" r:id="rId23"/>
    <p:sldId id="357" r:id="rId24"/>
    <p:sldId id="359" r:id="rId25"/>
    <p:sldId id="360" r:id="rId26"/>
    <p:sldId id="361" r:id="rId27"/>
    <p:sldId id="371" r:id="rId28"/>
    <p:sldId id="356" r:id="rId29"/>
    <p:sldId id="35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1C4"/>
    <a:srgbClr val="03112B"/>
    <a:srgbClr val="041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15" autoAdjust="0"/>
    <p:restoredTop sz="94660"/>
  </p:normalViewPr>
  <p:slideViewPr>
    <p:cSldViewPr snapToGrid="0" snapToObjects="1">
      <p:cViewPr>
        <p:scale>
          <a:sx n="103" d="100"/>
          <a:sy n="103" d="100"/>
        </p:scale>
        <p:origin x="-2008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B6F75-9030-9948-A95D-8EE5B2D1EDB9}" type="datetimeFigureOut">
              <a:rPr lang="en-US" smtClean="0"/>
              <a:t>9/29/14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8CEBA-9128-DA4F-89FE-F14D01E81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581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35E78-1492-DF40-98A9-F1B651563284}" type="datetimeFigureOut">
              <a:rPr lang="en-US" smtClean="0"/>
              <a:t>9/29/14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C4082-AF12-AC4F-9724-08B1AD44D1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4650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7846" y="6492875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55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075" y="6356350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60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075" y="6356350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92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677846" y="6483350"/>
            <a:ext cx="4661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EE8312-DC29-064E-9138-361627651F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78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7846" y="6492875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84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80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66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0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075" y="6356350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945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075" y="6356350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803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075" y="6356350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974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85455" y="6143625"/>
            <a:ext cx="2401454" cy="714375"/>
          </a:xfrm>
          <a:prstGeom prst="rect">
            <a:avLst/>
          </a:prstGeom>
          <a:gradFill flip="none" rotWithShape="1">
            <a:gsLst>
              <a:gs pos="30000">
                <a:srgbClr val="03112B"/>
              </a:gs>
              <a:gs pos="94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8000"/>
                </a:solidFill>
              </a:defRPr>
            </a:lvl1pPr>
          </a:lstStyle>
          <a:p>
            <a:fld id="{B4FACF60-D37F-8543-85A2-946DD536AA19}" type="datetime1">
              <a:rPr lang="en-US" smtClean="0"/>
              <a:t>9/29/14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E8312-DC29-064E-9138-361627651F9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5" name="Picture 4" descr="UNC_IE_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774" y="6093825"/>
            <a:ext cx="1714500" cy="7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5" descr="Picture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5"/>
            <a:ext cx="1483791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crea\Desktop\ENVIRONlogoL(cmyk)small.jpg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382" y="6238182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005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Relationship Id="rId3" Type="http://schemas.openxmlformats.org/officeDocument/2006/relationships/image" Target="../media/image3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Relationship Id="rId3" Type="http://schemas.openxmlformats.org/officeDocument/2006/relationships/image" Target="../media/image3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Relationship Id="rId3" Type="http://schemas.openxmlformats.org/officeDocument/2006/relationships/image" Target="../media/image4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5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63.emf"/><Relationship Id="rId5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4" Type="http://schemas.openxmlformats.org/officeDocument/2006/relationships/image" Target="../media/image67.emf"/><Relationship Id="rId5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03400" y="391533"/>
            <a:ext cx="5765800" cy="176530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5460" y="279639"/>
            <a:ext cx="6595990" cy="196609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Three-State Air Quality Study (3SAQS)</a:t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800" dirty="0" smtClean="0">
                <a:solidFill>
                  <a:schemeClr val="accent2"/>
                </a:solidFill>
              </a:rPr>
              <a:t/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800" dirty="0" smtClean="0">
                <a:solidFill>
                  <a:schemeClr val="accent2"/>
                </a:solidFill>
              </a:rPr>
              <a:t/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800" dirty="0" smtClean="0">
                <a:solidFill>
                  <a:schemeClr val="accent2"/>
                </a:solidFill>
              </a:rPr>
              <a:t>Three-State Data Warehouse (3SDW)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3" name="Picture 2" descr="colorado-fla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61" y="858776"/>
            <a:ext cx="1380227" cy="914400"/>
          </a:xfrm>
          <a:prstGeom prst="rect">
            <a:avLst/>
          </a:prstGeom>
        </p:spPr>
      </p:pic>
      <p:pic>
        <p:nvPicPr>
          <p:cNvPr id="4" name="Picture 3" descr="Utah Fla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858776"/>
            <a:ext cx="1371600" cy="914400"/>
          </a:xfrm>
          <a:prstGeom prst="rect">
            <a:avLst/>
          </a:prstGeom>
        </p:spPr>
      </p:pic>
      <p:pic>
        <p:nvPicPr>
          <p:cNvPr id="5" name="Picture 4" descr="nunst08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44" y="858776"/>
            <a:ext cx="1307306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6928" y="2531764"/>
            <a:ext cx="85268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3SAQS 2011 </a:t>
            </a:r>
            <a:r>
              <a:rPr lang="en-US" sz="4000" b="1" dirty="0" err="1" smtClean="0"/>
              <a:t>CAMx</a:t>
            </a:r>
            <a:r>
              <a:rPr lang="en-US" sz="4000" b="1" dirty="0" smtClean="0"/>
              <a:t> </a:t>
            </a:r>
          </a:p>
          <a:p>
            <a:pPr algn="ctr"/>
            <a:r>
              <a:rPr lang="en-US" sz="4000" b="1" dirty="0" smtClean="0"/>
              <a:t>Model Performance Evaluation</a:t>
            </a:r>
          </a:p>
          <a:p>
            <a:pPr algn="ctr"/>
            <a:endParaRPr lang="en-US" sz="2400" dirty="0" smtClean="0">
              <a:solidFill>
                <a:srgbClr val="3333CC"/>
              </a:solidFill>
            </a:endParaRPr>
          </a:p>
          <a:p>
            <a:pPr algn="ctr"/>
            <a:r>
              <a:rPr lang="en-US" sz="2400" dirty="0" smtClean="0">
                <a:solidFill>
                  <a:srgbClr val="3333CC"/>
                </a:solidFill>
              </a:rPr>
              <a:t>University of North Carolina (UNC-IE)</a:t>
            </a:r>
          </a:p>
          <a:p>
            <a:pPr algn="ctr"/>
            <a:r>
              <a:rPr lang="en-US" sz="2400" dirty="0" smtClean="0">
                <a:solidFill>
                  <a:srgbClr val="3333CC"/>
                </a:solidFill>
              </a:rPr>
              <a:t>ENVIRON </a:t>
            </a:r>
            <a:r>
              <a:rPr lang="en-US" sz="2400" dirty="0">
                <a:solidFill>
                  <a:srgbClr val="3333CC"/>
                </a:solidFill>
              </a:rPr>
              <a:t>International Corporation (ENVIRON</a:t>
            </a:r>
            <a:r>
              <a:rPr lang="en-US" sz="2400" dirty="0" smtClean="0">
                <a:solidFill>
                  <a:srgbClr val="3333CC"/>
                </a:solidFill>
              </a:rPr>
              <a:t>)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September 30, 2014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963869" y="62484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Mx_3SAQS04_B11a_AQS_Daily_O3_WY_O3_8hrmax_o3season_60.0_ppb_cutoff_scatterplo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718" y="3740083"/>
            <a:ext cx="2743200" cy="2743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 descr="CAMx_3SAQS04_B11a_AQS_Daily_O3_WY_O3_1hrmax_o3season_60.0_ppb_cutoff_scatterplo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718" y="1078937"/>
            <a:ext cx="2743200" cy="2743200"/>
          </a:xfrm>
          <a:prstGeom prst="rect">
            <a:avLst/>
          </a:prstGeom>
        </p:spPr>
      </p:pic>
      <p:pic>
        <p:nvPicPr>
          <p:cNvPr id="6" name="Picture 5" descr="CAMx_3SAQS04_B11a_WY_O3_8hrmax_ann_scatterplo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815" y="3778064"/>
            <a:ext cx="2743200" cy="2743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 descr="CAMx_3SAQS04_B11a_WY_O3_1hrmax_ann_scatterplot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815" y="1078937"/>
            <a:ext cx="274320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11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Daily Max Ozone Performance</a:t>
            </a:r>
            <a:br>
              <a:rPr lang="en-US" dirty="0" smtClean="0"/>
            </a:br>
            <a:r>
              <a:rPr lang="en-US" sz="3100" dirty="0" smtClean="0"/>
              <a:t>Wyoming </a:t>
            </a:r>
            <a:r>
              <a:rPr lang="en-US" sz="3100" dirty="0" smtClean="0">
                <a:solidFill>
                  <a:srgbClr val="FF0000"/>
                </a:solidFill>
              </a:rPr>
              <a:t>AQS</a:t>
            </a:r>
            <a:r>
              <a:rPr lang="en-US" sz="3100" dirty="0" smtClean="0"/>
              <a:t> and </a:t>
            </a:r>
            <a:r>
              <a:rPr lang="en-US" sz="3100" dirty="0" err="1" smtClean="0">
                <a:solidFill>
                  <a:srgbClr val="3366FF"/>
                </a:solidFill>
              </a:rPr>
              <a:t>CASTNet</a:t>
            </a:r>
            <a:r>
              <a:rPr lang="en-US" sz="3100" dirty="0"/>
              <a:t> </a:t>
            </a:r>
            <a:r>
              <a:rPr lang="en-US" sz="3100" dirty="0" smtClean="0"/>
              <a:t>Sites (4-km </a:t>
            </a:r>
            <a:r>
              <a:rPr lang="en-US" sz="3100" dirty="0" err="1" smtClean="0"/>
              <a:t>CAMx</a:t>
            </a:r>
            <a:r>
              <a:rPr lang="en-US" sz="3100" dirty="0" smtClean="0"/>
              <a:t>)</a:t>
            </a:r>
            <a:endParaRPr lang="en-US" sz="3100" dirty="0"/>
          </a:p>
        </p:txBody>
      </p:sp>
      <p:sp>
        <p:nvSpPr>
          <p:cNvPr id="10" name="TextBox 9"/>
          <p:cNvSpPr txBox="1"/>
          <p:nvPr/>
        </p:nvSpPr>
        <p:spPr>
          <a:xfrm>
            <a:off x="419374" y="1276561"/>
            <a:ext cx="1165411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 smtClean="0"/>
              <a:t>Annual </a:t>
            </a:r>
          </a:p>
          <a:p>
            <a:r>
              <a:rPr lang="en-US" dirty="0" smtClean="0"/>
              <a:t>All Values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09474" y="1277478"/>
            <a:ext cx="1513972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 smtClean="0"/>
              <a:t>June - August</a:t>
            </a:r>
          </a:p>
          <a:p>
            <a:r>
              <a:rPr lang="en-US" dirty="0" smtClean="0"/>
              <a:t>O3 &gt; 60 ppb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42051" y="1994291"/>
            <a:ext cx="1423984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vert="horz" wrap="square" rtlCol="0">
            <a:spAutoFit/>
          </a:bodyPr>
          <a:lstStyle/>
          <a:p>
            <a:r>
              <a:rPr lang="en-US" dirty="0" smtClean="0"/>
              <a:t>Daily Max O3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57261" y="4904007"/>
            <a:ext cx="793564" cy="369332"/>
          </a:xfrm>
          <a:prstGeom prst="rect">
            <a:avLst/>
          </a:prstGeom>
          <a:solidFill>
            <a:srgbClr val="D5D5D5"/>
          </a:solidFill>
          <a:ln>
            <a:solidFill>
              <a:schemeClr val="tx1"/>
            </a:solidFill>
          </a:ln>
        </p:spPr>
        <p:txBody>
          <a:bodyPr vert="horz" wrap="square" rtlCol="0">
            <a:spAutoFit/>
          </a:bodyPr>
          <a:lstStyle/>
          <a:p>
            <a:r>
              <a:rPr lang="en-US" dirty="0" smtClean="0"/>
              <a:t>MDA8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259288"/>
              </p:ext>
            </p:extLst>
          </p:nvPr>
        </p:nvGraphicFramePr>
        <p:xfrm>
          <a:off x="141284" y="1994291"/>
          <a:ext cx="1826776" cy="282344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78180"/>
                <a:gridCol w="500380"/>
                <a:gridCol w="648216"/>
              </a:tblGrid>
              <a:tr h="38504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Metric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1-hr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MDA8</a:t>
                      </a:r>
                      <a:endParaRPr lang="en-US" sz="1400" dirty="0"/>
                    </a:p>
                  </a:txBody>
                  <a:tcPr/>
                </a:tc>
              </a:tr>
              <a:tr h="220256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3112B"/>
                          </a:solidFill>
                        </a:rPr>
                        <a:t>-0.3</a:t>
                      </a:r>
                      <a:endParaRPr lang="en-US" sz="1400" dirty="0">
                        <a:solidFill>
                          <a:srgbClr val="03112B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3112B"/>
                          </a:solidFill>
                        </a:rPr>
                        <a:t>1.8</a:t>
                      </a:r>
                      <a:endParaRPr lang="en-US" sz="1400" dirty="0">
                        <a:solidFill>
                          <a:srgbClr val="03112B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02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-1.3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-0.3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  <a:tr h="220256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11.0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10.7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02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9.0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8.4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  <a:tr h="220256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NMB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-0.9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1.4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02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-1.5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-0.6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NME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11.2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10.8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02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9.1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8.4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855555"/>
              </p:ext>
            </p:extLst>
          </p:nvPr>
        </p:nvGraphicFramePr>
        <p:xfrm>
          <a:off x="7127394" y="2025097"/>
          <a:ext cx="1939636" cy="287891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66939"/>
                <a:gridCol w="575551"/>
                <a:gridCol w="697146"/>
              </a:tblGrid>
              <a:tr h="4405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Metric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1-hr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MDA8</a:t>
                      </a:r>
                      <a:endParaRPr lang="en-US" sz="1400" dirty="0"/>
                    </a:p>
                  </a:txBody>
                  <a:tcPr/>
                </a:tc>
              </a:tr>
              <a:tr h="220256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3112B"/>
                          </a:solidFill>
                        </a:rPr>
                        <a:t>-5.7</a:t>
                      </a:r>
                      <a:endParaRPr lang="en-US" sz="1400" dirty="0">
                        <a:solidFill>
                          <a:srgbClr val="03112B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3112B"/>
                          </a:solidFill>
                        </a:rPr>
                        <a:t>-5.8</a:t>
                      </a:r>
                      <a:endParaRPr lang="en-US" sz="1400" dirty="0">
                        <a:solidFill>
                          <a:srgbClr val="03112B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02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-8.2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-8.8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  <a:tr h="220256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9.4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7.8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02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10.8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10.6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  <a:tr h="220256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NMB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-5.2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-5.4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02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-7.6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-8.2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NME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9.1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7.4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02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10.3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10.0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1284" y="5111683"/>
            <a:ext cx="14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Goals</a:t>
            </a:r>
          </a:p>
          <a:p>
            <a:r>
              <a:rPr lang="en-US" dirty="0" smtClean="0"/>
              <a:t>Bias = 15%</a:t>
            </a:r>
          </a:p>
          <a:p>
            <a:r>
              <a:rPr lang="en-US" dirty="0" smtClean="0"/>
              <a:t>Error = 35%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409474" y="5127631"/>
            <a:ext cx="14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Criteria</a:t>
            </a:r>
          </a:p>
          <a:p>
            <a:r>
              <a:rPr lang="en-US" dirty="0" smtClean="0"/>
              <a:t>Bias = 35%</a:t>
            </a:r>
          </a:p>
          <a:p>
            <a:r>
              <a:rPr lang="en-US" dirty="0" smtClean="0"/>
              <a:t>Error = 50%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912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AQS Daily O3</a:t>
            </a:r>
            <a:br>
              <a:rPr lang="en-US" dirty="0" smtClean="0"/>
            </a:br>
            <a:r>
              <a:rPr lang="en-US" sz="3600" dirty="0" smtClean="0"/>
              <a:t>Colorado 4-km </a:t>
            </a:r>
            <a:r>
              <a:rPr lang="en-US" sz="3600" dirty="0" err="1" smtClean="0"/>
              <a:t>CAMx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529529" y="5225154"/>
            <a:ext cx="608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Daily Max O3								</a:t>
            </a:r>
            <a:r>
              <a:rPr lang="en-US" dirty="0"/>
              <a:t>	</a:t>
            </a:r>
            <a:r>
              <a:rPr lang="en-US" dirty="0" smtClean="0"/>
              <a:t>MDA8</a:t>
            </a:r>
            <a:endParaRPr lang="en-US" dirty="0"/>
          </a:p>
        </p:txBody>
      </p:sp>
      <p:pic>
        <p:nvPicPr>
          <p:cNvPr id="3" name="Picture 2" descr="CAMx_3SAQS04_B11a_AQS_Daily_O3_O3_1hrmax_CO_soccerplo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2" y="1553453"/>
            <a:ext cx="4572000" cy="3657600"/>
          </a:xfrm>
          <a:prstGeom prst="rect">
            <a:avLst/>
          </a:prstGeom>
        </p:spPr>
      </p:pic>
      <p:pic>
        <p:nvPicPr>
          <p:cNvPr id="4" name="Picture 3" descr="CAMx_3SAQS04_B11a_AQS_Daily_O3_O3_8hrmax_CO_soccerplo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362" y="1553453"/>
            <a:ext cx="457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96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CASTNet</a:t>
            </a:r>
            <a:r>
              <a:rPr lang="en-US" dirty="0" smtClean="0"/>
              <a:t> Daily O3</a:t>
            </a:r>
            <a:br>
              <a:rPr lang="en-US" dirty="0" smtClean="0"/>
            </a:br>
            <a:r>
              <a:rPr lang="en-US" sz="3600" dirty="0" smtClean="0"/>
              <a:t>Colorado 4-km </a:t>
            </a:r>
            <a:r>
              <a:rPr lang="en-US" sz="3600" dirty="0" err="1" smtClean="0"/>
              <a:t>CAMx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529529" y="5278848"/>
            <a:ext cx="608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Daily Max O3								</a:t>
            </a:r>
            <a:r>
              <a:rPr lang="en-US" dirty="0"/>
              <a:t>	</a:t>
            </a:r>
            <a:r>
              <a:rPr lang="en-US" dirty="0" smtClean="0"/>
              <a:t>MDA8</a:t>
            </a:r>
            <a:endParaRPr lang="en-US" dirty="0"/>
          </a:p>
        </p:txBody>
      </p:sp>
      <p:pic>
        <p:nvPicPr>
          <p:cNvPr id="8" name="Picture 7" descr="CAMx_3SAQS04_B11a_CASTNET_Daily_O3_8hrmax_CO_soccerplo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2"/>
          <a:stretch/>
        </p:blipFill>
        <p:spPr>
          <a:xfrm>
            <a:off x="4426274" y="1516998"/>
            <a:ext cx="4594511" cy="3657600"/>
          </a:xfrm>
          <a:prstGeom prst="rect">
            <a:avLst/>
          </a:prstGeom>
        </p:spPr>
      </p:pic>
      <p:pic>
        <p:nvPicPr>
          <p:cNvPr id="9" name="Picture 8" descr="CAMx_3SAQS04_B11a_CASTNET_Daily_O3_1hrmax_CO_soccerplot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"/>
          <a:stretch/>
        </p:blipFill>
        <p:spPr>
          <a:xfrm>
            <a:off x="142171" y="1516998"/>
            <a:ext cx="455896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65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AQS Daily O3</a:t>
            </a:r>
            <a:br>
              <a:rPr lang="en-US" dirty="0" smtClean="0"/>
            </a:br>
            <a:r>
              <a:rPr lang="en-US" sz="3600" dirty="0" smtClean="0"/>
              <a:t>Utah 4-km </a:t>
            </a:r>
            <a:r>
              <a:rPr lang="en-US" sz="3600" dirty="0" err="1" smtClean="0"/>
              <a:t>CAMx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529529" y="5278848"/>
            <a:ext cx="608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Daily Max O3								</a:t>
            </a:r>
            <a:r>
              <a:rPr lang="en-US" dirty="0"/>
              <a:t>	</a:t>
            </a:r>
            <a:r>
              <a:rPr lang="en-US" dirty="0" smtClean="0"/>
              <a:t>MDA8</a:t>
            </a:r>
            <a:endParaRPr lang="en-US" dirty="0"/>
          </a:p>
        </p:txBody>
      </p:sp>
      <p:pic>
        <p:nvPicPr>
          <p:cNvPr id="4" name="Picture 3" descr="CAMx_3SAQS04_B11a_AQS_Daily_O3_O3_1hrmax_UT_soccerplo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14" y="1522616"/>
            <a:ext cx="4572000" cy="3657600"/>
          </a:xfrm>
          <a:prstGeom prst="rect">
            <a:avLst/>
          </a:prstGeom>
        </p:spPr>
      </p:pic>
      <p:pic>
        <p:nvPicPr>
          <p:cNvPr id="5" name="Picture 4" descr="CAMx_3SAQS04_B11a_AQS_Daily_O3_O3_8hrmax_UT_soccerplo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043" y="1522616"/>
            <a:ext cx="457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69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CASTNet</a:t>
            </a:r>
            <a:r>
              <a:rPr lang="en-US" dirty="0" smtClean="0"/>
              <a:t> Daily O3</a:t>
            </a:r>
            <a:br>
              <a:rPr lang="en-US" dirty="0" smtClean="0"/>
            </a:br>
            <a:r>
              <a:rPr lang="en-US" sz="3600" dirty="0" smtClean="0"/>
              <a:t>Utah 4-km </a:t>
            </a:r>
            <a:r>
              <a:rPr lang="en-US" sz="3600" dirty="0" err="1" smtClean="0"/>
              <a:t>CAMx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529529" y="5278848"/>
            <a:ext cx="608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Daily Max O3								</a:t>
            </a:r>
            <a:r>
              <a:rPr lang="en-US" dirty="0"/>
              <a:t>	</a:t>
            </a:r>
            <a:r>
              <a:rPr lang="en-US" dirty="0" smtClean="0"/>
              <a:t>MDA8</a:t>
            </a:r>
            <a:endParaRPr lang="en-US" dirty="0"/>
          </a:p>
        </p:txBody>
      </p:sp>
      <p:pic>
        <p:nvPicPr>
          <p:cNvPr id="8" name="Picture 7" descr="CAMx_3SAQS04_B11a_CASTNET_Daily_O3_1hrmax_UT_soccerplo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7"/>
          <a:stretch/>
        </p:blipFill>
        <p:spPr>
          <a:xfrm>
            <a:off x="161127" y="1535953"/>
            <a:ext cx="4587402" cy="3657600"/>
          </a:xfrm>
          <a:prstGeom prst="rect">
            <a:avLst/>
          </a:prstGeom>
        </p:spPr>
      </p:pic>
      <p:pic>
        <p:nvPicPr>
          <p:cNvPr id="9" name="Picture 8" descr="CAMx_3SAQS04_B11a_CASTNET_Daily_O3_8hrmax_UT_soccerplot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"/>
          <a:stretch/>
        </p:blipFill>
        <p:spPr>
          <a:xfrm>
            <a:off x="4454708" y="1535953"/>
            <a:ext cx="457653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75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AQS Daily O3</a:t>
            </a:r>
            <a:br>
              <a:rPr lang="en-US" dirty="0" smtClean="0"/>
            </a:br>
            <a:r>
              <a:rPr lang="en-US" sz="3600" dirty="0" smtClean="0"/>
              <a:t>Wyoming 4-km </a:t>
            </a:r>
            <a:r>
              <a:rPr lang="en-US" sz="3600" dirty="0" err="1" smtClean="0"/>
              <a:t>CAMx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529529" y="5278848"/>
            <a:ext cx="608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Daily Max O3								</a:t>
            </a:r>
            <a:r>
              <a:rPr lang="en-US" dirty="0"/>
              <a:t>	</a:t>
            </a:r>
            <a:r>
              <a:rPr lang="en-US" dirty="0" smtClean="0"/>
              <a:t>MDA8</a:t>
            </a:r>
            <a:endParaRPr lang="en-US" dirty="0"/>
          </a:p>
        </p:txBody>
      </p:sp>
      <p:pic>
        <p:nvPicPr>
          <p:cNvPr id="4" name="Picture 3" descr="CAMx_3SAQS04_B11a_AQS_Daily_O3_O3_8hrmax_WY_soccerplo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692" y="1510287"/>
            <a:ext cx="4572000" cy="3657600"/>
          </a:xfrm>
          <a:prstGeom prst="rect">
            <a:avLst/>
          </a:prstGeom>
        </p:spPr>
      </p:pic>
      <p:pic>
        <p:nvPicPr>
          <p:cNvPr id="5" name="Picture 4" descr="CAMx_3SAQS04_B11a_AQS_Daily_O3_O3_1hrmax_WY_soccerplo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3" y="1510287"/>
            <a:ext cx="457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2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CASTNet</a:t>
            </a:r>
            <a:r>
              <a:rPr lang="en-US" dirty="0" smtClean="0"/>
              <a:t> Daily O3</a:t>
            </a:r>
            <a:br>
              <a:rPr lang="en-US" dirty="0" smtClean="0"/>
            </a:br>
            <a:r>
              <a:rPr lang="en-US" sz="3600" dirty="0" smtClean="0"/>
              <a:t>Wyoming 4-km </a:t>
            </a:r>
            <a:r>
              <a:rPr lang="en-US" sz="3600" dirty="0" err="1" smtClean="0"/>
              <a:t>CAMx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529529" y="5278848"/>
            <a:ext cx="608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Daily Max O3								</a:t>
            </a:r>
            <a:r>
              <a:rPr lang="en-US" dirty="0"/>
              <a:t>	</a:t>
            </a:r>
            <a:r>
              <a:rPr lang="en-US" dirty="0" smtClean="0"/>
              <a:t>MDA8</a:t>
            </a:r>
            <a:endParaRPr lang="en-US" dirty="0"/>
          </a:p>
        </p:txBody>
      </p:sp>
      <p:pic>
        <p:nvPicPr>
          <p:cNvPr id="8" name="Picture 7" descr="CAMx_3SAQS04_B11a_CASTNET_Daily_O3_1hrmax_WY_soccerplo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41" y="1516329"/>
            <a:ext cx="4572000" cy="3657600"/>
          </a:xfrm>
          <a:prstGeom prst="rect">
            <a:avLst/>
          </a:prstGeom>
        </p:spPr>
      </p:pic>
      <p:pic>
        <p:nvPicPr>
          <p:cNvPr id="9" name="Picture 8" descr="CAMx_3SAQS04_B11a_CASTNET_Daily_O3_8hrmax_WY_soccerplo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741" y="1516329"/>
            <a:ext cx="457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75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3SAQS Simulation </a:t>
            </a:r>
            <a:r>
              <a:rPr lang="en-US" dirty="0" smtClean="0"/>
              <a:t>Comparison</a:t>
            </a:r>
            <a:br>
              <a:rPr lang="en-US" dirty="0" smtClean="0"/>
            </a:br>
            <a:r>
              <a:rPr lang="en-US" sz="3100" dirty="0" smtClean="0">
                <a:solidFill>
                  <a:srgbClr val="1C21C4"/>
                </a:solidFill>
              </a:rPr>
              <a:t>Colorado AQS Daily Max O3</a:t>
            </a:r>
            <a:endParaRPr lang="en-US" dirty="0">
              <a:solidFill>
                <a:srgbClr val="1C21C4"/>
              </a:solidFill>
            </a:endParaRPr>
          </a:p>
        </p:txBody>
      </p:sp>
      <p:pic>
        <p:nvPicPr>
          <p:cNvPr id="3" name="Picture 2" descr="CO_FB_1hrO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7891"/>
            <a:ext cx="4676232" cy="3200400"/>
          </a:xfrm>
          <a:prstGeom prst="rect">
            <a:avLst/>
          </a:prstGeom>
        </p:spPr>
      </p:pic>
      <p:pic>
        <p:nvPicPr>
          <p:cNvPr id="4" name="Picture 3" descr="CO_FE_1hrO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175" y="1770773"/>
            <a:ext cx="4586825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64507" y="4791645"/>
            <a:ext cx="6448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Fractional Bias   						</a:t>
            </a:r>
          </a:p>
          <a:p>
            <a:r>
              <a:rPr lang="en-US" dirty="0"/>
              <a:t>	</a:t>
            </a:r>
            <a:r>
              <a:rPr lang="en-US" dirty="0" smtClean="0"/>
              <a:t>									Fractional 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630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T_FB_1hrO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7891"/>
            <a:ext cx="4676232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3SAQS Simulation </a:t>
            </a:r>
            <a:r>
              <a:rPr lang="en-US" dirty="0" smtClean="0"/>
              <a:t>Comparison</a:t>
            </a:r>
            <a:br>
              <a:rPr lang="en-US" dirty="0" smtClean="0"/>
            </a:br>
            <a:r>
              <a:rPr lang="en-US" sz="3100" dirty="0" smtClean="0">
                <a:solidFill>
                  <a:srgbClr val="1C21C4"/>
                </a:solidFill>
              </a:rPr>
              <a:t>Utah AQS Daily Max O3</a:t>
            </a:r>
            <a:endParaRPr lang="en-US" dirty="0">
              <a:solidFill>
                <a:srgbClr val="1C21C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4507" y="4791645"/>
            <a:ext cx="6448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Fractional Bias </a:t>
            </a:r>
          </a:p>
          <a:p>
            <a:r>
              <a:rPr lang="en-US" dirty="0"/>
              <a:t>	</a:t>
            </a:r>
            <a:r>
              <a:rPr lang="en-US" dirty="0" smtClean="0"/>
              <a:t>			  						Fractional Error</a:t>
            </a:r>
            <a:endParaRPr lang="en-US" dirty="0"/>
          </a:p>
        </p:txBody>
      </p:sp>
      <p:pic>
        <p:nvPicPr>
          <p:cNvPr id="8" name="Picture 7" descr="UT_FE_1hrO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175" y="1806539"/>
            <a:ext cx="458682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49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3SAQS Simulation </a:t>
            </a:r>
            <a:r>
              <a:rPr lang="en-US" dirty="0" smtClean="0"/>
              <a:t>Comparison</a:t>
            </a:r>
            <a:br>
              <a:rPr lang="en-US" dirty="0" smtClean="0"/>
            </a:br>
            <a:r>
              <a:rPr lang="en-US" sz="3100" dirty="0" smtClean="0">
                <a:solidFill>
                  <a:srgbClr val="1C21C4"/>
                </a:solidFill>
              </a:rPr>
              <a:t>Wyoming</a:t>
            </a:r>
            <a:r>
              <a:rPr lang="en-US" sz="3100" dirty="0" smtClean="0">
                <a:solidFill>
                  <a:srgbClr val="1C21C4"/>
                </a:solidFill>
              </a:rPr>
              <a:t> AQS Daily Max O3</a:t>
            </a:r>
            <a:endParaRPr lang="en-US" dirty="0">
              <a:solidFill>
                <a:srgbClr val="1C21C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4507" y="4791645"/>
            <a:ext cx="6448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Fractional Bias</a:t>
            </a:r>
          </a:p>
          <a:p>
            <a:r>
              <a:rPr lang="en-US" dirty="0"/>
              <a:t>	</a:t>
            </a:r>
            <a:r>
              <a:rPr lang="en-US" dirty="0" smtClean="0"/>
              <a:t>			   						Fractional Error</a:t>
            </a:r>
            <a:endParaRPr lang="en-US" dirty="0"/>
          </a:p>
        </p:txBody>
      </p:sp>
      <p:pic>
        <p:nvPicPr>
          <p:cNvPr id="5" name="Picture 4" descr="WY_FB_1hrO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0220"/>
            <a:ext cx="4676232" cy="3200400"/>
          </a:xfrm>
          <a:prstGeom prst="rect">
            <a:avLst/>
          </a:prstGeom>
        </p:spPr>
      </p:pic>
      <p:pic>
        <p:nvPicPr>
          <p:cNvPr id="6" name="Picture 5" descr="WY_FE_1hrO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175" y="1831198"/>
            <a:ext cx="458682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49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C21C4"/>
                </a:solidFill>
              </a:rPr>
              <a:t>Present initial </a:t>
            </a:r>
            <a:r>
              <a:rPr lang="en-US" dirty="0" err="1" smtClean="0">
                <a:solidFill>
                  <a:srgbClr val="1C21C4"/>
                </a:solidFill>
              </a:rPr>
              <a:t>CAMx</a:t>
            </a:r>
            <a:r>
              <a:rPr lang="en-US" dirty="0" smtClean="0">
                <a:solidFill>
                  <a:srgbClr val="1C21C4"/>
                </a:solidFill>
              </a:rPr>
              <a:t> Base 2011 version A (Base11a) performance results</a:t>
            </a:r>
          </a:p>
          <a:p>
            <a:r>
              <a:rPr lang="en-US" dirty="0" smtClean="0">
                <a:solidFill>
                  <a:srgbClr val="1C21C4"/>
                </a:solidFill>
              </a:rPr>
              <a:t>Timeline for full MPE</a:t>
            </a:r>
          </a:p>
          <a:p>
            <a:r>
              <a:rPr lang="en-US" dirty="0" smtClean="0">
                <a:solidFill>
                  <a:srgbClr val="1C21C4"/>
                </a:solidFill>
              </a:rPr>
              <a:t>Process for release of 3SAQS </a:t>
            </a:r>
            <a:r>
              <a:rPr lang="en-US" dirty="0" err="1" smtClean="0">
                <a:solidFill>
                  <a:srgbClr val="1C21C4"/>
                </a:solidFill>
              </a:rPr>
              <a:t>CAMx</a:t>
            </a:r>
            <a:r>
              <a:rPr lang="en-US" dirty="0" smtClean="0">
                <a:solidFill>
                  <a:srgbClr val="1C21C4"/>
                </a:solidFill>
              </a:rPr>
              <a:t> Base11a modeling platform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205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524"/>
            <a:ext cx="8229600" cy="801819"/>
          </a:xfrm>
        </p:spPr>
        <p:txBody>
          <a:bodyPr/>
          <a:lstStyle/>
          <a:p>
            <a:r>
              <a:rPr lang="en-US" dirty="0" smtClean="0"/>
              <a:t>Daily PM2.5 Performance</a:t>
            </a:r>
            <a:endParaRPr lang="en-US" dirty="0"/>
          </a:p>
        </p:txBody>
      </p:sp>
      <p:pic>
        <p:nvPicPr>
          <p:cNvPr id="8" name="Picture 7" descr="CAMx_3SAQS04_B11a_04k_Domain_PM25_TOT_ann_scatterpl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858" y="915343"/>
            <a:ext cx="4572000" cy="4572000"/>
          </a:xfrm>
          <a:prstGeom prst="rect">
            <a:avLst/>
          </a:prstGeom>
        </p:spPr>
      </p:pic>
      <p:pic>
        <p:nvPicPr>
          <p:cNvPr id="9" name="Picture 8" descr="CAMx_3SAQS12_B11a_12k_Domain_PM25_TOT_ann_scatterpl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00" y="915343"/>
            <a:ext cx="4572000" cy="457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76299" y="5234178"/>
            <a:ext cx="14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Goals</a:t>
            </a:r>
          </a:p>
          <a:p>
            <a:r>
              <a:rPr lang="en-US" dirty="0" smtClean="0"/>
              <a:t>Bias = 30%</a:t>
            </a:r>
          </a:p>
          <a:p>
            <a:r>
              <a:rPr lang="en-US" dirty="0" smtClean="0"/>
              <a:t>Error = 50%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19800" y="5234178"/>
            <a:ext cx="14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Criteria</a:t>
            </a:r>
          </a:p>
          <a:p>
            <a:r>
              <a:rPr lang="en-US" dirty="0" smtClean="0"/>
              <a:t>Bias = 60%</a:t>
            </a:r>
          </a:p>
          <a:p>
            <a:r>
              <a:rPr lang="en-US" dirty="0" smtClean="0"/>
              <a:t>Error = 75%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988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omain_FE_IMPROVE_PM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175" y="2065448"/>
            <a:ext cx="4586825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3SAQS Simulation Comparison</a:t>
            </a:r>
            <a:br>
              <a:rPr lang="en-US" dirty="0" smtClean="0"/>
            </a:br>
            <a:r>
              <a:rPr lang="en-US" sz="3100" dirty="0" smtClean="0">
                <a:solidFill>
                  <a:srgbClr val="1C21C4"/>
                </a:solidFill>
              </a:rPr>
              <a:t>Domain </a:t>
            </a:r>
            <a:r>
              <a:rPr lang="en-US" sz="3100" dirty="0">
                <a:solidFill>
                  <a:srgbClr val="1C21C4"/>
                </a:solidFill>
              </a:rPr>
              <a:t>Average IMPROVE </a:t>
            </a:r>
            <a:r>
              <a:rPr lang="en-US" sz="3100" dirty="0" smtClean="0">
                <a:solidFill>
                  <a:srgbClr val="1C21C4"/>
                </a:solidFill>
              </a:rPr>
              <a:t>Total PM2.5</a:t>
            </a:r>
            <a:endParaRPr lang="en-US" dirty="0">
              <a:solidFill>
                <a:srgbClr val="1C21C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4507" y="4921529"/>
            <a:ext cx="6448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Fractional Bias   						</a:t>
            </a:r>
          </a:p>
          <a:p>
            <a:r>
              <a:rPr lang="en-US" dirty="0"/>
              <a:t>	</a:t>
            </a:r>
            <a:r>
              <a:rPr lang="en-US" dirty="0" smtClean="0"/>
              <a:t>									Fractional Error</a:t>
            </a:r>
            <a:endParaRPr lang="en-US" dirty="0"/>
          </a:p>
        </p:txBody>
      </p:sp>
      <p:pic>
        <p:nvPicPr>
          <p:cNvPr id="8" name="Picture 7" descr="Domain_FB_IMPROVE_PM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1129"/>
            <a:ext cx="467623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23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263"/>
            <a:ext cx="8229600" cy="4315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3SAQS Simulation </a:t>
            </a:r>
            <a:r>
              <a:rPr lang="en-US" dirty="0" smtClean="0"/>
              <a:t>Comparison</a:t>
            </a:r>
            <a:br>
              <a:rPr lang="en-US" dirty="0" smtClean="0"/>
            </a:br>
            <a:r>
              <a:rPr lang="en-US" sz="3100" dirty="0" smtClean="0">
                <a:solidFill>
                  <a:srgbClr val="1C21C4"/>
                </a:solidFill>
              </a:rPr>
              <a:t>Domain-wide Average IMPROVE PM Fractional Bias</a:t>
            </a:r>
            <a:endParaRPr lang="en-US" dirty="0">
              <a:solidFill>
                <a:srgbClr val="1C21C4"/>
              </a:solidFill>
            </a:endParaRPr>
          </a:p>
        </p:txBody>
      </p:sp>
      <p:pic>
        <p:nvPicPr>
          <p:cNvPr id="5" name="Picture 4" descr="Domain_FB_SO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48310"/>
            <a:ext cx="4004646" cy="2743200"/>
          </a:xfrm>
          <a:prstGeom prst="rect">
            <a:avLst/>
          </a:prstGeom>
        </p:spPr>
      </p:pic>
      <p:pic>
        <p:nvPicPr>
          <p:cNvPr id="6" name="Picture 5" descr="Domain_FB_NO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512" y="1248310"/>
            <a:ext cx="4004646" cy="2743200"/>
          </a:xfrm>
          <a:prstGeom prst="rect">
            <a:avLst/>
          </a:prstGeom>
        </p:spPr>
      </p:pic>
      <p:pic>
        <p:nvPicPr>
          <p:cNvPr id="8" name="Picture 7" descr="Domain_FB_NH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14800"/>
            <a:ext cx="4004646" cy="2743200"/>
          </a:xfrm>
          <a:prstGeom prst="rect">
            <a:avLst/>
          </a:prstGeom>
        </p:spPr>
      </p:pic>
      <p:pic>
        <p:nvPicPr>
          <p:cNvPr id="9" name="Picture 8" descr="Domain_FB_T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512" y="4114800"/>
            <a:ext cx="4004646" cy="2743200"/>
          </a:xfrm>
          <a:prstGeom prst="rect">
            <a:avLst/>
          </a:prstGeom>
        </p:spPr>
      </p:pic>
      <p:pic>
        <p:nvPicPr>
          <p:cNvPr id="10" name="Picture 9" descr="Domain_FB_NH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7" b="90183"/>
          <a:stretch/>
        </p:blipFill>
        <p:spPr>
          <a:xfrm>
            <a:off x="1130300" y="967824"/>
            <a:ext cx="6870192" cy="28048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181896" y="3529845"/>
            <a:ext cx="1467232" cy="9233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SO4     NO3</a:t>
            </a:r>
          </a:p>
          <a:p>
            <a:endParaRPr lang="en-US" dirty="0" smtClean="0"/>
          </a:p>
          <a:p>
            <a:r>
              <a:rPr lang="en-US" dirty="0" smtClean="0"/>
              <a:t>NH4     EC+OC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244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Mx_3SAQS04_B11a_IMPROVE_spring_PM2.5_stacked_barplo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2" b="6130"/>
          <a:stretch/>
        </p:blipFill>
        <p:spPr>
          <a:xfrm>
            <a:off x="99316" y="274638"/>
            <a:ext cx="4572000" cy="3254853"/>
          </a:xfrm>
          <a:prstGeom prst="rect">
            <a:avLst/>
          </a:prstGeom>
        </p:spPr>
      </p:pic>
      <p:pic>
        <p:nvPicPr>
          <p:cNvPr id="9" name="Picture 8" descr="CAMx_3SAQS04_B11a_IMPROVE_summer_PM2.5_stacked_barplot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6" b="6803"/>
          <a:stretch/>
        </p:blipFill>
        <p:spPr>
          <a:xfrm>
            <a:off x="4572000" y="274638"/>
            <a:ext cx="4572000" cy="3242525"/>
          </a:xfrm>
          <a:prstGeom prst="rect">
            <a:avLst/>
          </a:prstGeom>
        </p:spPr>
      </p:pic>
      <p:pic>
        <p:nvPicPr>
          <p:cNvPr id="10" name="Picture 9" descr="CAMx_3SAQS04_B11a_IMPROVE_fall_PM2.5_stacked_barplot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7" b="5815"/>
          <a:stretch/>
        </p:blipFill>
        <p:spPr>
          <a:xfrm>
            <a:off x="99316" y="3603147"/>
            <a:ext cx="4572000" cy="325485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 descr="CAMx_3SAQS04_B11a_IMPROVE_winter_PM2.5_stacked_barplot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7" b="5815"/>
          <a:stretch/>
        </p:blipFill>
        <p:spPr>
          <a:xfrm>
            <a:off x="4572000" y="3603147"/>
            <a:ext cx="4572000" cy="325485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TextBox 11"/>
          <p:cNvSpPr txBox="1"/>
          <p:nvPr/>
        </p:nvSpPr>
        <p:spPr>
          <a:xfrm>
            <a:off x="3822201" y="2847996"/>
            <a:ext cx="849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Spring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154363" y="2847996"/>
            <a:ext cx="98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Summer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22201" y="6279907"/>
            <a:ext cx="849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Fall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154363" y="6272030"/>
            <a:ext cx="849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Winter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13759" y="52179"/>
            <a:ext cx="7780029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Colorado IMPROVE </a:t>
            </a:r>
            <a:r>
              <a:rPr lang="en-US" sz="2400" b="1" dirty="0" err="1" smtClean="0"/>
              <a:t>Speciated</a:t>
            </a:r>
            <a:r>
              <a:rPr lang="en-US" sz="2400" b="1" dirty="0" smtClean="0"/>
              <a:t> PM2.5 (</a:t>
            </a:r>
            <a:r>
              <a:rPr lang="en-US" sz="2400" b="1" dirty="0" err="1" smtClean="0"/>
              <a:t>CAMx</a:t>
            </a:r>
            <a:r>
              <a:rPr lang="en-US" sz="2400" b="1" dirty="0" smtClean="0"/>
              <a:t> Base11a 4-km)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31558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Mx_3SAQS04_B11a_IMPROVE_fall_PM2.5_stacked_barplo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3" b="5941"/>
          <a:stretch/>
        </p:blipFill>
        <p:spPr>
          <a:xfrm>
            <a:off x="99316" y="3614229"/>
            <a:ext cx="4572000" cy="324377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 descr="CAMx_3SAQS04_B11a_IMPROVE_winter_PM2.5_stacked_barplot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4" b="5940"/>
          <a:stretch/>
        </p:blipFill>
        <p:spPr>
          <a:xfrm>
            <a:off x="4572000" y="3614228"/>
            <a:ext cx="4572000" cy="324377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TextBox 11"/>
          <p:cNvSpPr txBox="1"/>
          <p:nvPr/>
        </p:nvSpPr>
        <p:spPr>
          <a:xfrm>
            <a:off x="3822201" y="2847996"/>
            <a:ext cx="849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Spring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154363" y="2847996"/>
            <a:ext cx="98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Summer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22201" y="6279907"/>
            <a:ext cx="849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Fall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154363" y="6272030"/>
            <a:ext cx="849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Winter</a:t>
            </a:r>
            <a:endParaRPr lang="en-US" dirty="0"/>
          </a:p>
        </p:txBody>
      </p:sp>
      <p:pic>
        <p:nvPicPr>
          <p:cNvPr id="2" name="Picture 1" descr="CAMx_3SAQS04_B11a_IMPROVE_spring_PM2.5_stacked_barplot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6" b="6292"/>
          <a:stretch/>
        </p:blipFill>
        <p:spPr>
          <a:xfrm>
            <a:off x="99316" y="184935"/>
            <a:ext cx="4572000" cy="3242524"/>
          </a:xfrm>
          <a:prstGeom prst="rect">
            <a:avLst/>
          </a:prstGeom>
        </p:spPr>
      </p:pic>
      <p:pic>
        <p:nvPicPr>
          <p:cNvPr id="3" name="Picture 2" descr="CAMx_3SAQS04_B11a_IMPROVE_summer_PM2.5_stacked_barplot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9" b="5358"/>
          <a:stretch/>
        </p:blipFill>
        <p:spPr>
          <a:xfrm>
            <a:off x="4572000" y="271238"/>
            <a:ext cx="4572000" cy="32425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13759" y="52179"/>
            <a:ext cx="7780029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Utah IMPROVE </a:t>
            </a:r>
            <a:r>
              <a:rPr lang="en-US" sz="2400" b="1" dirty="0" err="1" smtClean="0"/>
              <a:t>Speciated</a:t>
            </a:r>
            <a:r>
              <a:rPr lang="en-US" sz="2400" b="1" dirty="0" smtClean="0"/>
              <a:t> PM2.5 (</a:t>
            </a:r>
            <a:r>
              <a:rPr lang="en-US" sz="2400" b="1" dirty="0" err="1" smtClean="0"/>
              <a:t>CAMx</a:t>
            </a:r>
            <a:r>
              <a:rPr lang="en-US" sz="2400" b="1" dirty="0" smtClean="0"/>
              <a:t> Base11a 4-km)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48937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Mx_3SAQS04_B11a_IMPROVE_winter_PM2.5_stacked_barplo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0" b="3511"/>
          <a:stretch/>
        </p:blipFill>
        <p:spPr>
          <a:xfrm>
            <a:off x="4572000" y="3538419"/>
            <a:ext cx="4572000" cy="331958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 descr="CAMx_3SAQS04_B11a_IMPROVE_fall_PM2.5_stacked_barplot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3" b="6292"/>
          <a:stretch/>
        </p:blipFill>
        <p:spPr>
          <a:xfrm>
            <a:off x="99316" y="3603147"/>
            <a:ext cx="4572000" cy="323019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TextBox 11"/>
          <p:cNvSpPr txBox="1"/>
          <p:nvPr/>
        </p:nvSpPr>
        <p:spPr>
          <a:xfrm>
            <a:off x="3822201" y="2847996"/>
            <a:ext cx="849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Spring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154363" y="2847996"/>
            <a:ext cx="98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Summer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22201" y="6279907"/>
            <a:ext cx="849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Fall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154363" y="6272030"/>
            <a:ext cx="849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Winter</a:t>
            </a:r>
            <a:endParaRPr lang="en-US" dirty="0"/>
          </a:p>
        </p:txBody>
      </p:sp>
      <p:pic>
        <p:nvPicPr>
          <p:cNvPr id="2" name="Picture 1" descr="CAMx_3SAQS04_B11a_IMPROVE_spring_PM2.5_stacked_barplot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9" b="6292"/>
          <a:stretch/>
        </p:blipFill>
        <p:spPr>
          <a:xfrm>
            <a:off x="99316" y="172606"/>
            <a:ext cx="4572000" cy="3254853"/>
          </a:xfrm>
          <a:prstGeom prst="rect">
            <a:avLst/>
          </a:prstGeom>
        </p:spPr>
      </p:pic>
      <p:pic>
        <p:nvPicPr>
          <p:cNvPr id="3" name="Picture 2" descr="CAMx_3SAQS04_B11a_IMPROVE_summer_PM2.5_stacked_barplot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9" b="6292"/>
          <a:stretch/>
        </p:blipFill>
        <p:spPr>
          <a:xfrm>
            <a:off x="4572000" y="172606"/>
            <a:ext cx="4572000" cy="325485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13759" y="52179"/>
            <a:ext cx="7780029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Wyoming IMPROVE </a:t>
            </a:r>
            <a:r>
              <a:rPr lang="en-US" sz="2400" b="1" dirty="0" err="1" smtClean="0"/>
              <a:t>Speciated</a:t>
            </a:r>
            <a:r>
              <a:rPr lang="en-US" sz="2400" b="1" dirty="0" smtClean="0"/>
              <a:t> PM2.5 (</a:t>
            </a:r>
            <a:r>
              <a:rPr lang="en-US" sz="2400" b="1" dirty="0" err="1" smtClean="0"/>
              <a:t>CAMx</a:t>
            </a:r>
            <a:r>
              <a:rPr lang="en-US" sz="2400" b="1" dirty="0" smtClean="0"/>
              <a:t> Base11a 4-km)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48937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3SAQS Base11a MPE </a:t>
            </a:r>
            <a:br>
              <a:rPr lang="en-US" dirty="0" smtClean="0"/>
            </a:br>
            <a:r>
              <a:rPr lang="en-US" dirty="0" smtClean="0"/>
              <a:t>Preliminary </a:t>
            </a:r>
            <a:r>
              <a:rPr lang="en-US" dirty="0" smtClean="0"/>
              <a:t>O3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1C21C4"/>
                </a:solidFill>
              </a:rPr>
              <a:t>Domain and state-wide ozone performance is within performance goals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Some sites/months will miss the goals/criteria</a:t>
            </a:r>
          </a:p>
          <a:p>
            <a:r>
              <a:rPr lang="en-US" dirty="0" smtClean="0">
                <a:solidFill>
                  <a:srgbClr val="1C21C4"/>
                </a:solidFill>
              </a:rPr>
              <a:t>AQS (urban?) sites are more sensitive to grid resolution than the </a:t>
            </a:r>
            <a:r>
              <a:rPr lang="en-US" dirty="0" err="1" smtClean="0">
                <a:solidFill>
                  <a:srgbClr val="1C21C4"/>
                </a:solidFill>
              </a:rPr>
              <a:t>CASTNet</a:t>
            </a:r>
            <a:r>
              <a:rPr lang="en-US" dirty="0" smtClean="0">
                <a:solidFill>
                  <a:srgbClr val="1C21C4"/>
                </a:solidFill>
              </a:rPr>
              <a:t> sites</a:t>
            </a:r>
          </a:p>
          <a:p>
            <a:r>
              <a:rPr lang="en-US" dirty="0" smtClean="0">
                <a:solidFill>
                  <a:srgbClr val="1C21C4"/>
                </a:solidFill>
              </a:rPr>
              <a:t>General bias and error improvements at AQS monitors in each of the three states relative to 3SAQS 2008 and WJAQMS </a:t>
            </a:r>
            <a:endParaRPr lang="en-US" dirty="0">
              <a:solidFill>
                <a:srgbClr val="1C21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558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3SAQS Base11a MPE </a:t>
            </a:r>
            <a:br>
              <a:rPr lang="en-US" dirty="0" smtClean="0"/>
            </a:br>
            <a:r>
              <a:rPr lang="en-US" dirty="0" smtClean="0"/>
              <a:t>Preliminary </a:t>
            </a:r>
            <a:r>
              <a:rPr lang="en-US" dirty="0" smtClean="0"/>
              <a:t>PM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1C21C4"/>
                </a:solidFill>
              </a:rPr>
              <a:t>Missing (</a:t>
            </a:r>
            <a:r>
              <a:rPr lang="en-US" dirty="0" err="1" smtClean="0">
                <a:solidFill>
                  <a:srgbClr val="1C21C4"/>
                </a:solidFill>
              </a:rPr>
              <a:t>overbias</a:t>
            </a:r>
            <a:r>
              <a:rPr lang="en-US" dirty="0" smtClean="0">
                <a:solidFill>
                  <a:srgbClr val="1C21C4"/>
                </a:solidFill>
              </a:rPr>
              <a:t>) the criteria targets for total PM2.5 at IMPROVE and AQS sites outside of the summer months</a:t>
            </a:r>
            <a:endParaRPr lang="en-US" dirty="0" smtClean="0">
              <a:solidFill>
                <a:srgbClr val="1C21C4"/>
              </a:solidFill>
            </a:endParaRPr>
          </a:p>
          <a:p>
            <a:r>
              <a:rPr lang="en-US" dirty="0" smtClean="0">
                <a:solidFill>
                  <a:srgbClr val="1C21C4"/>
                </a:solidFill>
              </a:rPr>
              <a:t>Many of the IMPROVE PM species show performance gains relative the 3SAQS 2008 and WJAQMS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Nitrate and winter sulfate performance appears to degrade</a:t>
            </a:r>
          </a:p>
          <a:p>
            <a:r>
              <a:rPr lang="en-US" dirty="0" smtClean="0">
                <a:solidFill>
                  <a:srgbClr val="1C21C4"/>
                </a:solidFill>
              </a:rPr>
              <a:t>Seasonal </a:t>
            </a:r>
            <a:r>
              <a:rPr lang="en-US" dirty="0" err="1" smtClean="0">
                <a:solidFill>
                  <a:srgbClr val="1C21C4"/>
                </a:solidFill>
              </a:rPr>
              <a:t>speciated</a:t>
            </a:r>
            <a:r>
              <a:rPr lang="en-US" dirty="0" smtClean="0">
                <a:solidFill>
                  <a:srgbClr val="1C21C4"/>
                </a:solidFill>
              </a:rPr>
              <a:t> IMPROVE PM2.5 performance is acceptable</a:t>
            </a:r>
            <a:endParaRPr lang="en-US" dirty="0">
              <a:solidFill>
                <a:srgbClr val="1C21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36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3SAQS Base11a MPE </a:t>
            </a:r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1C21C4"/>
                </a:solidFill>
              </a:rPr>
              <a:t>Draft Model Performance Evaluation (MPE) report (10/17)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Ozone, PM, and deposition at standard surface networks</a:t>
            </a:r>
          </a:p>
          <a:p>
            <a:r>
              <a:rPr lang="en-US" dirty="0" smtClean="0">
                <a:solidFill>
                  <a:srgbClr val="1C21C4"/>
                </a:solidFill>
              </a:rPr>
              <a:t>Draft Final MPE (11/4)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Add UGWOS network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Add vertical ozone profiles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Add NH3</a:t>
            </a:r>
          </a:p>
          <a:p>
            <a:pPr lvl="1"/>
            <a:r>
              <a:rPr lang="en-US" dirty="0" smtClean="0">
                <a:solidFill>
                  <a:srgbClr val="1C21C4"/>
                </a:solidFill>
              </a:rPr>
              <a:t>Integrate comments on draft MPE</a:t>
            </a:r>
            <a:endParaRPr lang="en-US" dirty="0">
              <a:solidFill>
                <a:srgbClr val="1C21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36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3SAQS Base11a Platform Schedule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845039"/>
              </p:ext>
            </p:extLst>
          </p:nvPr>
        </p:nvGraphicFramePr>
        <p:xfrm>
          <a:off x="843551" y="1785568"/>
          <a:ext cx="7629479" cy="344655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36157"/>
                <a:gridCol w="6393322"/>
              </a:tblGrid>
              <a:tr h="446097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</a:tr>
              <a:tr h="446097">
                <a:tc>
                  <a:txBody>
                    <a:bodyPr/>
                    <a:lstStyle/>
                    <a:p>
                      <a:r>
                        <a:rPr lang="en-US" dirty="0" smtClean="0"/>
                        <a:t>10/17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Draft </a:t>
                      </a:r>
                      <a:r>
                        <a:rPr lang="en-US" baseline="0" dirty="0" smtClean="0"/>
                        <a:t>MPE Report</a:t>
                      </a:r>
                      <a:endParaRPr lang="en-US" dirty="0"/>
                    </a:p>
                  </a:txBody>
                  <a:tcPr/>
                </a:tc>
              </a:tr>
              <a:tr h="446097">
                <a:tc>
                  <a:txBody>
                    <a:bodyPr/>
                    <a:lstStyle/>
                    <a:p>
                      <a:r>
                        <a:rPr lang="en-US" dirty="0" smtClean="0"/>
                        <a:t>11/3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r>
                        <a:rPr lang="en-US" baseline="0" dirty="0" smtClean="0"/>
                        <a:t> due on MPE</a:t>
                      </a:r>
                      <a:endParaRPr lang="en-US" dirty="0"/>
                    </a:p>
                  </a:txBody>
                  <a:tcPr/>
                </a:tc>
              </a:tr>
              <a:tr h="446097">
                <a:tc>
                  <a:txBody>
                    <a:bodyPr/>
                    <a:lstStyle/>
                    <a:p>
                      <a:r>
                        <a:rPr lang="en-US" dirty="0" smtClean="0"/>
                        <a:t>11/4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Draft</a:t>
                      </a:r>
                      <a:r>
                        <a:rPr lang="en-US" baseline="0" dirty="0" smtClean="0"/>
                        <a:t> Final MPE Report and Response-to-Comments</a:t>
                      </a:r>
                      <a:endParaRPr lang="en-US" dirty="0"/>
                    </a:p>
                  </a:txBody>
                  <a:tcPr/>
                </a:tc>
              </a:tr>
              <a:tr h="769975">
                <a:tc>
                  <a:txBody>
                    <a:bodyPr/>
                    <a:lstStyle/>
                    <a:p>
                      <a:r>
                        <a:rPr lang="en-US" dirty="0" smtClean="0"/>
                        <a:t>TBD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Meeting to review 3SAQS</a:t>
                      </a:r>
                      <a:r>
                        <a:rPr lang="en-US" baseline="0" dirty="0" smtClean="0"/>
                        <a:t> Base11a and discuss outstanding issues and data release</a:t>
                      </a:r>
                      <a:endParaRPr lang="en-US" dirty="0"/>
                    </a:p>
                  </a:txBody>
                  <a:tcPr/>
                </a:tc>
              </a:tr>
              <a:tr h="446097">
                <a:tc>
                  <a:txBody>
                    <a:bodyPr/>
                    <a:lstStyle/>
                    <a:p>
                      <a:r>
                        <a:rPr lang="en-US" dirty="0" smtClean="0"/>
                        <a:t>12/1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3SAQS Base11a available</a:t>
                      </a:r>
                      <a:r>
                        <a:rPr lang="en-US" baseline="0" dirty="0" smtClean="0"/>
                        <a:t> through 3SDW</a:t>
                      </a:r>
                      <a:endParaRPr lang="en-US" dirty="0"/>
                    </a:p>
                  </a:txBody>
                  <a:tcPr/>
                </a:tc>
              </a:tr>
              <a:tr h="446097">
                <a:tc>
                  <a:txBody>
                    <a:bodyPr/>
                    <a:lstStyle/>
                    <a:p>
                      <a:r>
                        <a:rPr lang="en-US" dirty="0" smtClean="0"/>
                        <a:t>1/1/2015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3SAQS</a:t>
                      </a:r>
                      <a:r>
                        <a:rPr lang="en-US" baseline="0" dirty="0" smtClean="0"/>
                        <a:t> Base2020a_11 available through 3SDW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692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Initial Model Performance Evaluation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C21C4"/>
                </a:solidFill>
              </a:rPr>
              <a:t>Ozone and PM species</a:t>
            </a:r>
          </a:p>
          <a:p>
            <a:r>
              <a:rPr lang="en-US" dirty="0" smtClean="0">
                <a:solidFill>
                  <a:srgbClr val="1C21C4"/>
                </a:solidFill>
              </a:rPr>
              <a:t>Annual and monthly performance in the 12-km and 4-km domains</a:t>
            </a:r>
          </a:p>
          <a:p>
            <a:r>
              <a:rPr lang="en-US" dirty="0" smtClean="0">
                <a:solidFill>
                  <a:srgbClr val="1C21C4"/>
                </a:solidFill>
              </a:rPr>
              <a:t>Annual and monthly performance in CO, UT, WY for the 4-km simulation</a:t>
            </a:r>
          </a:p>
          <a:p>
            <a:r>
              <a:rPr lang="en-US" dirty="0" smtClean="0">
                <a:solidFill>
                  <a:srgbClr val="1C21C4"/>
                </a:solidFill>
              </a:rPr>
              <a:t>Comparison to </a:t>
            </a:r>
            <a:r>
              <a:rPr lang="en-US" dirty="0" err="1" smtClean="0">
                <a:solidFill>
                  <a:srgbClr val="1C21C4"/>
                </a:solidFill>
              </a:rPr>
              <a:t>WestJumpAQMS</a:t>
            </a:r>
            <a:r>
              <a:rPr lang="en-US" dirty="0">
                <a:solidFill>
                  <a:srgbClr val="1C21C4"/>
                </a:solidFill>
              </a:rPr>
              <a:t> </a:t>
            </a:r>
            <a:r>
              <a:rPr lang="en-US" dirty="0" smtClean="0">
                <a:solidFill>
                  <a:srgbClr val="1C21C4"/>
                </a:solidFill>
              </a:rPr>
              <a:t>and 3SAQS Base08b model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233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81"/>
            <a:ext cx="8229600" cy="791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Hourly Ozone Performance </a:t>
            </a:r>
            <a:br>
              <a:rPr lang="en-US" dirty="0" smtClean="0"/>
            </a:br>
            <a:r>
              <a:rPr lang="en-US" sz="2400" dirty="0" smtClean="0"/>
              <a:t>12-km Domain </a:t>
            </a:r>
            <a:endParaRPr lang="en-US" dirty="0"/>
          </a:p>
        </p:txBody>
      </p:sp>
      <p:pic>
        <p:nvPicPr>
          <p:cNvPr id="8" name="Picture 7" descr="CAMx_3SAQS12_B11a_O3_12k_Domain_AQS_Hourly_ann_q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455" y="940575"/>
            <a:ext cx="2743200" cy="2743200"/>
          </a:xfrm>
          <a:prstGeom prst="rect">
            <a:avLst/>
          </a:prstGeom>
        </p:spPr>
      </p:pic>
      <p:pic>
        <p:nvPicPr>
          <p:cNvPr id="9" name="Picture 8" descr="CAMx_3SAQS12_B11a_O3_12k_Domain_CASTNet_hourly_ann_qq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455" y="3555104"/>
            <a:ext cx="2743200" cy="274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19556" y="1582706"/>
            <a:ext cx="1061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AQS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19556" y="4213839"/>
            <a:ext cx="1061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CASTNet</a:t>
            </a:r>
            <a:endParaRPr lang="en-US" dirty="0"/>
          </a:p>
        </p:txBody>
      </p:sp>
      <p:pic>
        <p:nvPicPr>
          <p:cNvPr id="3" name="Picture 2" descr="CAMx_3SAQS12_B11a_O3_ann_scatterplo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1" y="960061"/>
            <a:ext cx="5266944" cy="526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68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81"/>
            <a:ext cx="8229600" cy="791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Hourly Ozone Performance </a:t>
            </a:r>
            <a:br>
              <a:rPr lang="en-US" dirty="0" smtClean="0"/>
            </a:br>
            <a:r>
              <a:rPr lang="en-US" sz="2400" dirty="0"/>
              <a:t>4</a:t>
            </a:r>
            <a:r>
              <a:rPr lang="en-US" sz="2400" dirty="0" smtClean="0"/>
              <a:t>-km Domain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19556" y="1582706"/>
            <a:ext cx="1061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AQS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19556" y="4213839"/>
            <a:ext cx="1061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CASTNet</a:t>
            </a:r>
            <a:endParaRPr lang="en-US" dirty="0"/>
          </a:p>
        </p:txBody>
      </p:sp>
      <p:pic>
        <p:nvPicPr>
          <p:cNvPr id="3" name="Picture 2" descr="CAMx_3SAQS04_B11a_04k_Domain_O3_ann_scatterpl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7" y="953717"/>
            <a:ext cx="5266944" cy="5266944"/>
          </a:xfrm>
          <a:prstGeom prst="rect">
            <a:avLst/>
          </a:prstGeom>
        </p:spPr>
      </p:pic>
      <p:pic>
        <p:nvPicPr>
          <p:cNvPr id="4" name="Picture 3" descr="CAMx_3SAQS04_B11a_O3_04k_Domain_AQS_Hourly_ann_qq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581" y="953717"/>
            <a:ext cx="2743200" cy="2743200"/>
          </a:xfrm>
          <a:prstGeom prst="rect">
            <a:avLst/>
          </a:prstGeom>
        </p:spPr>
      </p:pic>
      <p:pic>
        <p:nvPicPr>
          <p:cNvPr id="7" name="Picture 6" descr="CAMx_3SAQS04_B11a_O3_04k_Domain_CASTNet_hourly_ann_qq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581" y="353083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20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Grid Resolution Impacts on Predicted O3</a:t>
            </a:r>
            <a:br>
              <a:rPr lang="en-US" sz="4000" dirty="0" smtClean="0"/>
            </a:br>
            <a:r>
              <a:rPr lang="en-US" sz="3100" dirty="0" smtClean="0"/>
              <a:t>Colorado 12-km </a:t>
            </a:r>
            <a:r>
              <a:rPr lang="en-US" sz="3100" dirty="0" err="1" smtClean="0"/>
              <a:t>vs</a:t>
            </a:r>
            <a:r>
              <a:rPr lang="en-US" sz="3100" dirty="0" smtClean="0"/>
              <a:t> 4-km Hourly O3</a:t>
            </a:r>
            <a:endParaRPr lang="en-US" sz="3100" dirty="0"/>
          </a:p>
        </p:txBody>
      </p:sp>
      <p:pic>
        <p:nvPicPr>
          <p:cNvPr id="4" name="Picture 3" descr="CAMx_3SAQS12_B11a_CO_AQS_Hourly_O3_scatterplot_mto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5608"/>
            <a:ext cx="4754880" cy="4754880"/>
          </a:xfrm>
          <a:prstGeom prst="rect">
            <a:avLst/>
          </a:prstGeom>
        </p:spPr>
      </p:pic>
      <p:pic>
        <p:nvPicPr>
          <p:cNvPr id="5" name="Picture 4" descr="CAMx_3SAQS12_B11a_CO_CASTNET_Hourly_O3_scatterplot_mto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428" y="1515608"/>
            <a:ext cx="4754880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64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Mx_3SAQS04_B11a_04k_Domain_O3_8hrmax_ann_scatterpl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148" y="3872518"/>
            <a:ext cx="2743200" cy="2743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 descr="CAMx_3SAQS04_B11a_04k_Domain_O3_1hrmax_ann_scatterpl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148" y="1129318"/>
            <a:ext cx="2743200" cy="2743200"/>
          </a:xfrm>
          <a:prstGeom prst="rect">
            <a:avLst/>
          </a:prstGeom>
        </p:spPr>
      </p:pic>
      <p:pic>
        <p:nvPicPr>
          <p:cNvPr id="21" name="Picture 20" descr="CAMx_3SAQS12_B11a_O3_8hrmax_ann_scatterplo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843" y="3872518"/>
            <a:ext cx="2743200" cy="2743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Picture 19" descr="CAMx_3SAQS12_B11a_O3_1hrmax_ann_scatterplo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843" y="1129318"/>
            <a:ext cx="274320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11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Daily Max Ozone Performance</a:t>
            </a:r>
            <a:br>
              <a:rPr lang="en-US" dirty="0" smtClean="0"/>
            </a:br>
            <a:r>
              <a:rPr lang="en-US" sz="3100" dirty="0" smtClean="0"/>
              <a:t>Domain-wide </a:t>
            </a:r>
            <a:r>
              <a:rPr lang="en-US" sz="3100" dirty="0" smtClean="0">
                <a:solidFill>
                  <a:srgbClr val="FF0000"/>
                </a:solidFill>
              </a:rPr>
              <a:t>AQS</a:t>
            </a:r>
            <a:r>
              <a:rPr lang="en-US" sz="3100" dirty="0" smtClean="0"/>
              <a:t> and </a:t>
            </a:r>
            <a:r>
              <a:rPr lang="en-US" sz="3100" dirty="0" err="1" smtClean="0">
                <a:solidFill>
                  <a:srgbClr val="3366FF"/>
                </a:solidFill>
              </a:rPr>
              <a:t>CASTNet</a:t>
            </a:r>
            <a:r>
              <a:rPr lang="en-US" sz="3100" dirty="0"/>
              <a:t> </a:t>
            </a:r>
            <a:r>
              <a:rPr lang="en-US" sz="3100" dirty="0" smtClean="0"/>
              <a:t>Sites</a:t>
            </a:r>
            <a:endParaRPr lang="en-US" sz="3100" dirty="0"/>
          </a:p>
        </p:txBody>
      </p:sp>
      <p:sp>
        <p:nvSpPr>
          <p:cNvPr id="10" name="TextBox 9"/>
          <p:cNvSpPr txBox="1"/>
          <p:nvPr/>
        </p:nvSpPr>
        <p:spPr>
          <a:xfrm>
            <a:off x="551658" y="1461288"/>
            <a:ext cx="828872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 smtClean="0"/>
              <a:t>12-km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04660" y="1463595"/>
            <a:ext cx="748981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 smtClean="0"/>
              <a:t>4-km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42051" y="1994291"/>
            <a:ext cx="1423984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vert="horz" wrap="square" rtlCol="0">
            <a:spAutoFit/>
          </a:bodyPr>
          <a:lstStyle/>
          <a:p>
            <a:r>
              <a:rPr lang="en-US" dirty="0" smtClean="0"/>
              <a:t>Daily Max O3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57261" y="4904007"/>
            <a:ext cx="793564" cy="369332"/>
          </a:xfrm>
          <a:prstGeom prst="rect">
            <a:avLst/>
          </a:prstGeom>
          <a:solidFill>
            <a:srgbClr val="D5D5D5"/>
          </a:solidFill>
          <a:ln>
            <a:solidFill>
              <a:schemeClr val="tx1"/>
            </a:solidFill>
          </a:ln>
        </p:spPr>
        <p:txBody>
          <a:bodyPr vert="horz" wrap="square" rtlCol="0">
            <a:spAutoFit/>
          </a:bodyPr>
          <a:lstStyle/>
          <a:p>
            <a:r>
              <a:rPr lang="en-US" dirty="0" smtClean="0"/>
              <a:t>MDA8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736047"/>
              </p:ext>
            </p:extLst>
          </p:nvPr>
        </p:nvGraphicFramePr>
        <p:xfrm>
          <a:off x="141284" y="1994291"/>
          <a:ext cx="1826776" cy="282344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78180"/>
                <a:gridCol w="500380"/>
                <a:gridCol w="648216"/>
              </a:tblGrid>
              <a:tr h="38504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Metric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1-hr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MDA8</a:t>
                      </a:r>
                      <a:endParaRPr lang="en-US" sz="1400" dirty="0"/>
                    </a:p>
                  </a:txBody>
                  <a:tcPr/>
                </a:tc>
              </a:tr>
              <a:tr h="220256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3112B"/>
                          </a:solidFill>
                        </a:rPr>
                        <a:t>9.3</a:t>
                      </a:r>
                      <a:endParaRPr lang="en-US" sz="1400" dirty="0">
                        <a:solidFill>
                          <a:srgbClr val="03112B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3112B"/>
                          </a:solidFill>
                        </a:rPr>
                        <a:t>13.2</a:t>
                      </a:r>
                      <a:endParaRPr lang="en-US" sz="1400" dirty="0">
                        <a:solidFill>
                          <a:srgbClr val="03112B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02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3.0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5.5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  <a:tr h="220256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18.3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20.4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02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13.1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13.9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  <a:tr h="220256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NMB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8.3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12.6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02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1.8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4.2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NME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18.1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20.1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02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12.9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13.4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448485"/>
              </p:ext>
            </p:extLst>
          </p:nvPr>
        </p:nvGraphicFramePr>
        <p:xfrm>
          <a:off x="7225348" y="2025097"/>
          <a:ext cx="1826776" cy="287891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78180"/>
                <a:gridCol w="500380"/>
                <a:gridCol w="648216"/>
              </a:tblGrid>
              <a:tr h="4405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Metric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1-hr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MDA8</a:t>
                      </a:r>
                      <a:endParaRPr lang="en-US" sz="1400" dirty="0"/>
                    </a:p>
                  </a:txBody>
                  <a:tcPr/>
                </a:tc>
              </a:tr>
              <a:tr h="220256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3112B"/>
                          </a:solidFill>
                        </a:rPr>
                        <a:t>1.6</a:t>
                      </a:r>
                      <a:endParaRPr lang="en-US" sz="1400" dirty="0">
                        <a:solidFill>
                          <a:srgbClr val="03112B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3112B"/>
                          </a:solidFill>
                        </a:rPr>
                        <a:t>3.9</a:t>
                      </a:r>
                      <a:endParaRPr lang="en-US" sz="1400" dirty="0">
                        <a:solidFill>
                          <a:srgbClr val="03112B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02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2.8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5.2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  <a:tr h="220256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12.3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13.0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02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13.1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13.7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  <a:tr h="220256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NMB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1.2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3.5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02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1.7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4.0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NME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12.0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12.4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02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12.8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13.2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1284" y="5111683"/>
            <a:ext cx="14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Goals</a:t>
            </a:r>
          </a:p>
          <a:p>
            <a:r>
              <a:rPr lang="en-US" dirty="0" smtClean="0"/>
              <a:t>Bias = 15%</a:t>
            </a:r>
          </a:p>
          <a:p>
            <a:r>
              <a:rPr lang="en-US" dirty="0" smtClean="0"/>
              <a:t>Error = 35%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409474" y="5127631"/>
            <a:ext cx="14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Criteria</a:t>
            </a:r>
          </a:p>
          <a:p>
            <a:r>
              <a:rPr lang="en-US" dirty="0" smtClean="0"/>
              <a:t>Bias = 35%</a:t>
            </a:r>
          </a:p>
          <a:p>
            <a:r>
              <a:rPr lang="en-US" dirty="0" smtClean="0"/>
              <a:t>Error = 50%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160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Mx_3SAQS04_B11a_AQS_Daily_O3_CO_O3_8hrmax_o3season_60.0_ppb_cutoff_scatterplo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718" y="3778064"/>
            <a:ext cx="2743200" cy="2743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 descr="CAMx_3SAQS04_B11a_AQS_Daily_O3_CO_O3_1hrmax_o3season_60.0_ppb_cutoff_scatterplo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718" y="1079156"/>
            <a:ext cx="2743200" cy="2743200"/>
          </a:xfrm>
          <a:prstGeom prst="rect">
            <a:avLst/>
          </a:prstGeom>
        </p:spPr>
      </p:pic>
      <p:pic>
        <p:nvPicPr>
          <p:cNvPr id="6" name="Picture 5" descr="CAMx_3SAQS04_B11a_CO_O3_8hrmax_ann_scatterplo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444" y="3778064"/>
            <a:ext cx="2743200" cy="2743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 descr="CAMx_3SAQS04_B11a_CO_O3_1hrmax_ann_scatterplot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444" y="1079156"/>
            <a:ext cx="274320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11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Daily Max Ozone Performance</a:t>
            </a:r>
            <a:br>
              <a:rPr lang="en-US" dirty="0" smtClean="0"/>
            </a:br>
            <a:r>
              <a:rPr lang="en-US" sz="3100" dirty="0" smtClean="0"/>
              <a:t>Colorado </a:t>
            </a:r>
            <a:r>
              <a:rPr lang="en-US" sz="3100" dirty="0" smtClean="0">
                <a:solidFill>
                  <a:srgbClr val="FF0000"/>
                </a:solidFill>
              </a:rPr>
              <a:t>AQS</a:t>
            </a:r>
            <a:r>
              <a:rPr lang="en-US" sz="3100" dirty="0" smtClean="0"/>
              <a:t> and </a:t>
            </a:r>
            <a:r>
              <a:rPr lang="en-US" sz="3100" dirty="0" err="1" smtClean="0">
                <a:solidFill>
                  <a:srgbClr val="3366FF"/>
                </a:solidFill>
              </a:rPr>
              <a:t>CASTNet</a:t>
            </a:r>
            <a:r>
              <a:rPr lang="en-US" sz="3100" dirty="0"/>
              <a:t> </a:t>
            </a:r>
            <a:r>
              <a:rPr lang="en-US" sz="3100" dirty="0" smtClean="0"/>
              <a:t>Sites (4-km </a:t>
            </a:r>
            <a:r>
              <a:rPr lang="en-US" sz="3100" dirty="0" err="1" smtClean="0"/>
              <a:t>CAMx</a:t>
            </a:r>
            <a:r>
              <a:rPr lang="en-US" sz="3100" dirty="0" smtClean="0"/>
              <a:t>)</a:t>
            </a:r>
            <a:endParaRPr lang="en-US" sz="3100" dirty="0"/>
          </a:p>
        </p:txBody>
      </p:sp>
      <p:sp>
        <p:nvSpPr>
          <p:cNvPr id="10" name="TextBox 9"/>
          <p:cNvSpPr txBox="1"/>
          <p:nvPr/>
        </p:nvSpPr>
        <p:spPr>
          <a:xfrm>
            <a:off x="419374" y="1276561"/>
            <a:ext cx="1165411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 smtClean="0"/>
              <a:t>Annual </a:t>
            </a:r>
          </a:p>
          <a:p>
            <a:r>
              <a:rPr lang="en-US" dirty="0" smtClean="0"/>
              <a:t>All Values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09474" y="1277478"/>
            <a:ext cx="1513972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 smtClean="0"/>
              <a:t>June - August</a:t>
            </a:r>
          </a:p>
          <a:p>
            <a:r>
              <a:rPr lang="en-US" dirty="0" smtClean="0"/>
              <a:t>O3 &gt; 60 ppb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42051" y="1994291"/>
            <a:ext cx="1423984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vert="horz" wrap="square" rtlCol="0">
            <a:spAutoFit/>
          </a:bodyPr>
          <a:lstStyle/>
          <a:p>
            <a:r>
              <a:rPr lang="en-US" dirty="0" smtClean="0"/>
              <a:t>Daily Max O3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57261" y="4904007"/>
            <a:ext cx="793564" cy="369332"/>
          </a:xfrm>
          <a:prstGeom prst="rect">
            <a:avLst/>
          </a:prstGeom>
          <a:solidFill>
            <a:srgbClr val="D5D5D5"/>
          </a:solidFill>
          <a:ln>
            <a:solidFill>
              <a:schemeClr val="tx1"/>
            </a:solidFill>
          </a:ln>
        </p:spPr>
        <p:txBody>
          <a:bodyPr vert="horz" wrap="square" rtlCol="0">
            <a:spAutoFit/>
          </a:bodyPr>
          <a:lstStyle/>
          <a:p>
            <a:r>
              <a:rPr lang="en-US" dirty="0" smtClean="0"/>
              <a:t>MDA8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114522"/>
              </p:ext>
            </p:extLst>
          </p:nvPr>
        </p:nvGraphicFramePr>
        <p:xfrm>
          <a:off x="141284" y="1994291"/>
          <a:ext cx="1826776" cy="282344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78180"/>
                <a:gridCol w="500380"/>
                <a:gridCol w="648216"/>
              </a:tblGrid>
              <a:tr h="38504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Metric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1-hr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MDA8</a:t>
                      </a:r>
                      <a:endParaRPr lang="en-US" sz="1400" dirty="0"/>
                    </a:p>
                  </a:txBody>
                  <a:tcPr/>
                </a:tc>
              </a:tr>
              <a:tr h="220256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3112B"/>
                          </a:solidFill>
                        </a:rPr>
                        <a:t>2.7</a:t>
                      </a:r>
                      <a:endParaRPr lang="en-US" sz="1400" dirty="0">
                        <a:solidFill>
                          <a:srgbClr val="03112B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3112B"/>
                          </a:solidFill>
                        </a:rPr>
                        <a:t>5.0</a:t>
                      </a:r>
                      <a:endParaRPr lang="en-US" sz="1400" dirty="0">
                        <a:solidFill>
                          <a:srgbClr val="03112B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02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2.2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3.6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  <a:tr h="220256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12.8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14.1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02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10.0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9.8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  <a:tr h="220256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NMB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2.1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4.6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02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2.0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3.5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NME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12.3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13.1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02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10.3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10.1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769960"/>
              </p:ext>
            </p:extLst>
          </p:nvPr>
        </p:nvGraphicFramePr>
        <p:xfrm>
          <a:off x="7225348" y="2025097"/>
          <a:ext cx="1826776" cy="287891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78180"/>
                <a:gridCol w="500380"/>
                <a:gridCol w="648216"/>
              </a:tblGrid>
              <a:tr h="4405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Metric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1-hr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MDA8</a:t>
                      </a:r>
                      <a:endParaRPr lang="en-US" sz="1400" dirty="0"/>
                    </a:p>
                  </a:txBody>
                  <a:tcPr/>
                </a:tc>
              </a:tr>
              <a:tr h="220256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3112B"/>
                          </a:solidFill>
                        </a:rPr>
                        <a:t>-4.6</a:t>
                      </a:r>
                      <a:endParaRPr lang="en-US" sz="1400" dirty="0">
                        <a:solidFill>
                          <a:srgbClr val="03112B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3112B"/>
                          </a:solidFill>
                        </a:rPr>
                        <a:t>-4.2</a:t>
                      </a:r>
                      <a:endParaRPr lang="en-US" sz="1400" dirty="0">
                        <a:solidFill>
                          <a:srgbClr val="03112B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02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-4.5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-4.6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  <a:tr h="220256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10.5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9.2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02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10.4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8.9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  <a:tr h="220256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NMB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-4.6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-4.0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02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-4.5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-4.3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NME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10.3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9.1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02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10.2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8.7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1284" y="5111683"/>
            <a:ext cx="14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Goals</a:t>
            </a:r>
          </a:p>
          <a:p>
            <a:r>
              <a:rPr lang="en-US" dirty="0" smtClean="0"/>
              <a:t>Bias = 15%</a:t>
            </a:r>
          </a:p>
          <a:p>
            <a:r>
              <a:rPr lang="en-US" dirty="0" smtClean="0"/>
              <a:t>Error = 35%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409474" y="5127631"/>
            <a:ext cx="14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Criteria</a:t>
            </a:r>
          </a:p>
          <a:p>
            <a:r>
              <a:rPr lang="en-US" dirty="0" smtClean="0"/>
              <a:t>Bias = 35%</a:t>
            </a:r>
          </a:p>
          <a:p>
            <a:r>
              <a:rPr lang="en-US" dirty="0" smtClean="0"/>
              <a:t>Error = 50%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301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AMx_3SAQS04_B11a_AQS_Daily_O3_UT_O3_8hrmax_o3season_60.0_ppb_cutoff_scatterplo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194" y="3756031"/>
            <a:ext cx="2743200" cy="2743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 descr="CAMx_3SAQS04_B11a_AQS_Daily_O3_UT_O3_1hrmax_o3season_60.0_ppb_cutoff_scatterplo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194" y="1078937"/>
            <a:ext cx="2743200" cy="2743200"/>
          </a:xfrm>
          <a:prstGeom prst="rect">
            <a:avLst/>
          </a:prstGeom>
        </p:spPr>
      </p:pic>
      <p:pic>
        <p:nvPicPr>
          <p:cNvPr id="4" name="Picture 3" descr="CAMx_3SAQS04_B11a_UT_O3_8hrmax_ann_scatterplo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843" y="3756031"/>
            <a:ext cx="2743200" cy="2743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 descr="CAMx_3SAQS04_B11a_UT_O3_1hrmax_ann_scatterplot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843" y="1078937"/>
            <a:ext cx="274320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11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Daily Max Ozone Performance</a:t>
            </a:r>
            <a:br>
              <a:rPr lang="en-US" dirty="0" smtClean="0"/>
            </a:br>
            <a:r>
              <a:rPr lang="en-US" sz="3100" dirty="0" smtClean="0"/>
              <a:t>Utah </a:t>
            </a:r>
            <a:r>
              <a:rPr lang="en-US" sz="3100" dirty="0" smtClean="0">
                <a:solidFill>
                  <a:srgbClr val="FF0000"/>
                </a:solidFill>
              </a:rPr>
              <a:t>AQS</a:t>
            </a:r>
            <a:r>
              <a:rPr lang="en-US" sz="3100" dirty="0" smtClean="0"/>
              <a:t> and </a:t>
            </a:r>
            <a:r>
              <a:rPr lang="en-US" sz="3100" dirty="0" err="1" smtClean="0">
                <a:solidFill>
                  <a:srgbClr val="3366FF"/>
                </a:solidFill>
              </a:rPr>
              <a:t>CASTNet</a:t>
            </a:r>
            <a:r>
              <a:rPr lang="en-US" sz="3100" dirty="0"/>
              <a:t> </a:t>
            </a:r>
            <a:r>
              <a:rPr lang="en-US" sz="3100" dirty="0" smtClean="0"/>
              <a:t>Sites (4-km </a:t>
            </a:r>
            <a:r>
              <a:rPr lang="en-US" sz="3100" dirty="0" err="1" smtClean="0"/>
              <a:t>CAMx</a:t>
            </a:r>
            <a:r>
              <a:rPr lang="en-US" sz="3100" dirty="0" smtClean="0"/>
              <a:t>)</a:t>
            </a:r>
            <a:endParaRPr lang="en-US" sz="3100" dirty="0"/>
          </a:p>
        </p:txBody>
      </p:sp>
      <p:sp>
        <p:nvSpPr>
          <p:cNvPr id="10" name="TextBox 9"/>
          <p:cNvSpPr txBox="1"/>
          <p:nvPr/>
        </p:nvSpPr>
        <p:spPr>
          <a:xfrm>
            <a:off x="419374" y="1276561"/>
            <a:ext cx="1165411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 smtClean="0"/>
              <a:t>Annual </a:t>
            </a:r>
          </a:p>
          <a:p>
            <a:r>
              <a:rPr lang="en-US" dirty="0" smtClean="0"/>
              <a:t>All Values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09474" y="1277478"/>
            <a:ext cx="1513972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 smtClean="0"/>
              <a:t>June - August</a:t>
            </a:r>
          </a:p>
          <a:p>
            <a:r>
              <a:rPr lang="en-US" dirty="0" smtClean="0"/>
              <a:t>O3 &gt; 60 ppb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42051" y="1994291"/>
            <a:ext cx="1423984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vert="horz" wrap="square" rtlCol="0">
            <a:spAutoFit/>
          </a:bodyPr>
          <a:lstStyle/>
          <a:p>
            <a:r>
              <a:rPr lang="en-US" dirty="0" smtClean="0"/>
              <a:t>Daily Max O3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57261" y="4904007"/>
            <a:ext cx="793564" cy="369332"/>
          </a:xfrm>
          <a:prstGeom prst="rect">
            <a:avLst/>
          </a:prstGeom>
          <a:solidFill>
            <a:srgbClr val="D5D5D5"/>
          </a:solidFill>
          <a:ln>
            <a:solidFill>
              <a:schemeClr val="tx1"/>
            </a:solidFill>
          </a:ln>
        </p:spPr>
        <p:txBody>
          <a:bodyPr vert="horz" wrap="square" rtlCol="0">
            <a:spAutoFit/>
          </a:bodyPr>
          <a:lstStyle/>
          <a:p>
            <a:r>
              <a:rPr lang="en-US" dirty="0" smtClean="0"/>
              <a:t>MDA8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644662"/>
              </p:ext>
            </p:extLst>
          </p:nvPr>
        </p:nvGraphicFramePr>
        <p:xfrm>
          <a:off x="141284" y="1994291"/>
          <a:ext cx="1826776" cy="282344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78180"/>
                <a:gridCol w="500380"/>
                <a:gridCol w="648216"/>
              </a:tblGrid>
              <a:tr h="38504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Metric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1-hr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MDA8</a:t>
                      </a:r>
                      <a:endParaRPr lang="en-US" sz="1400" dirty="0"/>
                    </a:p>
                  </a:txBody>
                  <a:tcPr/>
                </a:tc>
              </a:tr>
              <a:tr h="220256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3112B"/>
                          </a:solidFill>
                        </a:rPr>
                        <a:t>-1.0</a:t>
                      </a:r>
                      <a:endParaRPr lang="en-US" sz="1400" dirty="0">
                        <a:solidFill>
                          <a:srgbClr val="03112B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3112B"/>
                          </a:solidFill>
                        </a:rPr>
                        <a:t>1.3</a:t>
                      </a:r>
                      <a:endParaRPr lang="en-US" sz="1400" dirty="0">
                        <a:solidFill>
                          <a:srgbClr val="03112B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02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1.7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2.5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  <a:tr h="220256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13.0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13.3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02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8.6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9.2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  <a:tr h="220256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NMB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-2.0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0.4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02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1.3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2.2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NME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12.5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12.5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02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8.7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9.2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577293"/>
              </p:ext>
            </p:extLst>
          </p:nvPr>
        </p:nvGraphicFramePr>
        <p:xfrm>
          <a:off x="7127394" y="2025097"/>
          <a:ext cx="1939636" cy="287891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66939"/>
                <a:gridCol w="575551"/>
                <a:gridCol w="697146"/>
              </a:tblGrid>
              <a:tr h="4405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Metric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1-hr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MDA8</a:t>
                      </a:r>
                      <a:endParaRPr lang="en-US" sz="1400" dirty="0"/>
                    </a:p>
                  </a:txBody>
                  <a:tcPr/>
                </a:tc>
              </a:tr>
              <a:tr h="220256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3112B"/>
                          </a:solidFill>
                        </a:rPr>
                        <a:t>-11.9</a:t>
                      </a:r>
                      <a:endParaRPr lang="en-US" sz="1400" dirty="0">
                        <a:solidFill>
                          <a:srgbClr val="03112B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3112B"/>
                          </a:solidFill>
                        </a:rPr>
                        <a:t>-11.4</a:t>
                      </a:r>
                      <a:endParaRPr lang="en-US" sz="1400" dirty="0">
                        <a:solidFill>
                          <a:srgbClr val="03112B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02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-4.8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-3.7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  <a:tr h="220256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14.4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13.8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02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10.1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9.9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  <a:tr h="220256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NMB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-11.2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-10.4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02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-4.5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-3.2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NME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13.7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12.8</a:t>
                      </a:r>
                      <a:endParaRPr lang="en-US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202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9.9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9.7</a:t>
                      </a:r>
                      <a:endParaRPr lang="en-US" sz="14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1284" y="5111683"/>
            <a:ext cx="14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Goals</a:t>
            </a:r>
          </a:p>
          <a:p>
            <a:r>
              <a:rPr lang="en-US" dirty="0" smtClean="0"/>
              <a:t>Bias = 15%</a:t>
            </a:r>
          </a:p>
          <a:p>
            <a:r>
              <a:rPr lang="en-US" dirty="0" smtClean="0"/>
              <a:t>Error = 35%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409474" y="5127631"/>
            <a:ext cx="14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Criteria</a:t>
            </a:r>
          </a:p>
          <a:p>
            <a:r>
              <a:rPr lang="en-US" dirty="0" smtClean="0"/>
              <a:t>Bias = 35%</a:t>
            </a:r>
          </a:p>
          <a:p>
            <a:r>
              <a:rPr lang="en-US" dirty="0" smtClean="0"/>
              <a:t>Error = 50%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43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A21B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15657</TotalTime>
  <Words>851</Words>
  <Application>Microsoft Macintosh PowerPoint</Application>
  <PresentationFormat>On-screen Show (4:3)</PresentationFormat>
  <Paragraphs>341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Three-State Air Quality Study (3SAQS)   Three-State Data Warehouse (3SDW)</vt:lpstr>
      <vt:lpstr>Objectives</vt:lpstr>
      <vt:lpstr>Initial Model Performance Evaluation</vt:lpstr>
      <vt:lpstr>Hourly Ozone Performance  12-km Domain </vt:lpstr>
      <vt:lpstr>Hourly Ozone Performance  4-km Domain </vt:lpstr>
      <vt:lpstr>Grid Resolution Impacts on Predicted O3 Colorado 12-km vs 4-km Hourly O3</vt:lpstr>
      <vt:lpstr>Daily Max Ozone Performance Domain-wide AQS and CASTNet Sites</vt:lpstr>
      <vt:lpstr>Daily Max Ozone Performance Colorado AQS and CASTNet Sites (4-km CAMx)</vt:lpstr>
      <vt:lpstr>Daily Max Ozone Performance Utah AQS and CASTNet Sites (4-km CAMx)</vt:lpstr>
      <vt:lpstr>Daily Max Ozone Performance Wyoming AQS and CASTNet Sites (4-km CAMx)</vt:lpstr>
      <vt:lpstr>AQS Daily O3 Colorado 4-km CAMx</vt:lpstr>
      <vt:lpstr>CASTNet Daily O3 Colorado 4-km CAMx</vt:lpstr>
      <vt:lpstr>AQS Daily O3 Utah 4-km CAMx</vt:lpstr>
      <vt:lpstr>CASTNet Daily O3 Utah 4-km CAMx</vt:lpstr>
      <vt:lpstr>AQS Daily O3 Wyoming 4-km CAMx</vt:lpstr>
      <vt:lpstr>CASTNet Daily O3 Wyoming 4-km CAMx</vt:lpstr>
      <vt:lpstr>3SAQS Simulation Comparison Colorado AQS Daily Max O3</vt:lpstr>
      <vt:lpstr>3SAQS Simulation Comparison Utah AQS Daily Max O3</vt:lpstr>
      <vt:lpstr>3SAQS Simulation Comparison Wyoming AQS Daily Max O3</vt:lpstr>
      <vt:lpstr>Daily PM2.5 Performance</vt:lpstr>
      <vt:lpstr>3SAQS Simulation Comparison Domain Average IMPROVE Total PM2.5</vt:lpstr>
      <vt:lpstr>3SAQS Simulation Comparison Domain-wide Average IMPROVE PM Fractional Bias</vt:lpstr>
      <vt:lpstr>PowerPoint Presentation</vt:lpstr>
      <vt:lpstr>PowerPoint Presentation</vt:lpstr>
      <vt:lpstr>PowerPoint Presentation</vt:lpstr>
      <vt:lpstr>3SAQS Base11a MPE  Preliminary O3 Results</vt:lpstr>
      <vt:lpstr>3SAQS Base11a MPE  Preliminary PM Results</vt:lpstr>
      <vt:lpstr>3SAQS Base11a MPE Next Steps</vt:lpstr>
      <vt:lpstr>3SAQS Base11a Platform Schedule</vt:lpstr>
    </vt:vector>
  </TitlesOfParts>
  <Company>UNC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 Adelman</dc:creator>
  <cp:lastModifiedBy>Zac Adelman</cp:lastModifiedBy>
  <cp:revision>336</cp:revision>
  <dcterms:created xsi:type="dcterms:W3CDTF">2012-10-19T15:26:48Z</dcterms:created>
  <dcterms:modified xsi:type="dcterms:W3CDTF">2014-09-30T03:28:47Z</dcterms:modified>
</cp:coreProperties>
</file>