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328" r:id="rId3"/>
    <p:sldId id="382" r:id="rId4"/>
    <p:sldId id="378" r:id="rId5"/>
    <p:sldId id="379" r:id="rId6"/>
    <p:sldId id="380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9" r:id="rId18"/>
    <p:sldId id="393" r:id="rId19"/>
    <p:sldId id="394" r:id="rId20"/>
    <p:sldId id="395" r:id="rId21"/>
    <p:sldId id="396" r:id="rId22"/>
    <p:sldId id="397" r:id="rId23"/>
    <p:sldId id="3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C4"/>
    <a:srgbClr val="03112B"/>
    <a:srgbClr val="041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5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4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6F75-9030-9948-A95D-8EE5B2D1EDB9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CEBA-9128-DA4F-89FE-F14D01E81C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5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5E78-1492-DF40-98A9-F1B651563284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4082-AF12-AC4F-9724-08B1AD44D1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8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fld id="{B4FACF60-D37F-8543-85A2-946DD536AA19}" type="datetime1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rea\Desktop\ENVIRONlogoL(cmyk)small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6238182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0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3400" y="391533"/>
            <a:ext cx="5765800" cy="176530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60" y="203201"/>
            <a:ext cx="6595990" cy="216408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Three-State Air Quality Study (3SAQS)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Three-State Data Warehouse (3SDW)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colorado-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1" y="858776"/>
            <a:ext cx="1380227" cy="914400"/>
          </a:xfrm>
          <a:prstGeom prst="rect">
            <a:avLst/>
          </a:prstGeom>
        </p:spPr>
      </p:pic>
      <p:pic>
        <p:nvPicPr>
          <p:cNvPr id="4" name="Picture 3" descr="Utah 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858776"/>
            <a:ext cx="1371600" cy="914400"/>
          </a:xfrm>
          <a:prstGeom prst="rect">
            <a:avLst/>
          </a:prstGeom>
        </p:spPr>
      </p:pic>
      <p:pic>
        <p:nvPicPr>
          <p:cNvPr id="5" name="Picture 4" descr="nunst08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4" y="858776"/>
            <a:ext cx="1307306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880" y="2531764"/>
            <a:ext cx="8526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3SAQS 2015 Scope of Work</a:t>
            </a:r>
          </a:p>
          <a:p>
            <a:pPr algn="ctr"/>
            <a:endParaRPr lang="en-US" sz="240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University of North Carolina (UNC-IE)</a:t>
            </a: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ENVIRON </a:t>
            </a:r>
            <a:r>
              <a:rPr lang="en-US" sz="2400" dirty="0">
                <a:solidFill>
                  <a:srgbClr val="3333CC"/>
                </a:solidFill>
              </a:rPr>
              <a:t>International Corporation (ENVIRON</a:t>
            </a:r>
            <a:r>
              <a:rPr lang="en-US" sz="2400" dirty="0" smtClean="0">
                <a:solidFill>
                  <a:srgbClr val="3333CC"/>
                </a:solidFill>
              </a:rPr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September 30, 2014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3869" y="624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3:  2011 Model Improvements </a:t>
            </a:r>
            <a:r>
              <a:rPr lang="en-US" sz="3200" b="1" dirty="0" smtClean="0"/>
              <a:t>(4 </a:t>
            </a:r>
            <a:r>
              <a:rPr lang="en-US" sz="3200" b="1" dirty="0"/>
              <a:t>of </a:t>
            </a:r>
            <a:r>
              <a:rPr lang="en-US" sz="3200" b="1" dirty="0" smtClean="0"/>
              <a:t>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Ammonia Emissions Sensitivity [Pilot]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Work with NPS/ARD to develop ammonia sens test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Use AMON observations, satellite data etc. to develop changes in temporal, spatial and magnitude of NH43 emissions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and/or CMAQ sensitivity for portion of 2011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Optional US Background using GEOS-Chem BCs [Pilot]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CAMx 2011 36/12 km annual with zero US anthropogenic emissions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Calculate background ozone with no US </a:t>
            </a:r>
            <a:r>
              <a:rPr lang="en-US" dirty="0" smtClean="0">
                <a:solidFill>
                  <a:srgbClr val="1C21C4"/>
                </a:solidFill>
              </a:rPr>
              <a:t>anthro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Compare with MOZART US Background run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5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3:  2011 Model Improvements </a:t>
            </a:r>
            <a:r>
              <a:rPr lang="en-US" sz="3200" b="1" dirty="0" smtClean="0"/>
              <a:t>(5 </a:t>
            </a:r>
            <a:r>
              <a:rPr lang="en-US" sz="3200" b="1" dirty="0"/>
              <a:t>of </a:t>
            </a:r>
            <a:r>
              <a:rPr lang="en-US" sz="3200" b="1" dirty="0" smtClean="0"/>
              <a:t>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151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Oil and Gas Emissions [2015 SOW]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Design 2-3 emission sensitivity to adjust O&amp;G emissions in specific Basins to improve MPE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Link to literature review of top down adjustments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Vertical Transport/Mixing </a:t>
            </a:r>
            <a:r>
              <a:rPr lang="en-US" dirty="0">
                <a:solidFill>
                  <a:srgbClr val="1C21C4"/>
                </a:solidFill>
              </a:rPr>
              <a:t>[2015 SOW</a:t>
            </a:r>
            <a:r>
              <a:rPr lang="en-US" dirty="0" smtClean="0">
                <a:solidFill>
                  <a:srgbClr val="1C21C4"/>
                </a:solidFill>
              </a:rPr>
              <a:t>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Explore alternative vertical transport and mixing approaches including no WRF layer collapsing using CAMx and/or CMAQ for portion of 2011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MOVES2014 on-road mobile sources [2015 SOW]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MOVES2014 released 7/31/14, SMOKE-MOVES2014 in Oct?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Use SMOKE-MOVES2014 to generate new on-road emissions for 36/12/4 km 3SAQS domains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Compare emissions w/ MOVES2010b for 3SAQS domains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2011 MOVES2014 annual Base Case and MPE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Compare CAMx MPE using MOVES2014 vs. MOVES2010b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3:  2011 Model Improvements </a:t>
            </a:r>
            <a:r>
              <a:rPr lang="en-US" sz="3200" b="1" dirty="0" smtClean="0"/>
              <a:t>(6 </a:t>
            </a:r>
            <a:r>
              <a:rPr lang="en-US" sz="3200" b="1" dirty="0"/>
              <a:t>of </a:t>
            </a:r>
            <a:r>
              <a:rPr lang="en-US" sz="3200" b="1" dirty="0" smtClean="0"/>
              <a:t>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CAMx 2011b Base Case modeling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Integrate model improvements in CAMx emissions and other inputs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Conduct CAMx 2011b 36/12/4 km base case and MPE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Work Plan describing sensitivity tests to be performed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PowerPoint presentations on each sensitivity test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Memorandum on all sensitivity tests and 2011b updates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Updated CAMx 2011b base case I/O loaded on 3SDW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Oct 2014 – Mar 2015    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</a:t>
            </a:r>
            <a:r>
              <a:rPr lang="en-US" sz="3200" b="1" dirty="0" smtClean="0"/>
              <a:t>4:  Deposition and Visibility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Provide more detailed analysis of 2011 visibility and deposition MPE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Analyze CAMx/CMAQ visibility performance using direct measurements as well as reconstructed mass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Wet deposition MPE (NADP) and dry deposition “MPE” (CASTNet)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  Document describing CMAQ and CAMx 2011 visibility and deposition analysis and how it will be used to improve the 2014 application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Dec 2014 – Mar 2015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1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Task 5:  2014 Data Analysis/Modeling Plan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>
                <a:solidFill>
                  <a:srgbClr val="1C21C4"/>
                </a:solidFill>
              </a:rPr>
              <a:t>Develop a plan for how the preliminary 2014 modeling will be conducted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2014 Modeling Plan overview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Document on Lessons Learned from 3SAQS 2008 and 2011 SMOKE/WRF/CAMx/CMAQ modeling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Jan – Feb 2015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Task 6:  2014 WRF Modeling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Apply WRF for 2014 36/12/4 km 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Use two WRF configurations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Standard configuration like 3SAQS with updates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Wintertime configuration based on Task 9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Model Performance Evaluation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Surface, Upper-Air, Mixing Heights, Precipitation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WRF 2014 Modeling Protocol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2014 WRF I/O and displays loaded on 3SDW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WRF 2014 Model Application/Evaluation Report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Mar – May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8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Task 7:  Preliminary 2014 </a:t>
            </a:r>
            <a:r>
              <a:rPr lang="en-US" sz="3600" b="1" dirty="0" smtClean="0"/>
              <a:t>Emissions (1 of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Why not wait for 2014 NEI?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EPA getting better but still delays in releasing NEIs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2008 NEI V1 Apr 2012 – 40 months after year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2011 NEI V1 Sep 2013 – 21 months after year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Performing preliminary 2014 emissions and AQ modeling will allow an evaluation of other components of the modeling system and provide time for model improvements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Meteorology, boundary conditions, etc.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Also allow development of 2014 O&amp;G emissions that can feed 2014 NEI  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Preliminary </a:t>
            </a:r>
            <a:r>
              <a:rPr lang="en-US" dirty="0" smtClean="0">
                <a:solidFill>
                  <a:srgbClr val="1C21C4"/>
                </a:solidFill>
              </a:rPr>
              <a:t>2014 emissions and SMOKE modeling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Keep simple, </a:t>
            </a:r>
            <a:r>
              <a:rPr lang="en-US" dirty="0" smtClean="0">
                <a:solidFill>
                  <a:srgbClr val="1C21C4"/>
                </a:solidFill>
              </a:rPr>
              <a:t>2014prelim </a:t>
            </a:r>
            <a:r>
              <a:rPr lang="en-US" dirty="0" smtClean="0">
                <a:solidFill>
                  <a:srgbClr val="1C21C4"/>
                </a:solidFill>
              </a:rPr>
              <a:t>will have short shelf life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O&amp;G from Task 10 preliminary 2014 O&amp;G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SMOKE-MOVES2014 with 2014 VMT and WRF </a:t>
            </a:r>
            <a:r>
              <a:rPr lang="en-US" dirty="0" smtClean="0">
                <a:solidFill>
                  <a:srgbClr val="1C21C4"/>
                </a:solidFill>
              </a:rPr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0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7:  Preliminary 2014 Emissions </a:t>
            </a:r>
            <a:r>
              <a:rPr lang="en-US" sz="3200" b="1" dirty="0" smtClean="0"/>
              <a:t>(2 </a:t>
            </a:r>
            <a:r>
              <a:rPr lang="en-US" sz="3200" b="1" dirty="0"/>
              <a:t>of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78504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1C21C4"/>
                </a:solidFill>
              </a:rPr>
              <a:t>Preliminary 2014 emissions and SMOKE modeling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2014 CEMs data for large EGUs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2011 NEI projected to 2014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MEGAN biogenic emissions using 2014 WRF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Ammonia using 3014 CAFOs etc. and CMU model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Use best available source for fires (FINN</a:t>
            </a:r>
            <a:r>
              <a:rPr lang="en-US" dirty="0" smtClean="0">
                <a:solidFill>
                  <a:srgbClr val="1C21C4"/>
                </a:solidFill>
              </a:rPr>
              <a:t>?)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2014prelim development plan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SMOKE 2014prelim I/O loaded on 3SDW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Emission trends report comparing 2008/2011/2014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Annual 2014prelim 36/12/4 km CMAQ/</a:t>
            </a:r>
            <a:r>
              <a:rPr lang="en-US" dirty="0" err="1">
                <a:solidFill>
                  <a:srgbClr val="1C21C4"/>
                </a:solidFill>
              </a:rPr>
              <a:t>CAMx</a:t>
            </a:r>
            <a:r>
              <a:rPr lang="en-US" dirty="0">
                <a:solidFill>
                  <a:srgbClr val="1C21C4"/>
                </a:solidFill>
              </a:rPr>
              <a:t> emission inputs</a:t>
            </a:r>
          </a:p>
          <a:p>
            <a:pPr lvl="1"/>
            <a:r>
              <a:rPr lang="en-US" dirty="0">
                <a:solidFill>
                  <a:srgbClr val="1C21C4"/>
                </a:solidFill>
              </a:rPr>
              <a:t>Memo on 2014prelim emissions and recommendations for improvements</a:t>
            </a:r>
          </a:p>
          <a:p>
            <a:r>
              <a:rPr lang="en-US" u="sng" dirty="0">
                <a:solidFill>
                  <a:srgbClr val="1C21C4"/>
                </a:solidFill>
              </a:rPr>
              <a:t>Schedule</a:t>
            </a:r>
            <a:r>
              <a:rPr lang="en-US" dirty="0">
                <a:solidFill>
                  <a:srgbClr val="1C21C4"/>
                </a:solidFill>
              </a:rPr>
              <a:t>:  Mar – Jun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9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Task 8:  Preliminary 2014 AQ Modeling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Prepare CMAQ/CAMx 2014 Modeling Protocol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Conduct CMAQ/CAMx preliminary 2014 36/12 km modeling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Add in 4 km domain later with improved emissions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Model Performance </a:t>
            </a:r>
            <a:r>
              <a:rPr lang="en-US" dirty="0" smtClean="0">
                <a:solidFill>
                  <a:srgbClr val="1C21C4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Recommend model improvements</a:t>
            </a:r>
            <a:endParaRPr lang="en-US" dirty="0" smtClean="0">
              <a:solidFill>
                <a:srgbClr val="1C21C4"/>
              </a:solidFill>
            </a:endParaRPr>
          </a:p>
          <a:p>
            <a:r>
              <a:rPr lang="en-US" u="sng" dirty="0" smtClean="0">
                <a:solidFill>
                  <a:srgbClr val="1C21C4"/>
                </a:solidFill>
              </a:rPr>
              <a:t>Deliverable</a:t>
            </a:r>
            <a:r>
              <a:rPr lang="en-US" dirty="0" smtClean="0">
                <a:solidFill>
                  <a:srgbClr val="1C21C4"/>
                </a:solidFill>
              </a:rPr>
              <a:t>s: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CMAQ/CAMx 2014 Modeling Protocol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CMAQ/CAMx 2014 I/O and MPE displays loaded on 3SDW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Report on CMAQ/CAMx preliminary 2014 modeling and MPE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3SAQS air quality/deposition/visibility trends report comparing 2008, 2011 and 2014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May – Jul 2015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Task 9:  WRF Winter Ozone Modeling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9a: Winter Ozone Work Plan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Review winter ozone field and modeling studies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9b:  Develop WRF winter ozone period configuration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9c:  Evaluate 3SAQS WRF configuration for Feb 1-7, 2013 benchmark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Uinta Basin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9d:  Simulate 2011 winter ozone periods with 3SAQS WRF configuration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Uinta Basin and JPAD area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CAMx/CMAQ sensitivity tests under Task 3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9e:  Winter WRF Modeling Memo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9f:  Additional WRF for other winter ozone events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WRF Work Plan for winter ozone modeling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3SAQS WRF 2011 winter ozone modeling I/O and MPE results on 3SDW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Final WRF winter ozone modeling memorandum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Oct 2014 – Feb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Three-State Air Quality Study (3SAQS)</a:t>
            </a:r>
            <a:br>
              <a:rPr lang="en-US" sz="3600" b="1" dirty="0" smtClean="0"/>
            </a:br>
            <a:r>
              <a:rPr lang="en-US" sz="3600" b="1" dirty="0" smtClean="0"/>
              <a:t>2015 Scope of Work (SOW)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Covers period of October 1, 2014 through July 31, 2015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Contracted through WESTAR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Tom Moore, Technical Director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ENVIRON International Corporation – Prime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Ralph Morris, Project Manager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University of North Carolina, Institute for Environment -- Subcontractor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Zac Adelman,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5565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Task 10:  O&amp;G Survey and Preliminary 2014 Emissions (1 of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Survey O&amp;G Operators in Piceance Basin and Unita Basin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WRAP Phase III survey for 2006 out-of-date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Significant changes in industry practices since then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WDEQ has O&amp;G inventory for whole </a:t>
            </a:r>
            <a:r>
              <a:rPr lang="en-US" dirty="0" smtClean="0">
                <a:solidFill>
                  <a:srgbClr val="1C21C4"/>
                </a:solidFill>
              </a:rPr>
              <a:t>state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No survey needed as O&amp;G inventory judged complete</a:t>
            </a:r>
            <a:endParaRPr lang="en-US" dirty="0" smtClean="0">
              <a:solidFill>
                <a:srgbClr val="1C21C4"/>
              </a:solidFill>
            </a:endParaRP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Denver-Julesburg survey under separate study (RPSEA)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Perform outreach to Operators to make sure surveys are responded to (Airstar)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Acquire 2014 O&amp;G “permitted” O&amp;G data from states and EPA (tribes)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Colorado 2014 APEN data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Utah mainly tribal data obtained from EPA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Wyoming has complete O&amp;G inventory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2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10:  O&amp;G Survey and Preliminary 2014 Emissions </a:t>
            </a:r>
            <a:r>
              <a:rPr lang="en-US" sz="3200" b="1" dirty="0" smtClean="0"/>
              <a:t>(2 </a:t>
            </a:r>
            <a:r>
              <a:rPr lang="en-US" sz="3200" b="1" dirty="0"/>
              <a:t>of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47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Project “unpermitted” O&amp;G emissions to 2014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For Colorado and Utah only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Start with 3SAQS 2011 O&amp;G emissions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Assume new 2014 survey data will not be available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Format preliminary CO-UT-WY 2014 O&amp;G for SMOKE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Plan for developing preliminary 2014 O&amp;G emissions for 3 States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Basin-aggregated survey data on activity, equipment, processes, gas composition, etc.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Preliminary 2014 O&amp;G emissions for 3SAQS formatted for SMOKE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Memo on development of preliminary 2014 O&amp;G emissions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Memo on how to implement new NEPA future year Project O&amp;G emissions with 3SAQS O&amp;G emission inventories</a:t>
            </a:r>
          </a:p>
          <a:p>
            <a:pPr lvl="2"/>
            <a:r>
              <a:rPr lang="en-US" dirty="0" smtClean="0">
                <a:solidFill>
                  <a:srgbClr val="1C21C4"/>
                </a:solidFill>
              </a:rPr>
              <a:t>Also discusses design of on-line tool that compares Project O&amp;G emissions with 3SAQS future year O&amp;G emission inventories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Oct 2014 – Jun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Task 11:  Project Management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680"/>
            <a:ext cx="8229600" cy="46224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Attend conference calls and project meetings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Interact with 3SDW contractors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Prepare contracts and monthly progress reports and invoices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Perform project management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Deliverables</a:t>
            </a:r>
            <a:r>
              <a:rPr lang="en-US" dirty="0" smtClean="0">
                <a:solidFill>
                  <a:srgbClr val="1C21C4"/>
                </a:solidFill>
              </a:rPr>
              <a:t>:  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Signed Contracts and Subcontracts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Monthly progress reports and invoices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Attend conference calls and meetings</a:t>
            </a:r>
          </a:p>
          <a:p>
            <a:r>
              <a:rPr lang="en-US" u="sng" dirty="0" smtClean="0">
                <a:solidFill>
                  <a:srgbClr val="1C21C4"/>
                </a:solidFill>
              </a:rPr>
              <a:t>Schedule</a:t>
            </a:r>
            <a:r>
              <a:rPr lang="en-US" dirty="0" smtClean="0">
                <a:solidFill>
                  <a:srgbClr val="1C21C4"/>
                </a:solidFill>
              </a:rPr>
              <a:t>:  Oct 2014 – Jul 2015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3120" y="2611120"/>
            <a:ext cx="4846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3SAQS 2015 SOW</a:t>
            </a:r>
          </a:p>
          <a:p>
            <a:pPr algn="ctr"/>
            <a:r>
              <a:rPr lang="en-US" sz="2800" dirty="0" smtClean="0"/>
              <a:t>Oct 1, 2014 – Jul 31,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25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274638"/>
            <a:ext cx="8727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3SAQS Pilot Study 2011 CAMx 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km CONUS; 12 km WESTUS; 4 km 3SAQS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" b="8547"/>
          <a:stretch/>
        </p:blipFill>
        <p:spPr bwMode="auto">
          <a:xfrm>
            <a:off x="0" y="2721293"/>
            <a:ext cx="4841240" cy="3628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6706" r="8493" b="6311"/>
          <a:stretch/>
        </p:blipFill>
        <p:spPr bwMode="auto">
          <a:xfrm>
            <a:off x="5537200" y="2245360"/>
            <a:ext cx="3261360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0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Task 1:  2011 CMAQ Modeling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417638"/>
            <a:ext cx="852424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1C21C4"/>
                </a:solidFill>
              </a:rPr>
              <a:t>CMAQ V5.0.2 2011a 36/12/4 km Base Case Modeling</a:t>
            </a:r>
          </a:p>
          <a:p>
            <a:pPr lvl="1"/>
            <a:r>
              <a:rPr lang="en-US" sz="2600" dirty="0" smtClean="0">
                <a:solidFill>
                  <a:srgbClr val="1C21C4"/>
                </a:solidFill>
              </a:rPr>
              <a:t>Use “same” inputs as current CAMx 2011a Base Case</a:t>
            </a:r>
          </a:p>
          <a:p>
            <a:pPr lvl="2"/>
            <a:r>
              <a:rPr lang="en-US" sz="2200" dirty="0" smtClean="0">
                <a:solidFill>
                  <a:srgbClr val="1C21C4"/>
                </a:solidFill>
              </a:rPr>
              <a:t>MOZART or GEOS-Chem BCs; WRF processed with MCIP meteorology; 2011a Base Case emissions</a:t>
            </a:r>
          </a:p>
          <a:p>
            <a:pPr lvl="1"/>
            <a:r>
              <a:rPr lang="en-US" sz="2600" dirty="0" smtClean="0">
                <a:solidFill>
                  <a:srgbClr val="1C21C4"/>
                </a:solidFill>
              </a:rPr>
              <a:t>Annual 2011 CMAQ 36, 12 and 4 km one-way nesting</a:t>
            </a:r>
          </a:p>
          <a:p>
            <a:pPr lvl="2"/>
            <a:r>
              <a:rPr lang="en-US" sz="2200" dirty="0" smtClean="0">
                <a:solidFill>
                  <a:srgbClr val="1C21C4"/>
                </a:solidFill>
              </a:rPr>
              <a:t>(CAMx used two-way nesting)</a:t>
            </a:r>
          </a:p>
          <a:p>
            <a:pPr lvl="2"/>
            <a:r>
              <a:rPr lang="en-US" sz="2200" dirty="0" smtClean="0">
                <a:solidFill>
                  <a:srgbClr val="1C21C4"/>
                </a:solidFill>
              </a:rPr>
              <a:t>Model Performance Evaluation</a:t>
            </a:r>
          </a:p>
          <a:p>
            <a:r>
              <a:rPr lang="en-US" sz="3000" u="sng" dirty="0" smtClean="0">
                <a:solidFill>
                  <a:srgbClr val="1C21C4"/>
                </a:solidFill>
              </a:rPr>
              <a:t>Deliverables</a:t>
            </a:r>
            <a:r>
              <a:rPr lang="en-US" sz="3000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sz="2600" dirty="0" smtClean="0">
                <a:solidFill>
                  <a:srgbClr val="1C21C4"/>
                </a:solidFill>
              </a:rPr>
              <a:t>2011 CMAQ 36/12/4 km I/O loaded on </a:t>
            </a:r>
            <a:r>
              <a:rPr lang="en-US" sz="2600" dirty="0" smtClean="0">
                <a:solidFill>
                  <a:srgbClr val="1C21C4"/>
                </a:solidFill>
              </a:rPr>
              <a:t>3SDW</a:t>
            </a:r>
            <a:endParaRPr lang="en-US" sz="2600" dirty="0" smtClean="0">
              <a:solidFill>
                <a:srgbClr val="1C21C4"/>
              </a:solidFill>
            </a:endParaRPr>
          </a:p>
          <a:p>
            <a:pPr lvl="1"/>
            <a:r>
              <a:rPr lang="en-US" sz="2600" dirty="0" smtClean="0">
                <a:solidFill>
                  <a:srgbClr val="1C21C4"/>
                </a:solidFill>
              </a:rPr>
              <a:t>CMAQ MPE report and comparison to CAMx MPE</a:t>
            </a:r>
          </a:p>
          <a:p>
            <a:pPr lvl="1"/>
            <a:r>
              <a:rPr lang="en-US" sz="2600" dirty="0" smtClean="0">
                <a:solidFill>
                  <a:srgbClr val="1C21C4"/>
                </a:solidFill>
              </a:rPr>
              <a:t>3SAQS guidance document on how/when use CMAQ vs. CAMx</a:t>
            </a:r>
          </a:p>
          <a:p>
            <a:r>
              <a:rPr lang="en-US" sz="3000" u="sng" dirty="0" smtClean="0">
                <a:solidFill>
                  <a:srgbClr val="1C21C4"/>
                </a:solidFill>
              </a:rPr>
              <a:t>Schedule</a:t>
            </a:r>
            <a:r>
              <a:rPr lang="en-US" sz="3000" dirty="0" smtClean="0">
                <a:solidFill>
                  <a:srgbClr val="1C21C4"/>
                </a:solidFill>
              </a:rPr>
              <a:t>: Oct - Nov 2014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Task 2:  2011 Source Apportionment Modeling (1 of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2a:  Source Apportionment (SA) Design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Review and comment from 3SAQS TechComm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2b: CAMx 2011 36/12 km Geographic SA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State-specific, BCs, EUSA, Can, Mex, Off-shore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Post-process:  CSAPR-type, on-line SA web tool, etc.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2c:  CAMx 2011 36/12/4 km Emissions Sector SA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SA by major source categories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E.G., EGU, other Points, On-road, Non-road, O&amp;G, etc.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Post-process model results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842"/>
          </a:xfrm>
        </p:spPr>
        <p:txBody>
          <a:bodyPr>
            <a:noAutofit/>
          </a:bodyPr>
          <a:lstStyle/>
          <a:p>
            <a:r>
              <a:rPr lang="en-US" sz="3600" b="1" dirty="0"/>
              <a:t>Task 2:  2011 Source Apportionment </a:t>
            </a:r>
            <a:r>
              <a:rPr lang="en-US" sz="3600" b="1" dirty="0" smtClean="0"/>
              <a:t>Modeling (2 of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69360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1C21C4"/>
                </a:solidFill>
              </a:rPr>
              <a:t>2d: CAMx detailed SA using 4 km 3SAQS Domain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Geographic (e.g., by Basins) and Source Sectors</a:t>
            </a:r>
          </a:p>
          <a:p>
            <a:r>
              <a:rPr lang="en-US" sz="3800" dirty="0" smtClean="0">
                <a:solidFill>
                  <a:srgbClr val="1C21C4"/>
                </a:solidFill>
              </a:rPr>
              <a:t>2e:  SA Web Tool on 3SDW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Functionality similar to WestJumpAQMS Spreadsheets only all days instead of just top 10 days</a:t>
            </a:r>
          </a:p>
          <a:p>
            <a:r>
              <a:rPr lang="en-US" sz="3800" dirty="0" smtClean="0">
                <a:solidFill>
                  <a:srgbClr val="1C21C4"/>
                </a:solidFill>
              </a:rPr>
              <a:t>2f:  CMAQ SA Modeling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Geographic like 2b only just using 36 km CONUS domain</a:t>
            </a:r>
          </a:p>
          <a:p>
            <a:pPr lvl="2"/>
            <a:r>
              <a:rPr lang="en-US" sz="2900" dirty="0" smtClean="0">
                <a:solidFill>
                  <a:srgbClr val="1C21C4"/>
                </a:solidFill>
              </a:rPr>
              <a:t>For some days CAMx 36 km SA to help interpret differences   </a:t>
            </a:r>
          </a:p>
          <a:p>
            <a:pPr lvl="1"/>
            <a:r>
              <a:rPr lang="en-US" sz="3800" dirty="0" smtClean="0">
                <a:solidFill>
                  <a:srgbClr val="1C21C4"/>
                </a:solidFill>
              </a:rPr>
              <a:t>Detailed SA 4 using 4 km domain like 2d</a:t>
            </a:r>
          </a:p>
          <a:p>
            <a:r>
              <a:rPr lang="en-US" sz="3800" u="sng" dirty="0" smtClean="0">
                <a:solidFill>
                  <a:srgbClr val="1C21C4"/>
                </a:solidFill>
              </a:rPr>
              <a:t>Deliverables</a:t>
            </a:r>
            <a:r>
              <a:rPr lang="en-US" sz="3800" dirty="0" smtClean="0">
                <a:solidFill>
                  <a:srgbClr val="1C21C4"/>
                </a:solidFill>
              </a:rPr>
              <a:t>: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SA Design Document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SA Results loaded in web-based visualization tool</a:t>
            </a:r>
          </a:p>
          <a:p>
            <a:pPr lvl="1"/>
            <a:r>
              <a:rPr lang="en-US" sz="3200" dirty="0" smtClean="0">
                <a:solidFill>
                  <a:srgbClr val="1C21C4"/>
                </a:solidFill>
              </a:rPr>
              <a:t>SA report on results and how to use/interpret SA results</a:t>
            </a:r>
          </a:p>
          <a:p>
            <a:r>
              <a:rPr lang="en-US" sz="3800" u="sng" dirty="0" smtClean="0">
                <a:solidFill>
                  <a:srgbClr val="1C21C4"/>
                </a:solidFill>
              </a:rPr>
              <a:t>Schedule</a:t>
            </a:r>
            <a:r>
              <a:rPr lang="en-US" sz="3800" dirty="0" smtClean="0">
                <a:solidFill>
                  <a:srgbClr val="1C21C4"/>
                </a:solidFill>
              </a:rPr>
              <a:t>:  Oct 2014 – Apr 2015    </a:t>
            </a:r>
            <a:endParaRPr lang="en-US" sz="3800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0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Task 3:  2011 Model Improvements (1 of 6)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Perform CAMx and/or CMAQ sensitivity tests for all or part of 2011 to investigate model performance issues and/or alternative inputs/options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Model Performance Evaluation (MPE)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If improved performance is seen, may adopt as new 2011 base case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First set of sensitivity tests performed using 2013-2014 Pilot Study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Task 3:  2011 Model </a:t>
            </a:r>
            <a:r>
              <a:rPr lang="en-US" sz="3600" b="1" dirty="0" smtClean="0"/>
              <a:t>Improvements (2 of 6)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8155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GEOS-Chem Boundary Condition (BC) [Pilot]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Compare with results using MOZART BCs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Dust and ozone BC tracers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36/12/4 km 2011 annual run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MPE including ozonesonde, STE events and spring dust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Adopt as new 2011 Base Case if improved MPE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US Background AQ using MOZART BCs [Pilot]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2011 36/12 km annual with zero US anthropogenic emissions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Calculate background ozone with no US anthro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Task 3:  2011 Model Improvements </a:t>
            </a:r>
            <a:r>
              <a:rPr lang="en-US" sz="3200" b="1" dirty="0" smtClean="0"/>
              <a:t>(3 </a:t>
            </a:r>
            <a:r>
              <a:rPr lang="en-US" sz="3200" b="1" dirty="0"/>
              <a:t>of </a:t>
            </a:r>
            <a:r>
              <a:rPr lang="en-US" sz="3200" b="1" dirty="0" smtClean="0"/>
              <a:t>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0"/>
            <a:ext cx="8229600" cy="46326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Oil and Gas VOC Sensitivity [Pilot]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Literature review to obtain top down VOC scaling factors for each O&amp;G Basin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Adjust 2011 O&amp;G VOC emission by Basin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2011 with adjusted VOC O&amp;G simulation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Conduct MPE and compare with 2011 Base Case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Preliminary Winter ozone sensitivity [Pilot]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May use new winter WRF simulations performed under Task 9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CAMx and/or CMAQ sensitivity to O&amp;G VOC, snow cover, albedo, mixing, etc.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12352</TotalTime>
  <Words>1784</Words>
  <Application>Microsoft Office PowerPoint</Application>
  <PresentationFormat>On-screen Show (4:3)</PresentationFormat>
  <Paragraphs>227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Three-State Air Quality Study (3SAQS)   Three-State Data Warehouse (3SDW)</vt:lpstr>
      <vt:lpstr>Three-State Air Quality Study (3SAQS) 2015 Scope of Work (SOW)</vt:lpstr>
      <vt:lpstr>3SAQS Pilot Study 2011 CAMx Platform</vt:lpstr>
      <vt:lpstr>Task 1:  2011 CMAQ Modeling</vt:lpstr>
      <vt:lpstr>Task 2:  2011 Source Apportionment Modeling (1 of 2)</vt:lpstr>
      <vt:lpstr>Task 2:  2011 Source Apportionment Modeling (2 of 2)</vt:lpstr>
      <vt:lpstr>Task 3:  2011 Model Improvements (1 of 6)</vt:lpstr>
      <vt:lpstr>Task 3:  2011 Model Improvements (2 of 6)</vt:lpstr>
      <vt:lpstr>Task 3:  2011 Model Improvements (3 of 6)</vt:lpstr>
      <vt:lpstr>Task 3:  2011 Model Improvements (4 of 6)</vt:lpstr>
      <vt:lpstr>Task 3:  2011 Model Improvements (5 of 6)</vt:lpstr>
      <vt:lpstr>Task 3:  2011 Model Improvements (6 of 6)</vt:lpstr>
      <vt:lpstr>Task 4:  Deposition and Visibility Analysis</vt:lpstr>
      <vt:lpstr>Task 5:  2014 Data Analysis/Modeling Plan</vt:lpstr>
      <vt:lpstr>Task 6:  2014 WRF Modeling</vt:lpstr>
      <vt:lpstr>Task 7:  Preliminary 2014 Emissions (1 of 2)</vt:lpstr>
      <vt:lpstr>Task 7:  Preliminary 2014 Emissions (2 of 2)</vt:lpstr>
      <vt:lpstr>Task 8:  Preliminary 2014 AQ Modeling</vt:lpstr>
      <vt:lpstr>Task 9:  WRF Winter Ozone Modeling</vt:lpstr>
      <vt:lpstr>Task 10:  O&amp;G Survey and Preliminary 2014 Emissions (1 of 2)</vt:lpstr>
      <vt:lpstr>Task 10:  O&amp;G Survey and Preliminary 2014 Emissions (2 of 2)</vt:lpstr>
      <vt:lpstr>Task 11:  Project Management</vt:lpstr>
      <vt:lpstr>Questions?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Adelman</dc:creator>
  <cp:lastModifiedBy>Ralph Morris</cp:lastModifiedBy>
  <cp:revision>278</cp:revision>
  <dcterms:created xsi:type="dcterms:W3CDTF">2012-10-19T15:26:48Z</dcterms:created>
  <dcterms:modified xsi:type="dcterms:W3CDTF">2014-09-29T20:26:20Z</dcterms:modified>
</cp:coreProperties>
</file>