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1" r:id="rId2"/>
    <p:sldId id="270" r:id="rId3"/>
    <p:sldId id="264" r:id="rId4"/>
    <p:sldId id="292" r:id="rId5"/>
    <p:sldId id="289" r:id="rId6"/>
    <p:sldId id="291" r:id="rId7"/>
    <p:sldId id="263" r:id="rId8"/>
    <p:sldId id="271" r:id="rId9"/>
    <p:sldId id="286" r:id="rId10"/>
    <p:sldId id="260" r:id="rId11"/>
    <p:sldId id="293" r:id="rId12"/>
    <p:sldId id="302" r:id="rId13"/>
    <p:sldId id="305" r:id="rId14"/>
    <p:sldId id="306" r:id="rId15"/>
    <p:sldId id="257" r:id="rId16"/>
    <p:sldId id="267" r:id="rId17"/>
    <p:sldId id="274" r:id="rId18"/>
    <p:sldId id="275" r:id="rId19"/>
    <p:sldId id="278" r:id="rId20"/>
    <p:sldId id="276" r:id="rId21"/>
    <p:sldId id="277" r:id="rId22"/>
    <p:sldId id="272" r:id="rId23"/>
    <p:sldId id="265" r:id="rId24"/>
    <p:sldId id="287" r:id="rId25"/>
    <p:sldId id="296" r:id="rId26"/>
    <p:sldId id="273" r:id="rId27"/>
    <p:sldId id="285" r:id="rId28"/>
    <p:sldId id="283" r:id="rId29"/>
    <p:sldId id="284" r:id="rId30"/>
    <p:sldId id="280" r:id="rId31"/>
    <p:sldId id="279" r:id="rId32"/>
    <p:sldId id="281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72" autoAdjust="0"/>
    <p:restoredTop sz="78898" autoAdjust="0"/>
  </p:normalViewPr>
  <p:slideViewPr>
    <p:cSldViewPr snapToGrid="0">
      <p:cViewPr varScale="1">
        <p:scale>
          <a:sx n="84" d="100"/>
          <a:sy n="84" d="100"/>
        </p:scale>
        <p:origin x="108" y="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CB219-C08C-43B3-925B-195680799BDE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CF750-7B19-47ED-B67E-5F12E6D56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4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5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7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2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map with scale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8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map with scale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81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Winter O3 spikes: transport from O3 produced due to met and precursors in</a:t>
            </a:r>
            <a:r>
              <a:rPr lang="en-US" baseline="0" dirty="0" smtClean="0"/>
              <a:t> Uinta</a:t>
            </a:r>
            <a:r>
              <a:rPr lang="en-US" dirty="0" smtClean="0"/>
              <a:t> Basin or local conditions in </a:t>
            </a:r>
            <a:r>
              <a:rPr lang="en-US" dirty="0" err="1" smtClean="0"/>
              <a:t>Piceance</a:t>
            </a:r>
            <a:r>
              <a:rPr lang="en-US" dirty="0" smtClean="0"/>
              <a:t> Basin?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 lower winter</a:t>
            </a:r>
            <a:r>
              <a:rPr lang="en-US" baseline="0" dirty="0" smtClean="0"/>
              <a:t> O3 at </a:t>
            </a:r>
            <a:r>
              <a:rPr lang="en-US" baseline="0" dirty="0" err="1" smtClean="0"/>
              <a:t>Rangely</a:t>
            </a:r>
            <a:r>
              <a:rPr lang="en-US" baseline="0" dirty="0" smtClean="0"/>
              <a:t> than Meeker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UBOS 2011-2014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UT legislature funding for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Uintah Basin Air Quality Research Project, SB118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4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1. Deadman’s Bench had invalid 2014-16</a:t>
            </a:r>
            <a:r>
              <a:rPr lang="en-US" baseline="0" dirty="0" smtClean="0"/>
              <a:t> </a:t>
            </a:r>
            <a:r>
              <a:rPr lang="en-US" dirty="0" smtClean="0"/>
              <a:t>DV due to incomplete data in 2014. Not sure</a:t>
            </a:r>
            <a:r>
              <a:rPr lang="en-US" baseline="0" dirty="0" smtClean="0"/>
              <a:t> why based on available data. Monitor had 7 exceedances in 2106.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9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O3</a:t>
            </a:r>
            <a:r>
              <a:rPr lang="en-US" baseline="0" dirty="0" smtClean="0"/>
              <a:t> spikes corresponded to time period of 2011 UBOS.  High O3 ( &gt; 120ppb) was observed at a number of monitors in the Basin (e.g. </a:t>
            </a:r>
            <a:r>
              <a:rPr lang="en-US" baseline="0" dirty="0" err="1" smtClean="0"/>
              <a:t>Pariet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Redwash</a:t>
            </a:r>
            <a:r>
              <a:rPr lang="en-US" baseline="0" dirty="0" smtClean="0"/>
              <a:t>, Ouray, Horse Pool)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25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Issues are documented on 2011b emissions and AQ modeling errata and on platform description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14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Tribal Data Workgroup – use Tribal emissions inventories in regional AQ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9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13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5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Disk management: updated </a:t>
            </a:r>
            <a:r>
              <a:rPr lang="en-US" dirty="0" err="1" smtClean="0"/>
              <a:t>valkyr</a:t>
            </a:r>
            <a:r>
              <a:rPr lang="en-US" dirty="0" smtClean="0"/>
              <a:t> with latest</a:t>
            </a:r>
            <a:r>
              <a:rPr lang="en-US" baseline="0" dirty="0" smtClean="0"/>
              <a:t> CENTOS OS to allow Linux to “talk” to various disk formats.  Required some IT effort but positions IWDW to serve users </a:t>
            </a:r>
            <a:r>
              <a:rPr lang="en-US" baseline="0" dirty="0" smtClean="0"/>
              <a:t>on different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2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WRF/MMIF platform only MPE docs are for nested 4km modeling, but the IWDW only has the 12km modeling, for which there are apparently no TSDs.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</a:t>
            </a:r>
            <a:r>
              <a:rPr lang="en-US" baseline="0" dirty="0" smtClean="0"/>
              <a:t>issues: </a:t>
            </a:r>
            <a:r>
              <a:rPr lang="en-US" baseline="0" dirty="0" smtClean="0"/>
              <a:t>negative </a:t>
            </a:r>
            <a:r>
              <a:rPr lang="en-US" baseline="0" dirty="0" smtClean="0"/>
              <a:t>model bias for </a:t>
            </a:r>
            <a:r>
              <a:rPr lang="en-US" baseline="0" dirty="0" smtClean="0"/>
              <a:t>VOCs </a:t>
            </a:r>
            <a:r>
              <a:rPr lang="en-US" baseline="0" dirty="0" smtClean="0"/>
              <a:t>in winter in areas of intense O&amp;G dev. In Utah and Wyoming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 that some issues (emisions_v2 and use of inconsistent meteorology) were identified in 2017 and are not included in July</a:t>
            </a:r>
            <a:r>
              <a:rPr lang="en-US" baseline="0" dirty="0" smtClean="0"/>
              <a:t> version of 2011b release memo.  Need to append memo.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3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9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CF750-7B19-47ED-B67E-5F12E6D560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4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2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0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8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8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4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1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70CF2-F434-4742-A2AD-36BCD3D8C7CB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C16BA-C7B2-471D-A44A-62B8C436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tsdw/DataRequest/PlatformBrowser.aspx?Platform=USEPA%202011e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vibe.cira.colostate.edu/wiki/wiki/1043/bc-sensitivity-modeling-result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ibe.cira.colostate.edu/wiki/Attachments/Modeling/IWDW-WAQS_2011b_ModelingPlatform_Release_Memo%20July6_2016final.pdf" TargetMode="External"/><Relationship Id="rId4" Type="http://schemas.openxmlformats.org/officeDocument/2006/relationships/hyperlink" Target="http://vibe.cira.colostate.edu/wiki/SiteSettings/Wiki/Index/2082?title=Winter-Ozone-AQ-Modeling-Resul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iews.cira.colostate.edu/tsdw/Oversigh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ibe.cira.colostate.edu/wiki/wiki/9170/" TargetMode="External"/><Relationship Id="rId4" Type="http://schemas.openxmlformats.org/officeDocument/2006/relationships/hyperlink" Target="http://vibe.cira.colostate.edu/wiki/wiki/9158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views.cira.colostate.edu/tsdw/DataRequest/PlatformBrowser.aspx?Platform=WAQS%2011b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0267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IWDW-WAQS Technical Committee Meeting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IWDW Update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70322"/>
            <a:ext cx="9144000" cy="587477"/>
          </a:xfrm>
        </p:spPr>
        <p:txBody>
          <a:bodyPr/>
          <a:lstStyle/>
          <a:p>
            <a:r>
              <a:rPr lang="en-US" dirty="0" smtClean="0"/>
              <a:t>Dec. 21,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6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19"/>
            <a:ext cx="11069782" cy="870287"/>
          </a:xfrm>
        </p:spPr>
        <p:txBody>
          <a:bodyPr>
            <a:normAutofit/>
          </a:bodyPr>
          <a:lstStyle/>
          <a:p>
            <a:r>
              <a:rPr lang="en-US" dirty="0" smtClean="0"/>
              <a:t>IWDW Activities – modeling platform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519"/>
            <a:ext cx="10852356" cy="4857645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External </a:t>
            </a:r>
            <a:r>
              <a:rPr lang="en-US" sz="3200" dirty="0"/>
              <a:t>P</a:t>
            </a:r>
            <a:r>
              <a:rPr lang="en-US" sz="3200" dirty="0" smtClean="0"/>
              <a:t>latforms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Mapped file structure for USEPA platforms from delivery disks to IWDW file structure</a:t>
            </a:r>
          </a:p>
          <a:p>
            <a:r>
              <a:rPr lang="en-US" dirty="0" smtClean="0"/>
              <a:t>Added modeling platform descriptions</a:t>
            </a:r>
          </a:p>
          <a:p>
            <a:pPr lvl="1"/>
            <a:r>
              <a:rPr lang="en-US" dirty="0" smtClean="0"/>
              <a:t>Backend for IWDW Data Request UI</a:t>
            </a:r>
          </a:p>
          <a:p>
            <a:r>
              <a:rPr lang="en-US" dirty="0" smtClean="0"/>
              <a:t>Added TSD/MPE documents (where available)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 USEPA 2011el platform description </a:t>
            </a:r>
            <a:r>
              <a:rPr lang="en-US" dirty="0" smtClean="0">
                <a:hlinkClick r:id="rId3"/>
              </a:rPr>
              <a:t>link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51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19"/>
            <a:ext cx="11090564" cy="870287"/>
          </a:xfrm>
        </p:spPr>
        <p:txBody>
          <a:bodyPr>
            <a:normAutofit/>
          </a:bodyPr>
          <a:lstStyle/>
          <a:p>
            <a:r>
              <a:rPr lang="en-US" dirty="0" smtClean="0"/>
              <a:t>IWDW Activities </a:t>
            </a:r>
            <a:r>
              <a:rPr lang="mr-IN" dirty="0" smtClean="0"/>
              <a:t>–</a:t>
            </a:r>
            <a:r>
              <a:rPr lang="en-US" dirty="0" smtClean="0"/>
              <a:t> future directions: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519"/>
            <a:ext cx="10852356" cy="48576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2011 </a:t>
            </a:r>
            <a:r>
              <a:rPr lang="en-US" dirty="0" smtClean="0"/>
              <a:t>Platform</a:t>
            </a:r>
          </a:p>
          <a:p>
            <a:pPr>
              <a:spcBef>
                <a:spcPts val="600"/>
              </a:spcBef>
            </a:pPr>
            <a:r>
              <a:rPr lang="en-US" dirty="0"/>
              <a:t>U</a:t>
            </a:r>
            <a:r>
              <a:rPr lang="en-US" dirty="0" smtClean="0"/>
              <a:t>pdate data </a:t>
            </a:r>
            <a:r>
              <a:rPr lang="en-US" dirty="0"/>
              <a:t>for current tools</a:t>
            </a:r>
          </a:p>
          <a:p>
            <a:pPr lvl="1"/>
            <a:r>
              <a:rPr lang="en-US" dirty="0" smtClean="0"/>
              <a:t>Model</a:t>
            </a:r>
            <a:r>
              <a:rPr lang="en-US" dirty="0"/>
              <a:t>-to</a:t>
            </a:r>
            <a:r>
              <a:rPr lang="en-US" dirty="0" smtClean="0"/>
              <a:t>-Obs. </a:t>
            </a:r>
            <a:r>
              <a:rPr lang="en-US" dirty="0"/>
              <a:t>tools currently include </a:t>
            </a:r>
            <a:r>
              <a:rPr lang="en-US" dirty="0" err="1"/>
              <a:t>CAMx</a:t>
            </a:r>
            <a:r>
              <a:rPr lang="en-US" dirty="0"/>
              <a:t> 2008b 12km; </a:t>
            </a:r>
            <a:r>
              <a:rPr lang="en-US" dirty="0" err="1" smtClean="0"/>
              <a:t>CAMx</a:t>
            </a:r>
            <a:r>
              <a:rPr lang="en-US" dirty="0" smtClean="0"/>
              <a:t> 2011b </a:t>
            </a:r>
            <a:r>
              <a:rPr lang="en-US" dirty="0"/>
              <a:t>12km &amp; 4km</a:t>
            </a:r>
          </a:p>
          <a:p>
            <a:pPr lvl="1"/>
            <a:r>
              <a:rPr lang="en-US" dirty="0"/>
              <a:t>Add 2011b CMAQ </a:t>
            </a:r>
            <a:r>
              <a:rPr lang="en-US" dirty="0" smtClean="0"/>
              <a:t>from </a:t>
            </a:r>
            <a:r>
              <a:rPr lang="en-US" dirty="0"/>
              <a:t>IWDW AMET </a:t>
            </a:r>
            <a:r>
              <a:rPr lang="en-US" dirty="0" smtClean="0"/>
              <a:t>processing; add plots to Image Browser </a:t>
            </a:r>
            <a:endParaRPr lang="en-US" dirty="0"/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2014 Platform</a:t>
            </a:r>
          </a:p>
          <a:p>
            <a:pPr>
              <a:spcBef>
                <a:spcPts val="600"/>
              </a:spcBef>
            </a:pPr>
            <a:r>
              <a:rPr lang="en-US" dirty="0"/>
              <a:t>A</a:t>
            </a:r>
            <a:r>
              <a:rPr lang="en-US" dirty="0" smtClean="0"/>
              <a:t>ssess model performance where there are known issues/uncertainties with 2011 modeling</a:t>
            </a:r>
          </a:p>
          <a:p>
            <a:pPr lvl="1"/>
            <a:r>
              <a:rPr lang="en-US" dirty="0" smtClean="0"/>
              <a:t>PM - GCM boundary conditions </a:t>
            </a:r>
            <a:r>
              <a:rPr lang="en-US" dirty="0" smtClean="0">
                <a:hlinkClick r:id="rId3"/>
              </a:rPr>
              <a:t>2011a BC sensitivity wiki</a:t>
            </a:r>
            <a:endParaRPr lang="en-US" dirty="0" smtClean="0"/>
          </a:p>
          <a:p>
            <a:pPr lvl="1"/>
            <a:r>
              <a:rPr lang="en-US" dirty="0"/>
              <a:t>Winter O</a:t>
            </a:r>
            <a:r>
              <a:rPr lang="en-US" baseline="-20000" dirty="0"/>
              <a:t>3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/>
              <a:t>wintertime cold pools/snow cover </a:t>
            </a:r>
            <a:r>
              <a:rPr lang="en-US" dirty="0" smtClean="0">
                <a:hlinkClick r:id="rId4"/>
              </a:rPr>
              <a:t>2011 winter O3 modeling wiki </a:t>
            </a:r>
            <a:endParaRPr lang="en-US" dirty="0"/>
          </a:p>
          <a:p>
            <a:pPr lvl="1"/>
            <a:r>
              <a:rPr lang="en-US" dirty="0" smtClean="0"/>
              <a:t>Background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- SI events and long-range transport</a:t>
            </a:r>
          </a:p>
          <a:p>
            <a:pPr lvl="1"/>
            <a:r>
              <a:rPr lang="en-US" dirty="0" smtClean="0"/>
              <a:t>Negative winter VOC bias in some O&amp;G </a:t>
            </a:r>
            <a:r>
              <a:rPr lang="en-US" dirty="0" smtClean="0"/>
              <a:t>development regions</a:t>
            </a:r>
            <a:endParaRPr lang="en-US" dirty="0" smtClean="0"/>
          </a:p>
          <a:p>
            <a:pPr lvl="1"/>
            <a:r>
              <a:rPr lang="en-US" dirty="0" smtClean="0"/>
              <a:t>These and other issues outlined in </a:t>
            </a:r>
            <a:r>
              <a:rPr lang="en-US" dirty="0">
                <a:hlinkClick r:id="rId5"/>
              </a:rPr>
              <a:t>2011b release memo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1315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070" y="572953"/>
            <a:ext cx="336758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Plots:</a:t>
            </a:r>
          </a:p>
          <a:p>
            <a:r>
              <a:rPr lang="en-US" dirty="0" smtClean="0"/>
              <a:t>2011a, 2011b </a:t>
            </a:r>
            <a:r>
              <a:rPr lang="en-US" dirty="0" err="1"/>
              <a:t>CAMx</a:t>
            </a:r>
            <a:r>
              <a:rPr lang="en-US" dirty="0"/>
              <a:t> 4km </a:t>
            </a:r>
            <a:endParaRPr lang="en-US" dirty="0" smtClean="0"/>
          </a:p>
          <a:p>
            <a:r>
              <a:rPr lang="en-US" dirty="0" smtClean="0"/>
              <a:t>PM2.5 from IMPROVE</a:t>
            </a:r>
          </a:p>
          <a:p>
            <a:endParaRPr lang="en-US" dirty="0"/>
          </a:p>
          <a:p>
            <a:r>
              <a:rPr lang="en-US" dirty="0" smtClean="0"/>
              <a:t>2011b removed fine and coarse mode dust and sea salt from MOZART BCs</a:t>
            </a:r>
          </a:p>
          <a:p>
            <a:endParaRPr lang="en-US" dirty="0"/>
          </a:p>
          <a:p>
            <a:r>
              <a:rPr lang="en-US" dirty="0"/>
              <a:t>Plot from IWDW Image Browser</a:t>
            </a:r>
          </a:p>
          <a:p>
            <a:endParaRPr lang="en-US" dirty="0"/>
          </a:p>
        </p:txBody>
      </p:sp>
      <p:pic>
        <p:nvPicPr>
          <p:cNvPr id="8" name="Picture 7" descr="CAMx_WAQS04_B11b.IMPROVE.PM25_TOT.All.All.ann.time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69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4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122" y="246072"/>
            <a:ext cx="10515600" cy="765886"/>
          </a:xfrm>
        </p:spPr>
        <p:txBody>
          <a:bodyPr>
            <a:normAutofit/>
          </a:bodyPr>
          <a:lstStyle/>
          <a:p>
            <a:r>
              <a:rPr lang="en-US" dirty="0"/>
              <a:t>IWDW Activities </a:t>
            </a:r>
            <a:r>
              <a:rPr lang="mr-IN" dirty="0"/>
              <a:t>–</a:t>
            </a:r>
            <a:r>
              <a:rPr lang="en-US" dirty="0"/>
              <a:t> future </a:t>
            </a:r>
            <a:r>
              <a:rPr lang="en-US" dirty="0" smtClean="0"/>
              <a:t>directions: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0933"/>
            <a:ext cx="10515600" cy="554592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33"/>
                </a:solidFill>
              </a:rPr>
              <a:t>Emissions </a:t>
            </a:r>
            <a:r>
              <a:rPr lang="en-US" dirty="0">
                <a:solidFill>
                  <a:srgbClr val="333333"/>
                </a:solidFill>
              </a:rPr>
              <a:t>Review Tool</a:t>
            </a:r>
          </a:p>
          <a:p>
            <a:pPr marL="406400" lvl="1"/>
            <a:r>
              <a:rPr lang="en-US" sz="2000" dirty="0" smtClean="0"/>
              <a:t>Functionality for emissions scenario </a:t>
            </a:r>
            <a:r>
              <a:rPr lang="en-US" sz="2000" dirty="0" err="1" smtClean="0"/>
              <a:t>intercomparisons</a:t>
            </a:r>
            <a:r>
              <a:rPr lang="en-US" sz="2000" dirty="0" smtClean="0"/>
              <a:t> (e.g., base vs. future; WAQS </a:t>
            </a:r>
            <a:r>
              <a:rPr lang="en-US" sz="2000" dirty="0" err="1" smtClean="0"/>
              <a:t>vs</a:t>
            </a:r>
            <a:r>
              <a:rPr lang="en-US" sz="2000" dirty="0" smtClean="0"/>
              <a:t> external and/or derivative platforms)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endParaRPr lang="en-US" sz="2000" dirty="0" smtClean="0">
              <a:solidFill>
                <a:srgbClr val="333333"/>
              </a:solidFill>
            </a:endParaRPr>
          </a:p>
          <a:p>
            <a:pPr marL="406400" lvl="1"/>
            <a:r>
              <a:rPr lang="en-US" sz="2000" dirty="0" smtClean="0">
                <a:solidFill>
                  <a:srgbClr val="333333"/>
                </a:solidFill>
              </a:rPr>
              <a:t>Capability </a:t>
            </a:r>
            <a:r>
              <a:rPr lang="en-US" sz="2000" dirty="0">
                <a:solidFill>
                  <a:srgbClr val="333333"/>
                </a:solidFill>
              </a:rPr>
              <a:t>to display “user developed” emission projections for O&amp;G projects </a:t>
            </a:r>
            <a:r>
              <a:rPr lang="mr-IN" sz="2000" dirty="0">
                <a:solidFill>
                  <a:srgbClr val="333333"/>
                </a:solidFill>
              </a:rPr>
              <a:t>–</a:t>
            </a:r>
            <a:r>
              <a:rPr lang="en-US" sz="2000" dirty="0">
                <a:solidFill>
                  <a:srgbClr val="333333"/>
                </a:solidFill>
              </a:rPr>
              <a:t> (Mike George</a:t>
            </a:r>
            <a:r>
              <a:rPr lang="en-US" sz="2000" dirty="0" smtClean="0">
                <a:solidFill>
                  <a:srgbClr val="333333"/>
                </a:solidFill>
              </a:rPr>
              <a:t>)</a:t>
            </a:r>
          </a:p>
          <a:p>
            <a:pPr marL="406400" lvl="1"/>
            <a:endParaRPr lang="en-US" sz="2000" dirty="0">
              <a:solidFill>
                <a:srgbClr val="333333"/>
              </a:solidFill>
            </a:endParaRPr>
          </a:p>
          <a:p>
            <a:r>
              <a:rPr lang="en-US" dirty="0" smtClean="0">
                <a:solidFill>
                  <a:srgbClr val="333333"/>
                </a:solidFill>
              </a:rPr>
              <a:t>Model</a:t>
            </a:r>
            <a:r>
              <a:rPr lang="en-US" dirty="0">
                <a:solidFill>
                  <a:srgbClr val="333333"/>
                </a:solidFill>
              </a:rPr>
              <a:t>-to</a:t>
            </a:r>
            <a:r>
              <a:rPr lang="en-US" dirty="0" smtClean="0">
                <a:solidFill>
                  <a:srgbClr val="333333"/>
                </a:solidFill>
              </a:rPr>
              <a:t>-</a:t>
            </a:r>
            <a:r>
              <a:rPr lang="en-US" dirty="0" err="1" smtClean="0">
                <a:solidFill>
                  <a:srgbClr val="333333"/>
                </a:solidFill>
              </a:rPr>
              <a:t>Obs</a:t>
            </a:r>
            <a:r>
              <a:rPr lang="en-US" dirty="0" smtClean="0">
                <a:solidFill>
                  <a:srgbClr val="333333"/>
                </a:solidFill>
              </a:rPr>
              <a:t> Tool</a:t>
            </a:r>
            <a:endParaRPr lang="en-US" dirty="0">
              <a:solidFill>
                <a:srgbClr val="333333"/>
              </a:solidFill>
            </a:endParaRPr>
          </a:p>
          <a:p>
            <a:pPr marL="406400" lvl="1"/>
            <a:r>
              <a:rPr lang="en-US" sz="2000" dirty="0" smtClean="0">
                <a:solidFill>
                  <a:srgbClr val="333333"/>
                </a:solidFill>
              </a:rPr>
              <a:t>Model</a:t>
            </a:r>
            <a:r>
              <a:rPr lang="en-US" sz="2000" dirty="0">
                <a:solidFill>
                  <a:srgbClr val="333333"/>
                </a:solidFill>
              </a:rPr>
              <a:t>-to-model </a:t>
            </a:r>
            <a:r>
              <a:rPr lang="en-US" sz="2000" dirty="0" err="1" smtClean="0">
                <a:solidFill>
                  <a:srgbClr val="333333"/>
                </a:solidFill>
              </a:rPr>
              <a:t>intercomparisons</a:t>
            </a:r>
            <a:r>
              <a:rPr lang="en-US" sz="2000" dirty="0" smtClean="0">
                <a:solidFill>
                  <a:srgbClr val="333333"/>
                </a:solidFill>
              </a:rPr>
              <a:t> (e.g., 2011a, 2011b; </a:t>
            </a:r>
            <a:r>
              <a:rPr lang="en-US" sz="2000" dirty="0" err="1" smtClean="0">
                <a:solidFill>
                  <a:srgbClr val="333333"/>
                </a:solidFill>
              </a:rPr>
              <a:t>CAMx</a:t>
            </a:r>
            <a:r>
              <a:rPr lang="en-US" sz="2000" dirty="0" smtClean="0">
                <a:solidFill>
                  <a:srgbClr val="333333"/>
                </a:solidFill>
              </a:rPr>
              <a:t> vs. CMAQ)</a:t>
            </a:r>
          </a:p>
          <a:p>
            <a:pPr marL="406400" lvl="1"/>
            <a:r>
              <a:rPr lang="en-US" sz="2000" dirty="0" smtClean="0">
                <a:solidFill>
                  <a:srgbClr val="333333"/>
                </a:solidFill>
              </a:rPr>
              <a:t>Additional plot types (current plots are time series for network average or single monitoring site)</a:t>
            </a:r>
          </a:p>
          <a:p>
            <a:pPr marL="406400" lvl="1"/>
            <a:r>
              <a:rPr lang="en-US" sz="2000" dirty="0" smtClean="0">
                <a:solidFill>
                  <a:srgbClr val="333333"/>
                </a:solidFill>
              </a:rPr>
              <a:t>Formatting (labeling, etc.)</a:t>
            </a:r>
          </a:p>
          <a:p>
            <a:pPr marL="406400" lvl="1"/>
            <a:r>
              <a:rPr lang="en-US" sz="2000" dirty="0" smtClean="0">
                <a:solidFill>
                  <a:srgbClr val="333333"/>
                </a:solidFill>
              </a:rPr>
              <a:t>Use obs. </a:t>
            </a:r>
            <a:r>
              <a:rPr lang="en-US" sz="2000" dirty="0">
                <a:solidFill>
                  <a:srgbClr val="333333"/>
                </a:solidFill>
              </a:rPr>
              <a:t>d</a:t>
            </a:r>
            <a:r>
              <a:rPr lang="en-US" sz="2000" dirty="0" smtClean="0">
                <a:solidFill>
                  <a:srgbClr val="333333"/>
                </a:solidFill>
              </a:rPr>
              <a:t>ata from FED (perhaps non-trivial due to extent of AMET post-processing)</a:t>
            </a:r>
          </a:p>
          <a:p>
            <a:pPr marL="406400" lvl="1"/>
            <a:endParaRPr lang="en-US" sz="2000" dirty="0">
              <a:solidFill>
                <a:srgbClr val="333333"/>
              </a:solidFill>
            </a:endParaRPr>
          </a:p>
          <a:p>
            <a:r>
              <a:rPr lang="en-US" dirty="0" smtClean="0">
                <a:solidFill>
                  <a:srgbClr val="333333"/>
                </a:solidFill>
              </a:rPr>
              <a:t>Image Browser</a:t>
            </a:r>
            <a:endParaRPr lang="en-US" dirty="0">
              <a:solidFill>
                <a:srgbClr val="333333"/>
              </a:solidFill>
            </a:endParaRPr>
          </a:p>
          <a:p>
            <a:pPr marL="406400" lvl="1"/>
            <a:r>
              <a:rPr lang="en-US" sz="2000" dirty="0" smtClean="0">
                <a:solidFill>
                  <a:srgbClr val="333333"/>
                </a:solidFill>
              </a:rPr>
              <a:t>Add 2011b CMAQ; custom AMET output; 2014 data (when available)</a:t>
            </a:r>
          </a:p>
        </p:txBody>
      </p:sp>
    </p:spTree>
    <p:extLst>
      <p:ext uri="{BB962C8B-B14F-4D97-AF65-F5344CB8AC3E}">
        <p14:creationId xmlns:p14="http://schemas.microsoft.com/office/powerpoint/2010/main" val="31919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122" y="246072"/>
            <a:ext cx="10515600" cy="765886"/>
          </a:xfrm>
        </p:spPr>
        <p:txBody>
          <a:bodyPr>
            <a:normAutofit/>
          </a:bodyPr>
          <a:lstStyle/>
          <a:p>
            <a:r>
              <a:rPr lang="en-US" dirty="0"/>
              <a:t>IWDW Activities </a:t>
            </a:r>
            <a:r>
              <a:rPr lang="mr-IN" dirty="0"/>
              <a:t>–</a:t>
            </a:r>
            <a:r>
              <a:rPr lang="en-US" dirty="0"/>
              <a:t> future </a:t>
            </a:r>
            <a:r>
              <a:rPr lang="en-US" dirty="0" smtClean="0"/>
              <a:t>directions: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0933"/>
            <a:ext cx="10515600" cy="554592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333333"/>
                </a:solidFill>
              </a:rPr>
              <a:t>New Tools/UI enhancements </a:t>
            </a:r>
            <a:endParaRPr lang="en-US" sz="1800" dirty="0" smtClean="0">
              <a:solidFill>
                <a:srgbClr val="333333"/>
              </a:solidFill>
            </a:endParaRPr>
          </a:p>
          <a:p>
            <a:pPr marL="406400" lvl="1"/>
            <a:r>
              <a:rPr lang="en-US" sz="1800" dirty="0" smtClean="0">
                <a:solidFill>
                  <a:srgbClr val="333333"/>
                </a:solidFill>
              </a:rPr>
              <a:t>MPE stats (site </a:t>
            </a:r>
            <a:r>
              <a:rPr lang="en-US" sz="1800" dirty="0">
                <a:solidFill>
                  <a:srgbClr val="333333"/>
                </a:solidFill>
              </a:rPr>
              <a:t>level </a:t>
            </a:r>
            <a:r>
              <a:rPr lang="en-US" sz="1800" dirty="0" smtClean="0">
                <a:solidFill>
                  <a:srgbClr val="333333"/>
                </a:solidFill>
              </a:rPr>
              <a:t>MPE statistics)</a:t>
            </a:r>
          </a:p>
          <a:p>
            <a:pPr marL="406400" lvl="1"/>
            <a:r>
              <a:rPr lang="en-US" sz="1800" dirty="0" smtClean="0">
                <a:solidFill>
                  <a:srgbClr val="333333"/>
                </a:solidFill>
              </a:rPr>
              <a:t>Site selection by region and/or site characteristics</a:t>
            </a:r>
          </a:p>
          <a:p>
            <a:pPr marL="406400" lvl="1"/>
            <a:endParaRPr lang="en-US" sz="1800" dirty="0" smtClean="0">
              <a:solidFill>
                <a:srgbClr val="333333"/>
              </a:solidFill>
            </a:endParaRPr>
          </a:p>
          <a:p>
            <a:r>
              <a:rPr lang="en-US" sz="2400" dirty="0">
                <a:solidFill>
                  <a:srgbClr val="333333"/>
                </a:solidFill>
              </a:rPr>
              <a:t>GIS tools for visualization of gridded data</a:t>
            </a:r>
          </a:p>
          <a:p>
            <a:pPr marL="463550" lvl="1" indent="-285750">
              <a:buFont typeface="Courier New"/>
              <a:buChar char="o"/>
            </a:pPr>
            <a:r>
              <a:rPr lang="en-US" sz="1800" dirty="0"/>
              <a:t>Implement prototype </a:t>
            </a:r>
            <a:r>
              <a:rPr lang="en-US" sz="1800" dirty="0" err="1"/>
              <a:t>NetCDF</a:t>
            </a:r>
            <a:r>
              <a:rPr lang="en-US" sz="1800" dirty="0"/>
              <a:t> visualization tool</a:t>
            </a:r>
            <a:endParaRPr lang="en-US" sz="1800" dirty="0">
              <a:solidFill>
                <a:srgbClr val="333333"/>
              </a:solidFill>
            </a:endParaRPr>
          </a:p>
          <a:p>
            <a:pPr marL="406400" lvl="1"/>
            <a:r>
              <a:rPr lang="en-US" sz="1800" dirty="0" smtClean="0">
                <a:solidFill>
                  <a:srgbClr val="333333"/>
                </a:solidFill>
              </a:rPr>
              <a:t>Met </a:t>
            </a:r>
            <a:r>
              <a:rPr lang="en-US" sz="1800" dirty="0">
                <a:solidFill>
                  <a:srgbClr val="333333"/>
                </a:solidFill>
              </a:rPr>
              <a:t>data (WRF output, model ready met) </a:t>
            </a:r>
            <a:endParaRPr lang="en-US" sz="1800" dirty="0" smtClean="0">
              <a:solidFill>
                <a:srgbClr val="333333"/>
              </a:solidFill>
            </a:endParaRPr>
          </a:p>
          <a:p>
            <a:pPr marL="406400" lvl="1"/>
            <a:r>
              <a:rPr lang="en-US" sz="1800" dirty="0" smtClean="0">
                <a:solidFill>
                  <a:srgbClr val="333333"/>
                </a:solidFill>
              </a:rPr>
              <a:t>Emissions (e.g., </a:t>
            </a:r>
            <a:r>
              <a:rPr lang="en-US" sz="1800" dirty="0" err="1" smtClean="0">
                <a:solidFill>
                  <a:srgbClr val="333333"/>
                </a:solidFill>
              </a:rPr>
              <a:t>premerged</a:t>
            </a:r>
            <a:r>
              <a:rPr lang="en-US" sz="1800" dirty="0" smtClean="0">
                <a:solidFill>
                  <a:srgbClr val="333333"/>
                </a:solidFill>
              </a:rPr>
              <a:t> files)</a:t>
            </a:r>
            <a:endParaRPr lang="en-US" sz="1800" dirty="0">
              <a:solidFill>
                <a:srgbClr val="333333"/>
              </a:solidFill>
            </a:endParaRPr>
          </a:p>
          <a:p>
            <a:pPr marL="406400" lvl="1"/>
            <a:r>
              <a:rPr lang="en-US" sz="1800" dirty="0">
                <a:solidFill>
                  <a:srgbClr val="333333"/>
                </a:solidFill>
              </a:rPr>
              <a:t>PGM </a:t>
            </a:r>
            <a:r>
              <a:rPr lang="en-US" sz="1800" dirty="0" smtClean="0">
                <a:solidFill>
                  <a:srgbClr val="333333"/>
                </a:solidFill>
              </a:rPr>
              <a:t>results </a:t>
            </a:r>
            <a:r>
              <a:rPr lang="en-US" sz="1800" dirty="0">
                <a:solidFill>
                  <a:srgbClr val="333333"/>
                </a:solidFill>
              </a:rPr>
              <a:t>with observational </a:t>
            </a:r>
            <a:r>
              <a:rPr lang="en-US" sz="1800" dirty="0" smtClean="0">
                <a:solidFill>
                  <a:srgbClr val="333333"/>
                </a:solidFill>
              </a:rPr>
              <a:t>data overlays</a:t>
            </a:r>
            <a:endParaRPr lang="en-US" sz="1800" dirty="0">
              <a:solidFill>
                <a:srgbClr val="333333"/>
              </a:solidFill>
            </a:endParaRPr>
          </a:p>
          <a:p>
            <a:pPr marL="406400" lvl="1"/>
            <a:endParaRPr lang="en-US" sz="1400" dirty="0">
              <a:solidFill>
                <a:srgbClr val="333333"/>
              </a:solidFill>
            </a:endParaRPr>
          </a:p>
          <a:p>
            <a:r>
              <a:rPr lang="en-US" sz="2400" dirty="0">
                <a:solidFill>
                  <a:srgbClr val="333333"/>
                </a:solidFill>
              </a:rPr>
              <a:t>R</a:t>
            </a:r>
            <a:r>
              <a:rPr lang="en-US" sz="2400" dirty="0" smtClean="0">
                <a:solidFill>
                  <a:srgbClr val="333333"/>
                </a:solidFill>
              </a:rPr>
              <a:t>ecommendations </a:t>
            </a:r>
            <a:r>
              <a:rPr lang="en-US" sz="2400" dirty="0">
                <a:solidFill>
                  <a:srgbClr val="333333"/>
                </a:solidFill>
              </a:rPr>
              <a:t>from </a:t>
            </a:r>
            <a:r>
              <a:rPr lang="en-US" sz="2400" dirty="0" smtClean="0">
                <a:solidFill>
                  <a:srgbClr val="333333"/>
                </a:solidFill>
              </a:rPr>
              <a:t>IWDW-WAQS Visualization Tools Workgroup</a:t>
            </a:r>
            <a:endParaRPr lang="en-US" sz="2400" dirty="0">
              <a:solidFill>
                <a:srgbClr val="333333"/>
              </a:solidFill>
            </a:endParaRPr>
          </a:p>
          <a:p>
            <a:pPr marL="463550" lvl="1" indent="-285750">
              <a:buFont typeface="Courier New"/>
              <a:buChar char="o"/>
            </a:pPr>
            <a:r>
              <a:rPr lang="en-US" sz="1800" dirty="0" smtClean="0"/>
              <a:t>Create IWDW MPE products aligned with EPA’s MPE Guidance Document</a:t>
            </a:r>
          </a:p>
          <a:p>
            <a:pPr marL="406400" lvl="1"/>
            <a:r>
              <a:rPr lang="en-US" sz="1800" dirty="0" smtClean="0"/>
              <a:t>Met</a:t>
            </a:r>
            <a:r>
              <a:rPr lang="en-US" sz="1800" dirty="0"/>
              <a:t>: Site-specific analyses of wind fields, precipitation, cloud cover, and </a:t>
            </a:r>
            <a:r>
              <a:rPr lang="en-US" sz="1800" dirty="0" smtClean="0"/>
              <a:t>photolysis rates</a:t>
            </a:r>
            <a:endParaRPr lang="en-US" sz="1800" dirty="0">
              <a:solidFill>
                <a:srgbClr val="333333"/>
              </a:solidFill>
            </a:endParaRPr>
          </a:p>
          <a:p>
            <a:pPr marL="406400" lvl="1"/>
            <a:r>
              <a:rPr lang="en-US" sz="1800" dirty="0">
                <a:solidFill>
                  <a:srgbClr val="333333"/>
                </a:solidFill>
              </a:rPr>
              <a:t>Emissions: </a:t>
            </a:r>
            <a:r>
              <a:rPr lang="en-US" sz="1800" dirty="0" smtClean="0">
                <a:solidFill>
                  <a:srgbClr val="333333"/>
                </a:solidFill>
              </a:rPr>
              <a:t>Displays </a:t>
            </a:r>
            <a:r>
              <a:rPr lang="en-US" sz="1800" dirty="0">
                <a:solidFill>
                  <a:srgbClr val="333333"/>
                </a:solidFill>
              </a:rPr>
              <a:t>of </a:t>
            </a:r>
            <a:r>
              <a:rPr lang="en-US" sz="1800" dirty="0" err="1">
                <a:solidFill>
                  <a:srgbClr val="333333"/>
                </a:solidFill>
              </a:rPr>
              <a:t>speciated</a:t>
            </a:r>
            <a:r>
              <a:rPr lang="en-US" sz="1800" dirty="0">
                <a:solidFill>
                  <a:srgbClr val="333333"/>
                </a:solidFill>
              </a:rPr>
              <a:t> VOCs (daily, by county, state) </a:t>
            </a:r>
          </a:p>
          <a:p>
            <a:pPr marL="406400" lvl="1"/>
            <a:r>
              <a:rPr lang="en-US" sz="1800" dirty="0">
                <a:solidFill>
                  <a:srgbClr val="333333"/>
                </a:solidFill>
              </a:rPr>
              <a:t>PGM: Vertical ozone profiles at routine monitoring </a:t>
            </a:r>
            <a:r>
              <a:rPr lang="en-US" sz="1800" dirty="0" smtClean="0">
                <a:solidFill>
                  <a:srgbClr val="333333"/>
                </a:solidFill>
              </a:rPr>
              <a:t>sites</a:t>
            </a:r>
          </a:p>
          <a:p>
            <a:pPr marL="406400" lvl="1"/>
            <a:r>
              <a:rPr lang="en-US" sz="1800" dirty="0" smtClean="0">
                <a:solidFill>
                  <a:srgbClr val="333333"/>
                </a:solidFill>
              </a:rPr>
              <a:t>PGM</a:t>
            </a:r>
            <a:r>
              <a:rPr lang="en-US" sz="1800" dirty="0">
                <a:solidFill>
                  <a:srgbClr val="333333"/>
                </a:solidFill>
              </a:rPr>
              <a:t>: Additional MPE Plot types as requested by </a:t>
            </a:r>
            <a:r>
              <a:rPr lang="en-US" sz="1800" dirty="0" smtClean="0">
                <a:solidFill>
                  <a:srgbClr val="333333"/>
                </a:solidFill>
              </a:rPr>
              <a:t>Cooperators</a:t>
            </a:r>
          </a:p>
        </p:txBody>
      </p:sp>
    </p:spTree>
    <p:extLst>
      <p:ext uri="{BB962C8B-B14F-4D97-AF65-F5344CB8AC3E}">
        <p14:creationId xmlns:p14="http://schemas.microsoft.com/office/powerpoint/2010/main" val="31919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/>
          <a:lstStyle/>
          <a:p>
            <a:r>
              <a:rPr lang="en-US" dirty="0" smtClean="0"/>
              <a:t>WAQS Monitoring Network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3" y="1372214"/>
            <a:ext cx="10852356" cy="49674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Process for 2017 assessment is complete</a:t>
            </a:r>
          </a:p>
          <a:p>
            <a:r>
              <a:rPr lang="en-US" dirty="0" smtClean="0"/>
              <a:t>Capture status of current AQ monitoring network in seven WAQS states (focus on parameters and regions of interest to WAQS participants)</a:t>
            </a:r>
          </a:p>
          <a:p>
            <a:r>
              <a:rPr lang="en-US" dirty="0" smtClean="0"/>
              <a:t>Identify monitoring gaps and potential redundancies</a:t>
            </a:r>
          </a:p>
          <a:p>
            <a:r>
              <a:rPr lang="en-US" dirty="0" smtClean="0"/>
              <a:t>Inform WAQS MPE</a:t>
            </a:r>
            <a:endParaRPr lang="en-US" dirty="0"/>
          </a:p>
          <a:p>
            <a:r>
              <a:rPr lang="en-US" dirty="0" smtClean="0"/>
              <a:t>Final </a:t>
            </a:r>
            <a:r>
              <a:rPr lang="en-US" dirty="0"/>
              <a:t>report and supplemental information are available on the IWDW-WAQS MNA Wiki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400" dirty="0" smtClean="0"/>
              <a:t>Key recommendations from the 2017 Assessment</a:t>
            </a:r>
          </a:p>
          <a:p>
            <a:pPr lvl="0"/>
            <a:r>
              <a:rPr lang="en-US" dirty="0" smtClean="0"/>
              <a:t>Address </a:t>
            </a:r>
            <a:r>
              <a:rPr lang="en-US" dirty="0"/>
              <a:t>lack of NO</a:t>
            </a:r>
            <a:r>
              <a:rPr lang="en-US" baseline="-20000" dirty="0"/>
              <a:t>2</a:t>
            </a:r>
            <a:r>
              <a:rPr lang="en-US" dirty="0"/>
              <a:t> monitoring in areas potentially impacted by emissions from the </a:t>
            </a:r>
            <a:r>
              <a:rPr lang="en-US" dirty="0" smtClean="0"/>
              <a:t>D-J Basin</a:t>
            </a:r>
            <a:endParaRPr lang="en-US" dirty="0"/>
          </a:p>
          <a:p>
            <a:pPr lvl="0"/>
            <a:r>
              <a:rPr lang="en-US" dirty="0"/>
              <a:t>Add O</a:t>
            </a:r>
            <a:r>
              <a:rPr lang="en-US" baseline="-20000" dirty="0"/>
              <a:t>3</a:t>
            </a:r>
            <a:r>
              <a:rPr lang="en-US" dirty="0" smtClean="0"/>
              <a:t> </a:t>
            </a:r>
            <a:r>
              <a:rPr lang="en-US" dirty="0"/>
              <a:t>monitors to serve rural communities in Eastern </a:t>
            </a:r>
            <a:r>
              <a:rPr lang="en-US" dirty="0" smtClean="0"/>
              <a:t>Colorado*</a:t>
            </a:r>
            <a:endParaRPr lang="en-US" dirty="0"/>
          </a:p>
          <a:p>
            <a:pPr lvl="0"/>
            <a:r>
              <a:rPr lang="en-US" dirty="0"/>
              <a:t>Conduct O</a:t>
            </a:r>
            <a:r>
              <a:rPr lang="en-US" baseline="-20000" dirty="0"/>
              <a:t>3</a:t>
            </a:r>
            <a:r>
              <a:rPr lang="en-US" dirty="0" smtClean="0"/>
              <a:t> </a:t>
            </a:r>
            <a:r>
              <a:rPr lang="en-US" dirty="0"/>
              <a:t>monitoring to establish </a:t>
            </a:r>
            <a:r>
              <a:rPr lang="en-US" dirty="0" smtClean="0"/>
              <a:t>a baseline </a:t>
            </a:r>
            <a:r>
              <a:rPr lang="en-US" dirty="0"/>
              <a:t>for Trinidad, </a:t>
            </a:r>
            <a:r>
              <a:rPr lang="en-US" dirty="0" smtClean="0"/>
              <a:t>Colorado</a:t>
            </a:r>
            <a:endParaRPr lang="en-US" dirty="0"/>
          </a:p>
          <a:p>
            <a:pPr lvl="0"/>
            <a:r>
              <a:rPr lang="en-US" dirty="0"/>
              <a:t>Redistribute O</a:t>
            </a:r>
            <a:r>
              <a:rPr lang="en-US" baseline="-20000" dirty="0"/>
              <a:t>3</a:t>
            </a:r>
            <a:r>
              <a:rPr lang="en-US" dirty="0" smtClean="0"/>
              <a:t> </a:t>
            </a:r>
            <a:r>
              <a:rPr lang="en-US" dirty="0"/>
              <a:t>monitors from overserved </a:t>
            </a:r>
            <a:r>
              <a:rPr lang="en-US" dirty="0" smtClean="0"/>
              <a:t>to underserved basins (e.g</a:t>
            </a:r>
            <a:r>
              <a:rPr lang="en-US" dirty="0"/>
              <a:t>. Roaring Fork/Glenwood </a:t>
            </a:r>
            <a:r>
              <a:rPr lang="en-US" dirty="0" smtClean="0"/>
              <a:t>area to Grand </a:t>
            </a:r>
            <a:r>
              <a:rPr lang="en-US" dirty="0"/>
              <a:t>Junction/Delta </a:t>
            </a:r>
            <a:r>
              <a:rPr lang="en-US" dirty="0" smtClean="0"/>
              <a:t>County)</a:t>
            </a:r>
            <a:endParaRPr lang="en-US" dirty="0"/>
          </a:p>
          <a:p>
            <a:pPr lvl="0"/>
            <a:r>
              <a:rPr lang="en-US" dirty="0"/>
              <a:t>Add O</a:t>
            </a:r>
            <a:r>
              <a:rPr lang="en-US" baseline="-20000" dirty="0"/>
              <a:t>3</a:t>
            </a:r>
            <a:r>
              <a:rPr lang="en-US" dirty="0" smtClean="0"/>
              <a:t> </a:t>
            </a:r>
            <a:r>
              <a:rPr lang="en-US" dirty="0"/>
              <a:t>&amp; NO</a:t>
            </a:r>
            <a:r>
              <a:rPr lang="en-US" baseline="-20000" dirty="0"/>
              <a:t>2</a:t>
            </a:r>
            <a:r>
              <a:rPr lang="en-US" dirty="0"/>
              <a:t> monitoring to </a:t>
            </a:r>
            <a:r>
              <a:rPr lang="en-US" dirty="0" smtClean="0"/>
              <a:t>establish </a:t>
            </a:r>
            <a:r>
              <a:rPr lang="en-US" dirty="0"/>
              <a:t>baseline levels </a:t>
            </a:r>
            <a:r>
              <a:rPr lang="en-US" dirty="0" smtClean="0"/>
              <a:t>along Montana-Canadian border</a:t>
            </a:r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otentially redundant PM2.5 AQI (non-FRM/FEM) monitors </a:t>
            </a:r>
            <a:r>
              <a:rPr lang="en-US" dirty="0"/>
              <a:t>near Class </a:t>
            </a:r>
            <a:r>
              <a:rPr lang="en-US" dirty="0" smtClean="0"/>
              <a:t>I/II areas</a:t>
            </a:r>
          </a:p>
          <a:p>
            <a:r>
              <a:rPr lang="en-US" dirty="0" smtClean="0"/>
              <a:t>Other recommendations in MNA Final </a:t>
            </a:r>
            <a:r>
              <a:rPr lang="en-US" dirty="0"/>
              <a:t>R</a:t>
            </a:r>
            <a:r>
              <a:rPr lang="en-US" dirty="0" smtClean="0"/>
              <a:t>eport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673" y="6444029"/>
            <a:ext cx="1086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smtClean="0"/>
              <a:t>CDPHE commented that previous monitoring demonstrates additional monitoring in this area is not necessary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33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97978"/>
            <a:ext cx="10515600" cy="913068"/>
          </a:xfrm>
        </p:spPr>
        <p:txBody>
          <a:bodyPr/>
          <a:lstStyle/>
          <a:p>
            <a:r>
              <a:rPr lang="en-US" dirty="0" smtClean="0"/>
              <a:t>WAQS Monitoring Network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14443"/>
            <a:ext cx="10852356" cy="5407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Closer look at Shamrock Mine, Elk Springs and Paradox monitors to assess their value in current network (Nov. 6 OC meeting)</a:t>
            </a:r>
            <a:endParaRPr lang="en-US" sz="2400" dirty="0" smtClean="0"/>
          </a:p>
          <a:p>
            <a:pPr>
              <a:spcBef>
                <a:spcPts val="2200"/>
              </a:spcBef>
            </a:pPr>
            <a:r>
              <a:rPr lang="en-US" sz="2400" dirty="0" smtClean="0"/>
              <a:t>Maps of target sites and surrounding monitors</a:t>
            </a:r>
          </a:p>
          <a:p>
            <a:r>
              <a:rPr lang="en-US" sz="2400" dirty="0" smtClean="0"/>
              <a:t>Spatial analyses/data from MNA (</a:t>
            </a:r>
            <a:r>
              <a:rPr lang="en-US" sz="2400" dirty="0" err="1" smtClean="0"/>
              <a:t>airsheds</a:t>
            </a:r>
            <a:r>
              <a:rPr lang="en-US" sz="2400" dirty="0" smtClean="0"/>
              <a:t>, monitor extents, O&amp;G well locations)</a:t>
            </a:r>
          </a:p>
          <a:p>
            <a:r>
              <a:rPr lang="en-US" sz="2400" dirty="0" smtClean="0"/>
              <a:t>Scatter and time series plots (O</a:t>
            </a:r>
            <a:r>
              <a:rPr lang="en-US" sz="2400" baseline="-20000" dirty="0" smtClean="0"/>
              <a:t>3</a:t>
            </a:r>
            <a:r>
              <a:rPr lang="en-US" sz="2400" dirty="0" smtClean="0"/>
              <a:t> MD8)</a:t>
            </a:r>
          </a:p>
          <a:p>
            <a:r>
              <a:rPr lang="en-US" sz="2400" dirty="0"/>
              <a:t>Look at long-term monitors to </a:t>
            </a:r>
            <a:r>
              <a:rPr lang="en-US" sz="2400" dirty="0" smtClean="0"/>
              <a:t>better understand </a:t>
            </a:r>
            <a:r>
              <a:rPr lang="en-US" sz="2400" dirty="0"/>
              <a:t>local AQ characteristics</a:t>
            </a:r>
          </a:p>
          <a:p>
            <a:r>
              <a:rPr lang="en-US" sz="2400" dirty="0" smtClean="0"/>
              <a:t>Consider multiple factors: 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s the monitoring record sufficient to calculate 3-year design values?</a:t>
            </a:r>
          </a:p>
          <a:p>
            <a:pPr lvl="1"/>
            <a:r>
              <a:rPr lang="en-US" sz="2000" dirty="0" smtClean="0"/>
              <a:t>Sufficient data to capture </a:t>
            </a:r>
            <a:r>
              <a:rPr lang="en-US" sz="2000" dirty="0" err="1" smtClean="0"/>
              <a:t>interannual</a:t>
            </a:r>
            <a:r>
              <a:rPr lang="en-US" sz="2000" dirty="0" smtClean="0"/>
              <a:t> meteorological variability and/or make meaningful comparisons to surrounding sites?</a:t>
            </a:r>
          </a:p>
          <a:p>
            <a:pPr lvl="1"/>
            <a:r>
              <a:rPr lang="en-US" sz="2000" dirty="0" smtClean="0"/>
              <a:t>Outlook for future O&amp;G development in the region</a:t>
            </a:r>
          </a:p>
          <a:p>
            <a:pPr lvl="1"/>
            <a:r>
              <a:rPr lang="en-US" sz="2000" dirty="0" smtClean="0"/>
              <a:t>Design value trends at surrounding monitors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1"/>
            <a:ext cx="9601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72573" y="43116"/>
            <a:ext cx="251942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Elk Springs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Moffat County, Colo.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Operated by CDPHE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eplaces Lay Peak monitor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Start Date 8/1/2015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AKA Dinosaur East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Compare to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/>
              <a:t>Rangely</a:t>
            </a:r>
            <a:r>
              <a:rPr lang="en-US" sz="1600" dirty="0" smtClean="0"/>
              <a:t> (CO-BLM/NPS)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Meeker, (CO-BLM/NPS)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Dinosaur, UT (NPS)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/>
              <a:t>Redwash</a:t>
            </a:r>
            <a:r>
              <a:rPr lang="en-US" sz="1600" dirty="0" smtClean="0"/>
              <a:t>/Deadman’s Bench, UT (Ute)</a:t>
            </a:r>
          </a:p>
        </p:txBody>
      </p:sp>
      <p:sp>
        <p:nvSpPr>
          <p:cNvPr id="11" name="Oval 10"/>
          <p:cNvSpPr/>
          <p:nvPr/>
        </p:nvSpPr>
        <p:spPr>
          <a:xfrm>
            <a:off x="5822675" y="3973054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23512" y="3179729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82152" y="4479528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54388" y="2475559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19166" y="3320385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024711" y="5397190"/>
            <a:ext cx="183907" cy="16537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024711" y="5665391"/>
            <a:ext cx="183907" cy="16626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169160" y="5299078"/>
            <a:ext cx="185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Elk Springs</a:t>
            </a:r>
          </a:p>
          <a:p>
            <a:r>
              <a:rPr lang="en-US" dirty="0" smtClean="0"/>
              <a:t>Comparison sites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" y="-10391"/>
            <a:ext cx="9601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72573" y="43116"/>
            <a:ext cx="2519427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Elk Springs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Moffat County, Colo.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Operated by CDPHE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eplaces Lay Peak monitor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Start Date 8/1/2015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AKA Dinosaur East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Compare to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/>
              <a:t>Rangely</a:t>
            </a:r>
            <a:r>
              <a:rPr lang="en-US" sz="1600" dirty="0" smtClean="0"/>
              <a:t> (CO-BLM/NPS)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Meeker, (CO-BLM/NPS)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Dinosaur, UT (NPS)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/>
              <a:t>Redwash</a:t>
            </a:r>
            <a:r>
              <a:rPr lang="en-US" sz="1600" dirty="0" smtClean="0"/>
              <a:t>/Deadman’s Bench, UT (Ute)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 smtClean="0"/>
              <a:t>       CO BLM O&amp;G Leases</a:t>
            </a:r>
          </a:p>
        </p:txBody>
      </p:sp>
      <p:sp>
        <p:nvSpPr>
          <p:cNvPr id="11" name="Oval 10"/>
          <p:cNvSpPr/>
          <p:nvPr/>
        </p:nvSpPr>
        <p:spPr>
          <a:xfrm>
            <a:off x="5822675" y="3973054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23512" y="3179729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82152" y="4479528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54388" y="2475559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19166" y="3320385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024711" y="5397190"/>
            <a:ext cx="183907" cy="16537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024711" y="5665391"/>
            <a:ext cx="183907" cy="16626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169160" y="5299078"/>
            <a:ext cx="185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Elk Springs</a:t>
            </a:r>
          </a:p>
          <a:p>
            <a:r>
              <a:rPr lang="en-US" dirty="0" smtClean="0"/>
              <a:t>Comparison sites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Snip Diagonal Corner Rectangle 4"/>
          <p:cNvSpPr/>
          <p:nvPr/>
        </p:nvSpPr>
        <p:spPr>
          <a:xfrm>
            <a:off x="9811506" y="4865434"/>
            <a:ext cx="226084" cy="157327"/>
          </a:xfrm>
          <a:prstGeom prst="snip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78" y="0"/>
            <a:ext cx="59706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" y="12834"/>
            <a:ext cx="59706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4565" y="265021"/>
            <a:ext cx="265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MD8</a:t>
            </a:r>
          </a:p>
          <a:p>
            <a:r>
              <a:rPr lang="en-US" dirty="0" smtClean="0"/>
              <a:t>2010-2016</a:t>
            </a:r>
            <a:endParaRPr lang="en-US" dirty="0"/>
          </a:p>
          <a:p>
            <a:r>
              <a:rPr lang="en-US" dirty="0" err="1" smtClean="0"/>
              <a:t>Redwash</a:t>
            </a:r>
            <a:r>
              <a:rPr lang="en-US" dirty="0" smtClean="0"/>
              <a:t>/Deadman’s Bench, UT vs. </a:t>
            </a:r>
            <a:r>
              <a:rPr lang="en-US" dirty="0" err="1" smtClean="0"/>
              <a:t>Rangely</a:t>
            </a:r>
            <a:r>
              <a:rPr lang="en-US" dirty="0" smtClean="0"/>
              <a:t>, 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89196" y="265020"/>
            <a:ext cx="2716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MD8</a:t>
            </a:r>
          </a:p>
          <a:p>
            <a:r>
              <a:rPr lang="en-US" dirty="0" smtClean="0"/>
              <a:t>2010-2016</a:t>
            </a:r>
            <a:endParaRPr lang="en-US" dirty="0"/>
          </a:p>
          <a:p>
            <a:r>
              <a:rPr lang="en-US" dirty="0" err="1" smtClean="0"/>
              <a:t>Rangely</a:t>
            </a:r>
            <a:r>
              <a:rPr lang="en-US" dirty="0" smtClean="0"/>
              <a:t> CO vs. Meeker, 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8554" y="2465799"/>
            <a:ext cx="236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Winter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spikes at both monitors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75733" y="3085444"/>
            <a:ext cx="1335208" cy="990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10941" y="3085444"/>
            <a:ext cx="717113" cy="136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89196" y="2162114"/>
            <a:ext cx="298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wintertime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is not observed at Meeker, 78km west of </a:t>
            </a:r>
            <a:r>
              <a:rPr lang="en-US" dirty="0" err="1" smtClean="0"/>
              <a:t>Rangely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255211" y="3185410"/>
            <a:ext cx="1163108" cy="904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418319" y="3185410"/>
            <a:ext cx="935481" cy="1263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3329355"/>
            <a:ext cx="167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1. Deadman’s </a:t>
            </a:r>
            <a:r>
              <a:rPr lang="en-US" sz="1400" dirty="0">
                <a:solidFill>
                  <a:schemeClr val="accent5"/>
                </a:solidFill>
              </a:rPr>
              <a:t>Bench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2. </a:t>
            </a:r>
            <a:r>
              <a:rPr lang="en-US" sz="1400" dirty="0" err="1" smtClean="0">
                <a:solidFill>
                  <a:srgbClr val="FF0000"/>
                </a:solidFill>
              </a:rPr>
              <a:t>Rangely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9478" y="3329355"/>
            <a:ext cx="167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3. Meeker</a:t>
            </a:r>
          </a:p>
          <a:p>
            <a:r>
              <a:rPr lang="en-US" sz="1400" dirty="0" err="1" smtClean="0">
                <a:solidFill>
                  <a:schemeClr val="accent5"/>
                </a:solidFill>
              </a:rPr>
              <a:t>Rangely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53447" y="5982657"/>
            <a:ext cx="65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88998" y="5982657"/>
            <a:ext cx="65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46757" y="5982657"/>
            <a:ext cx="65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29949" y="5985486"/>
            <a:ext cx="65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19"/>
            <a:ext cx="10515600" cy="870287"/>
          </a:xfrm>
        </p:spPr>
        <p:txBody>
          <a:bodyPr>
            <a:normAutofit/>
          </a:bodyPr>
          <a:lstStyle/>
          <a:p>
            <a:r>
              <a:rPr lang="en-US" dirty="0" smtClean="0"/>
              <a:t>IWDW Activities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519"/>
            <a:ext cx="10852356" cy="485764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400"/>
              </a:spcBef>
            </a:pPr>
            <a:r>
              <a:rPr lang="en-US" dirty="0" smtClean="0"/>
              <a:t>Wiki </a:t>
            </a:r>
            <a:r>
              <a:rPr lang="en-US" dirty="0"/>
              <a:t>a</a:t>
            </a:r>
            <a:r>
              <a:rPr lang="en-US" dirty="0" smtClean="0"/>
              <a:t>dditions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Modeling platform </a:t>
            </a:r>
            <a:r>
              <a:rPr lang="en-US" dirty="0"/>
              <a:t>d</a:t>
            </a:r>
            <a:r>
              <a:rPr lang="en-US" dirty="0" smtClean="0"/>
              <a:t>ata transfers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Modeling </a:t>
            </a:r>
            <a:r>
              <a:rPr lang="en-US" dirty="0"/>
              <a:t>p</a:t>
            </a:r>
            <a:r>
              <a:rPr lang="en-US" dirty="0" smtClean="0"/>
              <a:t>latform post-processing</a:t>
            </a:r>
          </a:p>
          <a:p>
            <a:pPr>
              <a:spcBef>
                <a:spcPts val="2400"/>
              </a:spcBef>
            </a:pPr>
            <a:r>
              <a:rPr lang="en-US" dirty="0"/>
              <a:t>Modeling platform documentation and updates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Future directions: visualization and MPE tools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Monitoring Network Assessment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Lessons </a:t>
            </a:r>
            <a:r>
              <a:rPr lang="en-US" dirty="0"/>
              <a:t>l</a:t>
            </a:r>
            <a:r>
              <a:rPr lang="en-US" dirty="0" smtClean="0"/>
              <a:t>earned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Next steps</a:t>
            </a:r>
            <a:endParaRPr lang="en-US" dirty="0"/>
          </a:p>
          <a:p>
            <a:pPr>
              <a:spcBef>
                <a:spcPts val="240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8227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41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44891" y="487680"/>
            <a:ext cx="28471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2014-2016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8-hr County level Design Values for the 2015 NAAQS (based on monitor with the highest value in each county)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Utah:</a:t>
            </a:r>
          </a:p>
          <a:p>
            <a:r>
              <a:rPr lang="en-US" dirty="0" smtClean="0"/>
              <a:t>Duchesne &amp; Uintah Counties above NAAQS for last three 3-yr DV periods; monitoring in the Uinta Basin was sparse before then.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Colorado:</a:t>
            </a:r>
          </a:p>
          <a:p>
            <a:r>
              <a:rPr lang="en-US" dirty="0" smtClean="0"/>
              <a:t>Rio Blanco County (</a:t>
            </a:r>
            <a:r>
              <a:rPr lang="en-US" dirty="0" err="1" smtClean="0"/>
              <a:t>Rangely</a:t>
            </a:r>
            <a:r>
              <a:rPr lang="en-US" dirty="0" smtClean="0"/>
              <a:t>) above NAAQS for three of last four 3-yr DV periods.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59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614924"/>
              </p:ext>
            </p:extLst>
          </p:nvPr>
        </p:nvGraphicFramePr>
        <p:xfrm>
          <a:off x="2990853" y="4434997"/>
          <a:ext cx="9086847" cy="2299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8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8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81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81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81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81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812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265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County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AQS Site ID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Site Name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2014 4th Highest Daily Max Value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2015 4th Highest Daily Max Value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2016 4th Highest Daily Max Value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Rio Blanco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081030005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Meeker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Rio Blanco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081030006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Rangely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Duchesne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490130002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Roosevelt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0.081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Duchesne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490137011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0.085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Dinosaur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Vernal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Vernal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490472002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Redwash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490472003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Ouray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0.096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490477022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Whiterocks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0.081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20468"/>
              </p:ext>
            </p:extLst>
          </p:nvPr>
        </p:nvGraphicFramePr>
        <p:xfrm>
          <a:off x="153970" y="1029018"/>
          <a:ext cx="10217147" cy="2491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15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1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15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56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74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74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76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86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536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County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AQS Site ID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Site Name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2010-2012 Design 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Value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2011-2013 Design Value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2012-2014 Design Value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2013-2015 Design 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Value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2014-2016 Design Value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Rio Blanco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081030005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Meeker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Rio Blanco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081030006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Rangely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Duchesne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490130002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Roosevelt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Duchesne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490137011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Myton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Fruitland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Dinosaur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Vernal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490471004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Vernal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490472002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Redwash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0.070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490472003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Ouray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0.080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Uintah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490477022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Whiterocks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0.071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Right Brace 3"/>
          <p:cNvSpPr/>
          <p:nvPr/>
        </p:nvSpPr>
        <p:spPr>
          <a:xfrm rot="16200000">
            <a:off x="9996805" y="2405537"/>
            <a:ext cx="236220" cy="379857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>
            <a:stCxn id="4" idx="1"/>
            <a:endCxn id="7" idx="1"/>
          </p:cNvCxnSpPr>
          <p:nvPr/>
        </p:nvCxnSpPr>
        <p:spPr>
          <a:xfrm flipH="1" flipV="1">
            <a:off x="9798345" y="3742374"/>
            <a:ext cx="316571" cy="4443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5400000">
            <a:off x="9690394" y="3074351"/>
            <a:ext cx="215902" cy="112014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5435" y="272640"/>
            <a:ext cx="11171562" cy="566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Uinta &amp; </a:t>
            </a:r>
            <a:r>
              <a:rPr lang="en-US" dirty="0" err="1" smtClean="0"/>
              <a:t>Piceance</a:t>
            </a:r>
            <a:r>
              <a:rPr lang="en-US" dirty="0" smtClean="0"/>
              <a:t> Basins O</a:t>
            </a:r>
            <a:r>
              <a:rPr lang="en-US" baseline="-20000" dirty="0" smtClean="0"/>
              <a:t>3</a:t>
            </a:r>
            <a:r>
              <a:rPr lang="en-US" dirty="0" smtClean="0"/>
              <a:t> Design Values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8434" y="4892833"/>
            <a:ext cx="209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Interannual</a:t>
            </a:r>
            <a:r>
              <a:rPr lang="en-US" dirty="0" smtClean="0"/>
              <a:t> variability influences 3-year DV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3160" y="281778"/>
            <a:ext cx="3358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2011b </a:t>
            </a:r>
            <a:r>
              <a:rPr lang="en-US" dirty="0" err="1" smtClean="0"/>
              <a:t>CAMx</a:t>
            </a:r>
            <a:r>
              <a:rPr lang="en-US" dirty="0" smtClean="0"/>
              <a:t> 4km and </a:t>
            </a:r>
          </a:p>
          <a:p>
            <a:r>
              <a:rPr lang="en-US" dirty="0" smtClean="0"/>
              <a:t>AQS monitor at </a:t>
            </a:r>
            <a:r>
              <a:rPr lang="en-US" dirty="0" err="1" smtClean="0"/>
              <a:t>Redwash</a:t>
            </a:r>
            <a:r>
              <a:rPr lang="en-US" dirty="0" smtClean="0"/>
              <a:t>/Deadman’s Bench, UT</a:t>
            </a:r>
          </a:p>
          <a:p>
            <a:r>
              <a:rPr lang="en-US" dirty="0" smtClean="0"/>
              <a:t>O</a:t>
            </a:r>
            <a:r>
              <a:rPr lang="en-US" baseline="-20000" dirty="0" smtClean="0"/>
              <a:t>3</a:t>
            </a:r>
            <a:r>
              <a:rPr lang="en-US" dirty="0" smtClean="0"/>
              <a:t> MD8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030" name="Picture 6" descr="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1" y="1901887"/>
            <a:ext cx="1143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75338" y="337333"/>
            <a:ext cx="270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 Obs.:</a:t>
            </a:r>
            <a:endParaRPr lang="en-US" dirty="0"/>
          </a:p>
          <a:p>
            <a:r>
              <a:rPr lang="en-US" dirty="0" smtClean="0"/>
              <a:t>22 days &gt; </a:t>
            </a:r>
            <a:r>
              <a:rPr lang="en-US" dirty="0"/>
              <a:t>7</a:t>
            </a:r>
            <a:r>
              <a:rPr lang="en-US" dirty="0" smtClean="0"/>
              <a:t>0ppb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highest = 93ppb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388" y="147561"/>
            <a:ext cx="3013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IWDW Model-to-Obs. Tool</a:t>
            </a:r>
          </a:p>
          <a:p>
            <a:endParaRPr lang="en-US" dirty="0"/>
          </a:p>
          <a:p>
            <a:r>
              <a:rPr lang="en-US" dirty="0" smtClean="0"/>
              <a:t>IWDW has data from standard networks and special studies, including 2011 UBOS</a:t>
            </a:r>
          </a:p>
        </p:txBody>
      </p:sp>
    </p:spTree>
    <p:extLst>
      <p:ext uri="{BB962C8B-B14F-4D97-AF65-F5344CB8AC3E}">
        <p14:creationId xmlns:p14="http://schemas.microsoft.com/office/powerpoint/2010/main" val="24865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8435"/>
            <a:ext cx="11099800" cy="1022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Lessons Learned – WAQS emissions and AQ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393"/>
            <a:ext cx="10852356" cy="5005772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Completeness</a:t>
            </a:r>
          </a:p>
          <a:p>
            <a:pPr lvl="1"/>
            <a:r>
              <a:rPr lang="en-US" dirty="0" smtClean="0"/>
              <a:t>2011b_v2 emissions</a:t>
            </a:r>
          </a:p>
          <a:p>
            <a:pPr lvl="1"/>
            <a:r>
              <a:rPr lang="en-US" dirty="0" smtClean="0"/>
              <a:t>2011b nonpoint refueling emissions</a:t>
            </a:r>
          </a:p>
          <a:p>
            <a:pPr lvl="1"/>
            <a:r>
              <a:rPr lang="en-US" dirty="0" smtClean="0"/>
              <a:t>Weld County O&amp;G VOC speciation corrections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Version control</a:t>
            </a:r>
            <a:endParaRPr lang="en-US" dirty="0"/>
          </a:p>
          <a:p>
            <a:pPr lvl="1"/>
            <a:r>
              <a:rPr lang="en-US" dirty="0" err="1" smtClean="0"/>
              <a:t>CAMx</a:t>
            </a:r>
            <a:r>
              <a:rPr lang="en-US" dirty="0" smtClean="0"/>
              <a:t> output with consistent meteorology</a:t>
            </a:r>
          </a:p>
          <a:p>
            <a:pPr lvl="1"/>
            <a:r>
              <a:rPr lang="en-US" dirty="0" smtClean="0"/>
              <a:t>Source apportionment modeling vs. two-way nested grid WAQS </a:t>
            </a:r>
            <a:r>
              <a:rPr lang="en-US" dirty="0" err="1" smtClean="0"/>
              <a:t>CAMx</a:t>
            </a:r>
            <a:r>
              <a:rPr lang="en-US" dirty="0" smtClean="0"/>
              <a:t> configuration</a:t>
            </a:r>
            <a:endParaRPr lang="en-US" dirty="0"/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User expectations</a:t>
            </a:r>
            <a:endParaRPr lang="en-US" dirty="0"/>
          </a:p>
          <a:p>
            <a:pPr lvl="1"/>
            <a:r>
              <a:rPr lang="en-US" dirty="0" smtClean="0"/>
              <a:t>Complete set of pre-processing scripts</a:t>
            </a:r>
          </a:p>
        </p:txBody>
      </p:sp>
    </p:spTree>
    <p:extLst>
      <p:ext uri="{BB962C8B-B14F-4D97-AF65-F5344CB8AC3E}">
        <p14:creationId xmlns:p14="http://schemas.microsoft.com/office/powerpoint/2010/main" val="42869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20"/>
            <a:ext cx="10515600" cy="5923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5092"/>
            <a:ext cx="10782300" cy="5250808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3100" dirty="0" smtClean="0"/>
              <a:t>WAQS Modeling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Platform deliverables: completeness; version control; user expectations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3100" dirty="0" smtClean="0"/>
              <a:t>Monitoring Network Assessment</a:t>
            </a:r>
          </a:p>
          <a:p>
            <a:r>
              <a:rPr lang="en-US" dirty="0" smtClean="0"/>
              <a:t>Engage Tribal Data Workgroup</a:t>
            </a:r>
          </a:p>
          <a:p>
            <a:r>
              <a:rPr lang="en-US" dirty="0" smtClean="0"/>
              <a:t>Obtain O&amp;G lease information where available</a:t>
            </a:r>
          </a:p>
          <a:p>
            <a:r>
              <a:rPr lang="en-US" dirty="0" smtClean="0"/>
              <a:t>“Clean” and “anthropogenic only” AQ simulations would allow for monitor rankings with and w/o anthropogenic emissions</a:t>
            </a:r>
          </a:p>
          <a:p>
            <a:r>
              <a:rPr lang="en-US" dirty="0" smtClean="0"/>
              <a:t>Identify priority sites that align with WAQS network assessment objectives and WAQS MPE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3100" dirty="0" smtClean="0"/>
              <a:t>Tool Development</a:t>
            </a:r>
          </a:p>
          <a:p>
            <a:r>
              <a:rPr lang="en-US" dirty="0" smtClean="0"/>
              <a:t>Update </a:t>
            </a:r>
            <a:r>
              <a:rPr lang="en-US" dirty="0"/>
              <a:t>current tools with available data</a:t>
            </a:r>
          </a:p>
          <a:p>
            <a:r>
              <a:rPr lang="en-US" dirty="0"/>
              <a:t>Refine and release prototype tools (e.g., </a:t>
            </a:r>
            <a:r>
              <a:rPr lang="en-US" dirty="0" err="1"/>
              <a:t>NetCDF</a:t>
            </a:r>
            <a:r>
              <a:rPr lang="en-US" dirty="0"/>
              <a:t> </a:t>
            </a:r>
            <a:r>
              <a:rPr lang="en-US" dirty="0" smtClean="0"/>
              <a:t>browser w/ </a:t>
            </a:r>
            <a:r>
              <a:rPr lang="en-US" dirty="0"/>
              <a:t>monitoring data overlays)</a:t>
            </a:r>
          </a:p>
          <a:p>
            <a:r>
              <a:rPr lang="en-US" dirty="0" smtClean="0"/>
              <a:t>Create data products that support evaluations outlined in EPA’s MPE Guidance Document</a:t>
            </a:r>
          </a:p>
          <a:p>
            <a:r>
              <a:rPr lang="en-US" dirty="0" smtClean="0"/>
              <a:t>Ad hoc, user defined, output (e.g., AMET scripts for site/episode specific MPE products)</a:t>
            </a:r>
          </a:p>
          <a:p>
            <a:r>
              <a:rPr lang="en-US" dirty="0" smtClean="0"/>
              <a:t>Focus on regions of poor model performance/uncertainty (e.g., background O</a:t>
            </a:r>
            <a:r>
              <a:rPr lang="en-US" baseline="-20000" dirty="0" smtClean="0"/>
              <a:t>3</a:t>
            </a:r>
            <a:r>
              <a:rPr lang="en-US" dirty="0" smtClean="0"/>
              <a:t>; winter O</a:t>
            </a:r>
            <a:r>
              <a:rPr lang="en-US" baseline="-20000" dirty="0" smtClean="0"/>
              <a:t>3,</a:t>
            </a:r>
            <a:r>
              <a:rPr lang="en-US" dirty="0" smtClean="0"/>
              <a:t> PM, emissions)</a:t>
            </a:r>
          </a:p>
        </p:txBody>
      </p:sp>
    </p:spTree>
    <p:extLst>
      <p:ext uri="{BB962C8B-B14F-4D97-AF65-F5344CB8AC3E}">
        <p14:creationId xmlns:p14="http://schemas.microsoft.com/office/powerpoint/2010/main" val="29522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Model-to-</a:t>
            </a:r>
            <a:r>
              <a:rPr lang="en-US" dirty="0" err="1" smtClean="0"/>
              <a:t>Obs</a:t>
            </a:r>
            <a:r>
              <a:rPr lang="en-US" dirty="0" smtClean="0"/>
              <a:t> Tool -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Hourly O</a:t>
            </a:r>
            <a:r>
              <a:rPr lang="en-US" baseline="-20000" dirty="0" smtClean="0"/>
              <a:t>3</a:t>
            </a:r>
            <a:r>
              <a:rPr lang="en-US" dirty="0" smtClean="0"/>
              <a:t> time series for four monitors across Uinta/</a:t>
            </a:r>
            <a:r>
              <a:rPr lang="en-US" dirty="0" err="1" smtClean="0"/>
              <a:t>Piceance</a:t>
            </a:r>
            <a:r>
              <a:rPr lang="en-US" dirty="0" smtClean="0"/>
              <a:t> Basins</a:t>
            </a:r>
          </a:p>
          <a:p>
            <a:pPr lvl="1"/>
            <a:r>
              <a:rPr lang="en-US" dirty="0" smtClean="0"/>
              <a:t>Jan. 1 to March 7, 2011</a:t>
            </a:r>
          </a:p>
          <a:p>
            <a:r>
              <a:rPr lang="en-US" dirty="0" smtClean="0"/>
              <a:t>Monitors (west to east, separated by ~100miles)</a:t>
            </a:r>
          </a:p>
          <a:p>
            <a:pPr lvl="1"/>
            <a:r>
              <a:rPr lang="en-US" dirty="0" smtClean="0"/>
              <a:t>Ouray</a:t>
            </a:r>
          </a:p>
          <a:p>
            <a:pPr lvl="1"/>
            <a:r>
              <a:rPr lang="en-US" dirty="0" err="1" smtClean="0"/>
              <a:t>Readwash</a:t>
            </a:r>
            <a:r>
              <a:rPr lang="en-US" dirty="0" smtClean="0"/>
              <a:t>/Deadman’s</a:t>
            </a:r>
          </a:p>
          <a:p>
            <a:pPr lvl="1"/>
            <a:r>
              <a:rPr lang="en-US" dirty="0" err="1" smtClean="0"/>
              <a:t>Rangely</a:t>
            </a:r>
            <a:endParaRPr lang="en-US" dirty="0" smtClean="0"/>
          </a:p>
          <a:p>
            <a:pPr lvl="1"/>
            <a:r>
              <a:rPr lang="en-US" dirty="0" smtClean="0"/>
              <a:t>Meeker</a:t>
            </a:r>
          </a:p>
          <a:p>
            <a:r>
              <a:rPr lang="en-US" dirty="0" smtClean="0"/>
              <a:t>Parameters</a:t>
            </a:r>
          </a:p>
          <a:p>
            <a:pPr lvl="1"/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hourly</a:t>
            </a:r>
          </a:p>
          <a:p>
            <a:pPr lvl="1"/>
            <a:r>
              <a:rPr lang="en-US" dirty="0" smtClean="0"/>
              <a:t>NO</a:t>
            </a:r>
            <a:r>
              <a:rPr lang="en-US" baseline="-20000" dirty="0" smtClean="0"/>
              <a:t>x</a:t>
            </a:r>
            <a:r>
              <a:rPr lang="en-US" dirty="0" smtClean="0"/>
              <a:t> hourly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34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5" y="1982913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35412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8" y="1982913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352959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0" y="1962364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651707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8" y="1982912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396427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19"/>
            <a:ext cx="10515600" cy="870287"/>
          </a:xfrm>
        </p:spPr>
        <p:txBody>
          <a:bodyPr>
            <a:normAutofit/>
          </a:bodyPr>
          <a:lstStyle/>
          <a:p>
            <a:r>
              <a:rPr lang="en-US" dirty="0" smtClean="0"/>
              <a:t>IWDW Activities – wiki additions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519"/>
            <a:ext cx="10680700" cy="48576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Oversight Committee and Governing Board meetings </a:t>
            </a:r>
            <a:r>
              <a:rPr lang="en-US" sz="3200" dirty="0" smtClean="0">
                <a:hlinkClick r:id="rId3"/>
              </a:rPr>
              <a:t>link</a:t>
            </a:r>
            <a:endParaRPr lang="en-US" sz="3200" dirty="0" smtClean="0"/>
          </a:p>
          <a:p>
            <a:r>
              <a:rPr lang="en-US" sz="3200" dirty="0" smtClean="0"/>
              <a:t>2017 Monitoring Network Assessment meetings and resources </a:t>
            </a:r>
            <a:r>
              <a:rPr lang="en-US" sz="3200" dirty="0" smtClean="0">
                <a:hlinkClick r:id="rId4"/>
              </a:rPr>
              <a:t>wiki</a:t>
            </a:r>
            <a:r>
              <a:rPr lang="en-US" sz="3200" dirty="0" smtClean="0"/>
              <a:t> </a:t>
            </a:r>
          </a:p>
          <a:p>
            <a:pPr lvl="1"/>
            <a:r>
              <a:rPr lang="en-US" dirty="0" smtClean="0"/>
              <a:t>2017 </a:t>
            </a:r>
            <a:r>
              <a:rPr lang="en-US" dirty="0"/>
              <a:t>F</a:t>
            </a:r>
            <a:r>
              <a:rPr lang="en-US" dirty="0" smtClean="0"/>
              <a:t>inal Report &amp; monitor list</a:t>
            </a:r>
          </a:p>
          <a:p>
            <a:pPr lvl="1"/>
            <a:r>
              <a:rPr lang="en-US" dirty="0" smtClean="0"/>
              <a:t>2014 3SAQS MNA Technical Memo and presentation</a:t>
            </a:r>
          </a:p>
          <a:p>
            <a:r>
              <a:rPr lang="en-US" sz="3200" dirty="0" smtClean="0"/>
              <a:t>2014 WAQS O&amp;G basins emissions inventories </a:t>
            </a:r>
            <a:r>
              <a:rPr lang="en-US" sz="3200" dirty="0" smtClean="0">
                <a:hlinkClick r:id="rId5"/>
              </a:rPr>
              <a:t>wiki</a:t>
            </a:r>
            <a:endParaRPr lang="en-US" sz="3200" dirty="0" smtClean="0"/>
          </a:p>
          <a:p>
            <a:pPr lvl="1"/>
            <a:r>
              <a:rPr lang="en-US" dirty="0" smtClean="0"/>
              <a:t>WESTAR 2014 EI Project for 13 O&amp;G basins</a:t>
            </a:r>
          </a:p>
          <a:p>
            <a:r>
              <a:rPr lang="en-US" sz="3200" dirty="0" smtClean="0"/>
              <a:t>Inventory Collaborative </a:t>
            </a:r>
            <a:r>
              <a:rPr lang="en-US" sz="3200" dirty="0" smtClean="0">
                <a:hlinkClick r:id="rId5"/>
              </a:rPr>
              <a:t>wiki</a:t>
            </a:r>
            <a:endParaRPr lang="en-US" sz="3200" dirty="0" smtClean="0"/>
          </a:p>
          <a:p>
            <a:pPr lvl="1"/>
            <a:r>
              <a:rPr lang="en-US" dirty="0" smtClean="0"/>
              <a:t>Multi</a:t>
            </a:r>
            <a:r>
              <a:rPr lang="en-US" dirty="0"/>
              <a:t>-jurisdictional </a:t>
            </a:r>
            <a:r>
              <a:rPr lang="en-US" dirty="0" smtClean="0"/>
              <a:t>partnership </a:t>
            </a:r>
            <a:r>
              <a:rPr lang="en-US" dirty="0"/>
              <a:t>(</a:t>
            </a:r>
            <a:r>
              <a:rPr lang="en-US" dirty="0" smtClean="0"/>
              <a:t>MJOs, FLMs, EPA</a:t>
            </a:r>
            <a:r>
              <a:rPr lang="en-US" dirty="0"/>
              <a:t> </a:t>
            </a:r>
            <a:r>
              <a:rPr lang="en-US" dirty="0" smtClean="0"/>
              <a:t>and others) </a:t>
            </a:r>
            <a:r>
              <a:rPr lang="en-US" dirty="0"/>
              <a:t>to develop </a:t>
            </a:r>
            <a:r>
              <a:rPr lang="en-US" dirty="0" smtClean="0"/>
              <a:t>2016 base year </a:t>
            </a:r>
            <a:r>
              <a:rPr lang="en-US" dirty="0"/>
              <a:t>emissions modeling </a:t>
            </a:r>
            <a:r>
              <a:rPr lang="en-US" dirty="0" smtClean="0"/>
              <a:t>platform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8647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6" y="1982911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1996674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7" y="1982913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3576461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6" y="1972639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1257476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7" y="1993187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6815" y="593602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2011b </a:t>
            </a:r>
            <a:r>
              <a:rPr lang="en-US" dirty="0" err="1"/>
              <a:t>CAMx</a:t>
            </a:r>
            <a:r>
              <a:rPr lang="en-US" dirty="0"/>
              <a:t> 4km </a:t>
            </a:r>
          </a:p>
        </p:txBody>
      </p:sp>
    </p:spTree>
    <p:extLst>
      <p:ext uri="{BB962C8B-B14F-4D97-AF65-F5344CB8AC3E}">
        <p14:creationId xmlns:p14="http://schemas.microsoft.com/office/powerpoint/2010/main" val="271604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9368"/>
            <a:ext cx="10515600" cy="49675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2017 </a:t>
            </a:r>
            <a:r>
              <a:rPr lang="en-US" sz="3200" dirty="0"/>
              <a:t>-</a:t>
            </a:r>
            <a:r>
              <a:rPr lang="en-US" sz="3200" dirty="0" smtClean="0"/>
              <a:t> incoming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WAQS Derivative</a:t>
            </a:r>
          </a:p>
          <a:p>
            <a:r>
              <a:rPr lang="en-US" dirty="0" smtClean="0"/>
              <a:t>2011b </a:t>
            </a:r>
            <a:r>
              <a:rPr lang="en-US" dirty="0" err="1" smtClean="0"/>
              <a:t>CAMx</a:t>
            </a:r>
            <a:r>
              <a:rPr lang="en-US" dirty="0" smtClean="0"/>
              <a:t> -Denver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SIP for 2008 NAAQS (with 2017 attainment demonstration)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External</a:t>
            </a:r>
          </a:p>
          <a:p>
            <a:r>
              <a:rPr lang="en-US" dirty="0" smtClean="0"/>
              <a:t>USEPA 2013-15 WRF/MMIF (AERMET output for AERMOD, 2015 MCIP)</a:t>
            </a:r>
          </a:p>
          <a:p>
            <a:r>
              <a:rPr lang="en-US" dirty="0" smtClean="0"/>
              <a:t>USEPA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Interstate Transport for 2015 NAAQS (2011 base, 2023 projections)</a:t>
            </a:r>
          </a:p>
          <a:p>
            <a:r>
              <a:rPr lang="en-US" dirty="0" smtClean="0"/>
              <a:t>USEPA 2011v6 v3 platform (</a:t>
            </a:r>
            <a:r>
              <a:rPr lang="en-US" dirty="0"/>
              <a:t>2011, 2017, 2023, </a:t>
            </a:r>
            <a:r>
              <a:rPr lang="en-US" dirty="0" smtClean="0"/>
              <a:t>2028 emissions and documentation)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742950" lvl="1" indent="-285750"/>
            <a:endParaRPr lang="en-US" sz="1400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>
            <a:normAutofit/>
          </a:bodyPr>
          <a:lstStyle/>
          <a:p>
            <a:r>
              <a:rPr lang="en-US" dirty="0" smtClean="0"/>
              <a:t>IWDW Modeling Platforms - data </a:t>
            </a:r>
            <a:r>
              <a:rPr lang="en-US" dirty="0"/>
              <a:t>t</a:t>
            </a:r>
            <a:r>
              <a:rPr lang="en-US" dirty="0" smtClean="0"/>
              <a:t>ransfers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4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9368"/>
            <a:ext cx="10515600" cy="49675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 smtClean="0"/>
              <a:t>2017 - outgoing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WAQS</a:t>
            </a:r>
          </a:p>
          <a:p>
            <a:r>
              <a:rPr lang="en-US" dirty="0" smtClean="0"/>
              <a:t>2011b CMAQ (ALA; CSU – Health impacts assessment in Southern Colorado)</a:t>
            </a:r>
          </a:p>
          <a:p>
            <a:r>
              <a:rPr lang="en-US" dirty="0" smtClean="0"/>
              <a:t>2011b </a:t>
            </a:r>
            <a:r>
              <a:rPr lang="en-US" dirty="0" err="1" smtClean="0"/>
              <a:t>CAMx</a:t>
            </a:r>
            <a:r>
              <a:rPr lang="en-US" dirty="0" smtClean="0"/>
              <a:t> (UDAQ; AECOM/PacifiCorp - Utah’s </a:t>
            </a:r>
            <a:r>
              <a:rPr lang="en-US" dirty="0"/>
              <a:t>2012 RHR SIP</a:t>
            </a:r>
            <a:r>
              <a:rPr lang="en-US" dirty="0" smtClean="0"/>
              <a:t>)</a:t>
            </a:r>
          </a:p>
          <a:p>
            <a:r>
              <a:rPr lang="en-US" dirty="0" smtClean="0"/>
              <a:t>2011b emissions inventories (CO River Indian Tribes - </a:t>
            </a:r>
            <a:r>
              <a:rPr lang="en-US" dirty="0" err="1" smtClean="0"/>
              <a:t>biogenics</a:t>
            </a:r>
            <a:r>
              <a:rPr lang="en-US" dirty="0" smtClean="0"/>
              <a:t>)</a:t>
            </a:r>
          </a:p>
          <a:p>
            <a:r>
              <a:rPr lang="en-US" dirty="0" smtClean="0"/>
              <a:t>2011b </a:t>
            </a:r>
            <a:r>
              <a:rPr lang="en-US" dirty="0" err="1" smtClean="0"/>
              <a:t>CAMx</a:t>
            </a:r>
            <a:r>
              <a:rPr lang="en-US" dirty="0" smtClean="0"/>
              <a:t> (NPS; CIRA - BC sensitivity to nitrogen deposition in GYA)</a:t>
            </a:r>
          </a:p>
          <a:p>
            <a:r>
              <a:rPr lang="en-US" dirty="0" smtClean="0"/>
              <a:t>2011a WRF (EPRI; </a:t>
            </a:r>
            <a:r>
              <a:rPr lang="en-US" dirty="0" err="1" smtClean="0"/>
              <a:t>Ramboll</a:t>
            </a:r>
            <a:r>
              <a:rPr lang="en-US" dirty="0" smtClean="0"/>
              <a:t>-Environ - CMAQ mercury modeling for Northern Colorado)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WAQS Derivative</a:t>
            </a:r>
          </a:p>
          <a:p>
            <a:r>
              <a:rPr lang="en-US" dirty="0" smtClean="0"/>
              <a:t>2011b </a:t>
            </a:r>
            <a:r>
              <a:rPr lang="en-US" dirty="0" err="1" smtClean="0"/>
              <a:t>CAMx</a:t>
            </a:r>
            <a:r>
              <a:rPr lang="en-US" dirty="0" smtClean="0"/>
              <a:t> -Denver </a:t>
            </a:r>
            <a:r>
              <a:rPr lang="en-US" dirty="0"/>
              <a:t>O</a:t>
            </a:r>
            <a:r>
              <a:rPr lang="en-US" baseline="-20000" dirty="0"/>
              <a:t>3</a:t>
            </a:r>
            <a:r>
              <a:rPr lang="en-US" dirty="0" smtClean="0"/>
              <a:t> SIP </a:t>
            </a:r>
            <a:r>
              <a:rPr lang="en-US" dirty="0"/>
              <a:t>(NCAR </a:t>
            </a:r>
            <a:r>
              <a:rPr lang="en-US" dirty="0" smtClean="0"/>
              <a:t>ASP; UNC – MCFs in Denver)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742950" lvl="1" indent="-285750"/>
            <a:endParaRPr lang="en-US" sz="1400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>
            <a:normAutofit/>
          </a:bodyPr>
          <a:lstStyle/>
          <a:p>
            <a:r>
              <a:rPr lang="en-US" dirty="0" smtClean="0"/>
              <a:t>IWDW Modeling Platforms - data </a:t>
            </a:r>
            <a:r>
              <a:rPr lang="en-US" dirty="0"/>
              <a:t>t</a:t>
            </a:r>
            <a:r>
              <a:rPr lang="en-US" dirty="0" smtClean="0"/>
              <a:t>ransfers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22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4767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2017 - outgoing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External</a:t>
            </a:r>
          </a:p>
          <a:p>
            <a:pPr>
              <a:spcBef>
                <a:spcPts val="600"/>
              </a:spcBef>
            </a:pPr>
            <a:r>
              <a:rPr lang="en-US" dirty="0"/>
              <a:t>EPA </a:t>
            </a:r>
            <a:r>
              <a:rPr lang="en-US" dirty="0" smtClean="0"/>
              <a:t>WRF/MMIF 2013-15</a:t>
            </a:r>
          </a:p>
          <a:p>
            <a:pPr lvl="1"/>
            <a:r>
              <a:rPr lang="en-US" dirty="0" smtClean="0"/>
              <a:t>6 Requests (EPA-R10, AZDEQ, UDAQ, ODEQ, City of Albuquerque, Trinity Consultants)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EPA </a:t>
            </a:r>
            <a:r>
              <a:rPr lang="en-US" dirty="0"/>
              <a:t>Interstate Ozone Transport Modeling for 2015 NAAQS </a:t>
            </a:r>
            <a:r>
              <a:rPr lang="en-US" dirty="0" smtClean="0"/>
              <a:t>(2011 base and 2023 projections) </a:t>
            </a:r>
            <a:endParaRPr lang="en-US" dirty="0"/>
          </a:p>
          <a:p>
            <a:pPr lvl="1"/>
            <a:r>
              <a:rPr lang="en-US" dirty="0" smtClean="0"/>
              <a:t>5 </a:t>
            </a:r>
            <a:r>
              <a:rPr lang="en-US" dirty="0"/>
              <a:t>Requests (CARB, DEC-NY, USFWS, LADCO, TCEQ</a:t>
            </a:r>
            <a:r>
              <a:rPr lang="en-US" dirty="0" smtClean="0"/>
              <a:t>)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742950" lvl="1" indent="-285750"/>
            <a:endParaRPr lang="en-US" sz="1400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6192" cy="844243"/>
          </a:xfrm>
        </p:spPr>
        <p:txBody>
          <a:bodyPr>
            <a:normAutofit/>
          </a:bodyPr>
          <a:lstStyle/>
          <a:p>
            <a:r>
              <a:rPr lang="en-US" dirty="0" smtClean="0"/>
              <a:t>IWDW Modeling Platforms - data </a:t>
            </a:r>
            <a:r>
              <a:rPr lang="en-US" dirty="0"/>
              <a:t>t</a:t>
            </a:r>
            <a:r>
              <a:rPr lang="en-US" dirty="0" smtClean="0"/>
              <a:t>ransfers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58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74889" cy="844243"/>
          </a:xfrm>
        </p:spPr>
        <p:txBody>
          <a:bodyPr>
            <a:normAutofit/>
          </a:bodyPr>
          <a:lstStyle/>
          <a:p>
            <a:r>
              <a:rPr lang="en-US" dirty="0" smtClean="0"/>
              <a:t>IWDW Modeling Platforms - data </a:t>
            </a:r>
            <a:r>
              <a:rPr lang="en-US" dirty="0"/>
              <a:t>t</a:t>
            </a:r>
            <a:r>
              <a:rPr lang="en-US" dirty="0" smtClean="0"/>
              <a:t>ransfers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9368"/>
            <a:ext cx="10852356" cy="5381931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Oversight - Stewards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100" dirty="0" smtClean="0">
                <a:solidFill>
                  <a:prstClr val="black"/>
                </a:solidFill>
              </a:rPr>
              <a:t>Recent IWDW data requests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100" dirty="0" smtClean="0">
                <a:solidFill>
                  <a:prstClr val="black"/>
                </a:solidFill>
              </a:rPr>
              <a:t>Follow up on current modeling studies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100" dirty="0" smtClean="0">
                <a:solidFill>
                  <a:prstClr val="black"/>
                </a:solidFill>
              </a:rPr>
              <a:t>Level of support for external and derivative platforms</a:t>
            </a:r>
            <a:endParaRPr lang="en-US" sz="3100" dirty="0">
              <a:solidFill>
                <a:prstClr val="black"/>
              </a:solidFill>
            </a:endParaRPr>
          </a:p>
          <a:p>
            <a:pPr marL="0" lvl="0" indent="0">
              <a:spcBef>
                <a:spcPts val="2400"/>
              </a:spcBef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Delivery - external disks</a:t>
            </a:r>
          </a:p>
          <a:p>
            <a:r>
              <a:rPr lang="en-US" sz="3100" dirty="0" smtClean="0">
                <a:solidFill>
                  <a:prstClr val="black"/>
                </a:solidFill>
              </a:rPr>
              <a:t>Full EPA </a:t>
            </a:r>
            <a:r>
              <a:rPr lang="en-US" sz="3100" dirty="0">
                <a:solidFill>
                  <a:prstClr val="black"/>
                </a:solidFill>
              </a:rPr>
              <a:t>platforms </a:t>
            </a:r>
            <a:r>
              <a:rPr lang="en-US" sz="3100" dirty="0" smtClean="0">
                <a:solidFill>
                  <a:prstClr val="black"/>
                </a:solidFill>
              </a:rPr>
              <a:t>are 14TB </a:t>
            </a:r>
            <a:r>
              <a:rPr lang="en-US" sz="3100" dirty="0">
                <a:solidFill>
                  <a:prstClr val="black"/>
                </a:solidFill>
              </a:rPr>
              <a:t>each</a:t>
            </a:r>
          </a:p>
          <a:p>
            <a:r>
              <a:rPr lang="en-US" sz="3100" dirty="0" smtClean="0">
                <a:solidFill>
                  <a:prstClr val="black"/>
                </a:solidFill>
              </a:rPr>
              <a:t>Disk management (EXT4, XFS, NTFS, HFS+)</a:t>
            </a:r>
          </a:p>
          <a:p>
            <a:r>
              <a:rPr lang="en-US" sz="3100" dirty="0" smtClean="0">
                <a:solidFill>
                  <a:prstClr val="black"/>
                </a:solidFill>
              </a:rPr>
              <a:t>Disk shipping</a:t>
            </a:r>
          </a:p>
          <a:p>
            <a:pPr marL="0" lvl="0" indent="0">
              <a:spcBef>
                <a:spcPts val="2400"/>
              </a:spcBef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Delivery - FTP</a:t>
            </a:r>
          </a:p>
          <a:p>
            <a:r>
              <a:rPr lang="en-US" sz="3100" dirty="0" smtClean="0">
                <a:solidFill>
                  <a:prstClr val="black"/>
                </a:solidFill>
              </a:rPr>
              <a:t>Globus (Enabled on both IWDW data servers; test with </a:t>
            </a:r>
            <a:r>
              <a:rPr lang="en-US" sz="3100" dirty="0" err="1" smtClean="0">
                <a:solidFill>
                  <a:prstClr val="black"/>
                </a:solidFill>
              </a:rPr>
              <a:t>Ramboll</a:t>
            </a:r>
            <a:r>
              <a:rPr lang="en-US" sz="3100" dirty="0" smtClean="0">
                <a:solidFill>
                  <a:prstClr val="black"/>
                </a:solidFill>
              </a:rPr>
              <a:t>-Environ)</a:t>
            </a:r>
          </a:p>
          <a:p>
            <a:r>
              <a:rPr lang="en-US" sz="3100" dirty="0" smtClean="0">
                <a:solidFill>
                  <a:prstClr val="black"/>
                </a:solidFill>
              </a:rPr>
              <a:t>FileZilla (support for ftp &amp; </a:t>
            </a:r>
            <a:r>
              <a:rPr lang="en-US" sz="3100" dirty="0" err="1" smtClean="0">
                <a:solidFill>
                  <a:prstClr val="black"/>
                </a:solidFill>
              </a:rPr>
              <a:t>sftp</a:t>
            </a:r>
            <a:r>
              <a:rPr lang="en-US" sz="31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3100" dirty="0" smtClean="0">
                <a:solidFill>
                  <a:prstClr val="black"/>
                </a:solidFill>
              </a:rPr>
              <a:t>Windows Explorer (</a:t>
            </a:r>
            <a:r>
              <a:rPr lang="en-US" sz="3100" dirty="0" err="1" smtClean="0">
                <a:solidFill>
                  <a:prstClr val="black"/>
                </a:solidFill>
              </a:rPr>
              <a:t>WinSCP</a:t>
            </a:r>
            <a:r>
              <a:rPr lang="en-US" sz="31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3100" dirty="0">
                <a:solidFill>
                  <a:prstClr val="black"/>
                </a:solidFill>
              </a:rPr>
              <a:t>C</a:t>
            </a:r>
            <a:r>
              <a:rPr lang="en-US" sz="3100" dirty="0" smtClean="0">
                <a:solidFill>
                  <a:prstClr val="black"/>
                </a:solidFill>
              </a:rPr>
              <a:t>ommand line client software</a:t>
            </a:r>
          </a:p>
        </p:txBody>
      </p:sp>
    </p:spTree>
    <p:extLst>
      <p:ext uri="{BB962C8B-B14F-4D97-AF65-F5344CB8AC3E}">
        <p14:creationId xmlns:p14="http://schemas.microsoft.com/office/powerpoint/2010/main" val="4176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19"/>
            <a:ext cx="11180846" cy="870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IWDW Activities </a:t>
            </a:r>
            <a:r>
              <a:rPr lang="en-US" dirty="0"/>
              <a:t>- </a:t>
            </a:r>
            <a:r>
              <a:rPr lang="en-US" dirty="0" smtClean="0"/>
              <a:t>modeling platform post-processing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6597"/>
            <a:ext cx="10852356" cy="4795567"/>
          </a:xfrm>
        </p:spPr>
        <p:txBody>
          <a:bodyPr>
            <a:normAutofit/>
          </a:bodyPr>
          <a:lstStyle/>
          <a:p>
            <a:r>
              <a:rPr lang="en-US" dirty="0" smtClean="0"/>
              <a:t>Installed </a:t>
            </a:r>
            <a:r>
              <a:rPr lang="en-US" dirty="0"/>
              <a:t>AMET v1.3</a:t>
            </a:r>
          </a:p>
          <a:p>
            <a:r>
              <a:rPr lang="en-US" dirty="0"/>
              <a:t>Ran </a:t>
            </a:r>
            <a:r>
              <a:rPr lang="en-US" dirty="0" smtClean="0"/>
              <a:t>AMET on Base11b </a:t>
            </a:r>
            <a:r>
              <a:rPr lang="en-US" dirty="0" err="1"/>
              <a:t>CAMx</a:t>
            </a:r>
            <a:r>
              <a:rPr lang="en-US" dirty="0"/>
              <a:t> and CMAQ </a:t>
            </a:r>
            <a:r>
              <a:rPr lang="en-US" dirty="0" smtClean="0"/>
              <a:t>outputs (12 &amp; 4km)</a:t>
            </a:r>
          </a:p>
          <a:p>
            <a:r>
              <a:rPr lang="en-US" dirty="0" smtClean="0"/>
              <a:t>Installed </a:t>
            </a:r>
            <a:r>
              <a:rPr lang="en-US" dirty="0"/>
              <a:t>Verdi 1.5.0 and Pave </a:t>
            </a:r>
            <a:r>
              <a:rPr lang="en-US" dirty="0" smtClean="0"/>
              <a:t>v2.3</a:t>
            </a:r>
          </a:p>
          <a:p>
            <a:r>
              <a:rPr lang="en-US" dirty="0" smtClean="0"/>
              <a:t>Using </a:t>
            </a:r>
            <a:r>
              <a:rPr lang="en-US" dirty="0"/>
              <a:t>standard AMET </a:t>
            </a:r>
            <a:r>
              <a:rPr lang="en-US" dirty="0" smtClean="0"/>
              <a:t>package </a:t>
            </a:r>
            <a:r>
              <a:rPr lang="en-US" dirty="0"/>
              <a:t>leverages external development efforts</a:t>
            </a:r>
          </a:p>
          <a:p>
            <a:r>
              <a:rPr lang="en-US" dirty="0" smtClean="0"/>
              <a:t>Implemented various tools (Python, Fortran, IDL, ArcGIS) to visualize and process gridded emissions data as part of MNA</a:t>
            </a:r>
          </a:p>
          <a:p>
            <a:r>
              <a:rPr lang="en-US" dirty="0" smtClean="0"/>
              <a:t>IWDW is positioned to take on more </a:t>
            </a:r>
            <a:r>
              <a:rPr lang="en-US" dirty="0"/>
              <a:t>WAQS </a:t>
            </a:r>
            <a:r>
              <a:rPr lang="en-US" dirty="0" smtClean="0"/>
              <a:t>modeling post-processing</a:t>
            </a:r>
          </a:p>
          <a:p>
            <a:pPr lvl="1"/>
            <a:r>
              <a:rPr lang="en-US" dirty="0" smtClean="0"/>
              <a:t>Will work with 2014 modeling contractor to define scope of deliverables</a:t>
            </a:r>
          </a:p>
        </p:txBody>
      </p:sp>
    </p:spTree>
    <p:extLst>
      <p:ext uri="{BB962C8B-B14F-4D97-AF65-F5344CB8AC3E}">
        <p14:creationId xmlns:p14="http://schemas.microsoft.com/office/powerpoint/2010/main" val="3085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3219"/>
            <a:ext cx="11069782" cy="870287"/>
          </a:xfrm>
        </p:spPr>
        <p:txBody>
          <a:bodyPr>
            <a:normAutofit/>
          </a:bodyPr>
          <a:lstStyle/>
          <a:p>
            <a:r>
              <a:rPr lang="en-US" dirty="0" smtClean="0"/>
              <a:t>IWDW Activities – modeling platform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519"/>
            <a:ext cx="10852356" cy="4857645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sz="3200" dirty="0" smtClean="0"/>
              <a:t>WAQS 2011b</a:t>
            </a:r>
          </a:p>
          <a:p>
            <a:pPr>
              <a:spcBef>
                <a:spcPts val="2400"/>
              </a:spcBef>
            </a:pPr>
            <a:r>
              <a:rPr lang="en-US" dirty="0" err="1" smtClean="0"/>
              <a:t>CAMx</a:t>
            </a:r>
            <a:r>
              <a:rPr lang="en-US" dirty="0" smtClean="0"/>
              <a:t> </a:t>
            </a:r>
            <a:r>
              <a:rPr lang="en-US" dirty="0"/>
              <a:t>output </a:t>
            </a:r>
            <a:r>
              <a:rPr lang="en-US" dirty="0" smtClean="0"/>
              <a:t>using </a:t>
            </a:r>
            <a:r>
              <a:rPr lang="en-US" dirty="0"/>
              <a:t>consistent </a:t>
            </a:r>
            <a:r>
              <a:rPr lang="en-US" dirty="0" smtClean="0"/>
              <a:t>(winter) meteorology </a:t>
            </a:r>
            <a:r>
              <a:rPr lang="en-US" dirty="0" err="1" smtClean="0"/>
              <a:t>CAMx</a:t>
            </a:r>
            <a:r>
              <a:rPr lang="en-US" dirty="0" smtClean="0"/>
              <a:t> configuration (Dennis McNally, Alpine </a:t>
            </a:r>
            <a:r>
              <a:rPr lang="en-US" dirty="0"/>
              <a:t>Geophysics)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2011b_v2 emissions (WAQS O&amp;G emissions inventories for Williston and Great Plains Basins, inventories-&gt;</a:t>
            </a:r>
            <a:r>
              <a:rPr lang="en-US" dirty="0" err="1" smtClean="0"/>
              <a:t>premerged</a:t>
            </a:r>
            <a:r>
              <a:rPr lang="en-US" dirty="0" smtClean="0"/>
              <a:t> </a:t>
            </a:r>
            <a:r>
              <a:rPr lang="en-US" dirty="0" err="1" smtClean="0"/>
              <a:t>CAMx</a:t>
            </a:r>
            <a:r>
              <a:rPr lang="en-US" dirty="0" smtClean="0"/>
              <a:t>. Not in </a:t>
            </a:r>
            <a:r>
              <a:rPr lang="en-US" dirty="0"/>
              <a:t>B</a:t>
            </a:r>
            <a:r>
              <a:rPr lang="en-US" dirty="0" smtClean="0"/>
              <a:t>ase case AQ modeling)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AHOMAP and TUV scripts for non-winter </a:t>
            </a:r>
            <a:r>
              <a:rPr lang="en-US" dirty="0" err="1" smtClean="0"/>
              <a:t>CAMx</a:t>
            </a:r>
            <a:r>
              <a:rPr lang="en-US" dirty="0" smtClean="0"/>
              <a:t> configuration (Jung Chien, AECOM)</a:t>
            </a:r>
          </a:p>
          <a:p>
            <a:pPr>
              <a:spcBef>
                <a:spcPts val="2400"/>
              </a:spcBef>
              <a:buFont typeface="Courier New"/>
              <a:buChar char="o"/>
            </a:pPr>
            <a:r>
              <a:rPr lang="en-US" dirty="0" smtClean="0"/>
              <a:t> 2011b platform description </a:t>
            </a:r>
            <a:r>
              <a:rPr lang="en-US" dirty="0" smtClean="0">
                <a:hlinkClick r:id="rId2"/>
              </a:rPr>
              <a:t>link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92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7056</TotalTime>
  <Words>2252</Words>
  <Application>Microsoft Office PowerPoint</Application>
  <PresentationFormat>Widescreen</PresentationFormat>
  <Paragraphs>459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Mangal</vt:lpstr>
      <vt:lpstr>Times New Roman</vt:lpstr>
      <vt:lpstr>Office Theme</vt:lpstr>
      <vt:lpstr>IWDW-WAQS Technical Committee Meeting  IWDW Update</vt:lpstr>
      <vt:lpstr>IWDW Activities – Outline</vt:lpstr>
      <vt:lpstr>IWDW Activities – wiki additions</vt:lpstr>
      <vt:lpstr>IWDW Modeling Platforms - data transfers</vt:lpstr>
      <vt:lpstr>IWDW Modeling Platforms - data transfers</vt:lpstr>
      <vt:lpstr>IWDW Modeling Platforms - data transfers</vt:lpstr>
      <vt:lpstr>IWDW Modeling Platforms - data transfers</vt:lpstr>
      <vt:lpstr>IWDW Activities - modeling platform post-processing</vt:lpstr>
      <vt:lpstr>IWDW Activities – modeling platform updates</vt:lpstr>
      <vt:lpstr>IWDW Activities – modeling platform updates</vt:lpstr>
      <vt:lpstr>IWDW Activities – future directions: tools</vt:lpstr>
      <vt:lpstr>PowerPoint Presentation</vt:lpstr>
      <vt:lpstr>IWDW Activities – future directions: tools</vt:lpstr>
      <vt:lpstr>IWDW Activities – future directions: tools</vt:lpstr>
      <vt:lpstr>WAQS Monitoring Network Assessment</vt:lpstr>
      <vt:lpstr>WAQS Monitoring Network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 – WAQS emissions and AQ modeling</vt:lpstr>
      <vt:lpstr>Next Steps</vt:lpstr>
      <vt:lpstr>Model-to-Obs Tool -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WAQS Monitoring Network Assessment</dc:title>
  <dc:creator>Ames Roger</dc:creator>
  <cp:lastModifiedBy>Ames Roger</cp:lastModifiedBy>
  <cp:revision>183</cp:revision>
  <dcterms:created xsi:type="dcterms:W3CDTF">2017-11-02T22:39:05Z</dcterms:created>
  <dcterms:modified xsi:type="dcterms:W3CDTF">2017-12-21T17:58:15Z</dcterms:modified>
</cp:coreProperties>
</file>