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7" r:id="rId2"/>
    <p:sldId id="473" r:id="rId3"/>
    <p:sldId id="340" r:id="rId4"/>
    <p:sldId id="342" r:id="rId5"/>
    <p:sldId id="453" r:id="rId6"/>
    <p:sldId id="462" r:id="rId7"/>
    <p:sldId id="463" r:id="rId8"/>
    <p:sldId id="465" r:id="rId9"/>
    <p:sldId id="466" r:id="rId10"/>
    <p:sldId id="475" r:id="rId11"/>
    <p:sldId id="474" r:id="rId12"/>
    <p:sldId id="476" r:id="rId13"/>
    <p:sldId id="477" r:id="rId14"/>
    <p:sldId id="478" r:id="rId15"/>
    <p:sldId id="43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21C4"/>
    <a:srgbClr val="996633"/>
    <a:srgbClr val="CC9900"/>
    <a:srgbClr val="FF9900"/>
    <a:srgbClr val="CC66FF"/>
    <a:srgbClr val="03112B"/>
    <a:srgbClr val="0411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15" autoAdjust="0"/>
    <p:restoredTop sz="99227" autoAdjust="0"/>
  </p:normalViewPr>
  <p:slideViewPr>
    <p:cSldViewPr snapToGrid="0" snapToObjects="1">
      <p:cViewPr varScale="1">
        <p:scale>
          <a:sx n="73" d="100"/>
          <a:sy n="73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B7B6F75-9030-9948-A95D-8EE5B2D1EDB9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038CEBA-9128-DA4F-89FE-F14D01E81C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985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A935E78-1492-DF40-98A9-F1B651563284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1CC4082-AF12-AC4F-9724-08B1AD44D1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1465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452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4300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7259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3605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6721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295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2012 much of the work was focused on transitioning from the WestJumpAQMS</a:t>
            </a:r>
            <a:r>
              <a:rPr lang="en-US" baseline="0" dirty="0" smtClean="0"/>
              <a:t> 2008 modeling platform to the 3SAQS 2008 platform, including identifying areas of improvement in the inventories and defining the specifications of the modeling.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2013 began with targeted meetings with each of the 3-states to review proposed improvements to the inventories and to gather additional data/information to use for the 3SAQS emissions modeling; at the suggestion of EPA Region 8, analysis of the VOC inventories used information on VOC reactivity to focus on sources most important to ozone formation in the region; we performed a preliminary 2008 CAMx simulation and evaluation (version A).  A series of WRF sensitivities were conducted to evaluate the Western Regional Modeling configuration and to identify any options that could be changed to improve model performance; these were done toward finding the optimal configuration for 3SAQS; monitoring network assessment was started and series of meetings were held to review the interim progress; 2011 O&amp;G EI development started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2014 Monitoring network report was developed and released for review, by May the recommendations in this report were approved by the Steering Committee; second version of the 2008 emissions with corrections to onroad mobile sources (replaced WestJump inventory with EPA MOVES emissions factor mode data); CAMx 2008b was finished and evaluated; 2011 WRF, emissions modeling, and CAMx were completed; WRF 2011 MPE report is out for comment and the CAMx evaluation is underway now; future year (2020) simulations for both base years were completed and a series of sensitivity simulations based off of the 2011 modeling are also underway or planned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Completed modeling results and data, scripts, model codes were loaded on the 3SDW servers for distribution to cooperators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352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4282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263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390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3106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3725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2101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7222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4082-AF12-AC4F-9724-08B1AD44D1B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165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7846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555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360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492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77846" y="6483350"/>
            <a:ext cx="4661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978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7846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184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380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866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27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89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580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97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385455" y="6143625"/>
            <a:ext cx="2401454" cy="714375"/>
          </a:xfrm>
          <a:prstGeom prst="rect">
            <a:avLst/>
          </a:prstGeom>
          <a:gradFill flip="none" rotWithShape="1">
            <a:gsLst>
              <a:gs pos="30000">
                <a:srgbClr val="03112B"/>
              </a:gs>
              <a:gs pos="94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8000"/>
                </a:solidFill>
              </a:defRPr>
            </a:lvl1pPr>
          </a:lstStyle>
          <a:p>
            <a:fld id="{B4FACF60-D37F-8543-85A2-946DD536AA19}" type="datetime1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5" name="Picture 4" descr="UNC_IE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8774" y="6093825"/>
            <a:ext cx="1714500" cy="7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5" descr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43625"/>
            <a:ext cx="148379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RE_Logo_Cyan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536" y="6311543"/>
            <a:ext cx="3236049" cy="40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005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30851" y="391533"/>
            <a:ext cx="6338857" cy="1765301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019" y="230725"/>
            <a:ext cx="7800723" cy="209402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Western Air Quality Study (WAQS)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Intermountain West Data Warehouse (IWDW)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387" y="2604577"/>
            <a:ext cx="80916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 smtClean="0"/>
              <a:t>Revisions to WAQS Phase 2 SoW: September 2015 – March 2016</a:t>
            </a:r>
          </a:p>
          <a:p>
            <a:pPr algn="ctr"/>
            <a:r>
              <a:rPr lang="en-US" sz="2400" dirty="0" smtClean="0">
                <a:solidFill>
                  <a:srgbClr val="3333CC"/>
                </a:solidFill>
              </a:rPr>
              <a:t>University of North Carolina (UNC-IE)</a:t>
            </a:r>
          </a:p>
          <a:p>
            <a:pPr algn="ctr">
              <a:spcAft>
                <a:spcPts val="1200"/>
              </a:spcAft>
            </a:pPr>
            <a:r>
              <a:rPr lang="en-US" sz="2400" dirty="0" smtClean="0">
                <a:solidFill>
                  <a:srgbClr val="3333CC"/>
                </a:solidFill>
              </a:rPr>
              <a:t>Ramboll Environ (RE)</a:t>
            </a:r>
          </a:p>
          <a:p>
            <a:pPr algn="ctr"/>
            <a:r>
              <a:rPr lang="en-US" sz="2400" dirty="0" smtClean="0">
                <a:solidFill>
                  <a:srgbClr val="595959"/>
                </a:solidFill>
              </a:rPr>
              <a:t>September 23, 2015</a:t>
            </a:r>
          </a:p>
          <a:p>
            <a:pPr algn="ctr"/>
            <a:r>
              <a:rPr lang="en-US" sz="2400" dirty="0" smtClean="0">
                <a:solidFill>
                  <a:srgbClr val="595959"/>
                </a:solidFill>
              </a:rPr>
              <a:t>Intermountain West Data Warehouse Technical Committee</a:t>
            </a:r>
          </a:p>
          <a:p>
            <a:pPr algn="ctr"/>
            <a:r>
              <a:rPr lang="en-US" sz="2400" dirty="0" smtClean="0">
                <a:solidFill>
                  <a:srgbClr val="595959"/>
                </a:solidFill>
              </a:rPr>
              <a:t>CIRA/CSU, Fort Collins, Colorado </a:t>
            </a:r>
            <a:endParaRPr lang="en-US" sz="2400" dirty="0">
              <a:solidFill>
                <a:srgbClr val="59595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3869" y="62484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3680" y="863600"/>
            <a:ext cx="372872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7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WAQS Work Sep ’15 – </a:t>
            </a:r>
            <a:r>
              <a:rPr lang="en-GB" b="1" dirty="0" smtClean="0"/>
              <a:t>Mar </a:t>
            </a:r>
            <a:r>
              <a:rPr lang="en-GB" b="1" dirty="0"/>
              <a:t>‘16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1C21C4"/>
                </a:solidFill>
              </a:rPr>
              <a:t>Task 5:  2014 WRF</a:t>
            </a:r>
          </a:p>
          <a:p>
            <a:pPr lvl="1"/>
            <a:r>
              <a:rPr lang="en-GB" sz="2400" dirty="0" smtClean="0"/>
              <a:t>Complete WRF 2014 36/12/4 km run and MPE</a:t>
            </a:r>
          </a:p>
          <a:p>
            <a:pPr lvl="1"/>
            <a:r>
              <a:rPr lang="en-GB" sz="2400" dirty="0" smtClean="0"/>
              <a:t>WRF 2014 36/12/4 km Application/Evaluation Report</a:t>
            </a:r>
          </a:p>
          <a:p>
            <a:r>
              <a:rPr lang="en-GB" b="1" dirty="0" smtClean="0">
                <a:solidFill>
                  <a:srgbClr val="1C21C4"/>
                </a:solidFill>
              </a:rPr>
              <a:t>Task 10:  O&amp;G Emissions</a:t>
            </a:r>
          </a:p>
          <a:p>
            <a:pPr lvl="1"/>
            <a:r>
              <a:rPr lang="en-GB" sz="2400" dirty="0" smtClean="0"/>
              <a:t>Document work done to date and transfer to IWDW</a:t>
            </a:r>
          </a:p>
          <a:p>
            <a:r>
              <a:rPr lang="en-GB" b="1" dirty="0" smtClean="0">
                <a:solidFill>
                  <a:srgbClr val="1C21C4"/>
                </a:solidFill>
              </a:rPr>
              <a:t>Task  11: Project Management</a:t>
            </a:r>
          </a:p>
          <a:p>
            <a:pPr lvl="1"/>
            <a:r>
              <a:rPr lang="en-GB" sz="2400" dirty="0" smtClean="0"/>
              <a:t>Continue project management to Feb ‘16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620629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WAQS Work Sep ’15 – </a:t>
            </a:r>
            <a:r>
              <a:rPr lang="en-GB" b="1" dirty="0" smtClean="0"/>
              <a:t>Mar </a:t>
            </a:r>
            <a:r>
              <a:rPr lang="en-GB" b="1" dirty="0"/>
              <a:t>‘16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1C21C4"/>
                </a:solidFill>
              </a:rPr>
              <a:t>New Task </a:t>
            </a:r>
            <a:r>
              <a:rPr lang="en-GB" b="1" dirty="0">
                <a:solidFill>
                  <a:srgbClr val="1C21C4"/>
                </a:solidFill>
              </a:rPr>
              <a:t>12:  Complete 2011b MPE Analysis</a:t>
            </a:r>
          </a:p>
          <a:p>
            <a:pPr lvl="1"/>
            <a:r>
              <a:rPr lang="en-GB" dirty="0"/>
              <a:t>Objective:  Finish CAMx 2011b MPE and incorporate CMAQ 2011b </a:t>
            </a:r>
            <a:r>
              <a:rPr lang="en-GB" dirty="0" smtClean="0"/>
              <a:t>MPE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2011b Protocol Addendum (Sep ‘15)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2011b MPE Addendum and wiki (Oct ’15)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 Trends Report  (Oct ’15)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Winter Ozone Summary/Recommendations (Nov ’15)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O&amp;G Summary/Recommendations (Nov ’15)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transfer to IWDW (Nov ’15)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57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WAQS Work Sep ’15 – </a:t>
            </a:r>
            <a:r>
              <a:rPr lang="en-GB" b="1" dirty="0" smtClean="0"/>
              <a:t>Mar </a:t>
            </a:r>
            <a:r>
              <a:rPr lang="en-GB" b="1" dirty="0"/>
              <a:t>‘16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1C21C4"/>
                </a:solidFill>
              </a:rPr>
              <a:t>New Task 13:  CMAQ 2011b 36/12/4 km Base Case</a:t>
            </a:r>
          </a:p>
          <a:p>
            <a:pPr lvl="1"/>
            <a:r>
              <a:rPr lang="en-GB" dirty="0" smtClean="0"/>
              <a:t>Objective:  Perform CMAQ 2011b 36, 12 and 4 km base case and MPE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Conduct CMAQ 2011b 36, 12 and 4 km Run (Nov ’15)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Integrate in 2011b MPE Addendum and wiki (Dec ’15)</a:t>
            </a:r>
          </a:p>
          <a:p>
            <a:r>
              <a:rPr lang="en-GB" b="1" dirty="0" smtClean="0">
                <a:solidFill>
                  <a:srgbClr val="1C21C4"/>
                </a:solidFill>
              </a:rPr>
              <a:t>New Task 14:  FY SMOKE EI Modeling 2011b</a:t>
            </a:r>
          </a:p>
          <a:p>
            <a:pPr lvl="1"/>
            <a:r>
              <a:rPr lang="en-GB" dirty="0" smtClean="0"/>
              <a:t>Objective:  Process selected FY emissions using SMOKE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CAMx/CMAQ-ready FY emission inputs (Dec ’15)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 Trends Report Addendum (Jan ’16)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Transfer FY EI to IWDW (Jan ’16)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273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WAQS Work Sep ’15 – </a:t>
            </a:r>
            <a:r>
              <a:rPr lang="en-GB" b="1" dirty="0" smtClean="0"/>
              <a:t>Mar </a:t>
            </a:r>
            <a:r>
              <a:rPr lang="en-GB" b="1" dirty="0"/>
              <a:t>‘16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710"/>
            <a:ext cx="8229600" cy="4621454"/>
          </a:xfrm>
        </p:spPr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rgbClr val="1C21C4"/>
                </a:solidFill>
              </a:rPr>
              <a:t>New Task 15:  CAMx FY 36/12/4 km Modeling</a:t>
            </a:r>
          </a:p>
          <a:p>
            <a:pPr lvl="1"/>
            <a:r>
              <a:rPr lang="en-GB" dirty="0" smtClean="0"/>
              <a:t>Objective:  Perform CAMx FY Modeling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CAMx FY 36/12/4 km Run (Feb ’16)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FY Modeling Report (Mar ’16)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Transfer FY CAMx to IWDW (Mar ’16)</a:t>
            </a:r>
          </a:p>
          <a:p>
            <a:r>
              <a:rPr lang="en-GB" b="1" dirty="0" smtClean="0">
                <a:solidFill>
                  <a:srgbClr val="1C21C4"/>
                </a:solidFill>
              </a:rPr>
              <a:t>New Task 16:  CMAQ </a:t>
            </a:r>
            <a:r>
              <a:rPr lang="en-GB" b="1" dirty="0">
                <a:solidFill>
                  <a:srgbClr val="1C21C4"/>
                </a:solidFill>
              </a:rPr>
              <a:t>FY 36/12/4 km Modeling</a:t>
            </a:r>
          </a:p>
          <a:p>
            <a:pPr lvl="1"/>
            <a:r>
              <a:rPr lang="en-GB" dirty="0"/>
              <a:t>Objective:  Perform </a:t>
            </a:r>
            <a:r>
              <a:rPr lang="en-GB" dirty="0" smtClean="0"/>
              <a:t>CMAQ </a:t>
            </a:r>
            <a:r>
              <a:rPr lang="en-GB" dirty="0"/>
              <a:t>FY Modeling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CMAQ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FY 36/12/4 km Run (Feb ’16)</a:t>
            </a:r>
          </a:p>
          <a:p>
            <a:pPr lvl="2"/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FY Modeling Report (Mar ’16)</a:t>
            </a:r>
          </a:p>
          <a:p>
            <a:pPr lvl="2"/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Transfer FY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CMAQ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IWDW (Mar ’16)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137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WAQS Work Sep ’15 – </a:t>
            </a:r>
            <a:r>
              <a:rPr lang="en-GB" b="1" dirty="0" smtClean="0"/>
              <a:t>Mar </a:t>
            </a:r>
            <a:r>
              <a:rPr lang="en-GB" b="1" dirty="0"/>
              <a:t>‘16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1C21C4"/>
                </a:solidFill>
              </a:rPr>
              <a:t>New Task 17:  IWDW Support</a:t>
            </a:r>
          </a:p>
          <a:p>
            <a:pPr lvl="1"/>
            <a:r>
              <a:rPr lang="en-GB" dirty="0" smtClean="0"/>
              <a:t>Objective:  Provide air quality modeling expertise support to IWDW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Weekly IWDW operation conference calls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Additional topical conference calls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IWDW data support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IWDW programming and documentation support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storage and hardware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54107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81"/>
          <p:cNvCxnSpPr/>
          <p:nvPr/>
        </p:nvCxnSpPr>
        <p:spPr>
          <a:xfrm flipV="1">
            <a:off x="7082250" y="1682575"/>
            <a:ext cx="0" cy="1617752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97" y="38155"/>
            <a:ext cx="8229600" cy="938979"/>
          </a:xfrm>
        </p:spPr>
        <p:txBody>
          <a:bodyPr/>
          <a:lstStyle/>
          <a:p>
            <a:r>
              <a:rPr lang="en-US" b="1" dirty="0" smtClean="0"/>
              <a:t>WAQS Project Timeline</a:t>
            </a:r>
            <a:endParaRPr lang="en-US" b="1" dirty="0"/>
          </a:p>
        </p:txBody>
      </p:sp>
      <p:sp>
        <p:nvSpPr>
          <p:cNvPr id="4" name="Connector 3"/>
          <p:cNvSpPr/>
          <p:nvPr/>
        </p:nvSpPr>
        <p:spPr>
          <a:xfrm>
            <a:off x="333560" y="2937540"/>
            <a:ext cx="846725" cy="833799"/>
          </a:xfrm>
          <a:prstGeom prst="flowChartConnector">
            <a:avLst/>
          </a:prstGeom>
          <a:noFill/>
          <a:ln w="57150" cmpd="sng">
            <a:solidFill>
              <a:srgbClr val="1C21C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3560" y="3171108"/>
            <a:ext cx="846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1C21C4"/>
                </a:solidFill>
              </a:rPr>
              <a:t>2015</a:t>
            </a:r>
            <a:endParaRPr lang="en-US" sz="2000" dirty="0">
              <a:solidFill>
                <a:srgbClr val="1C21C4"/>
              </a:solidFill>
            </a:endParaRPr>
          </a:p>
        </p:txBody>
      </p:sp>
      <p:cxnSp>
        <p:nvCxnSpPr>
          <p:cNvPr id="13" name="Straight Connector 12"/>
          <p:cNvCxnSpPr>
            <a:stCxn id="5" idx="3"/>
          </p:cNvCxnSpPr>
          <p:nvPr/>
        </p:nvCxnSpPr>
        <p:spPr>
          <a:xfrm flipV="1">
            <a:off x="1180285" y="3354440"/>
            <a:ext cx="1728841" cy="16723"/>
          </a:xfrm>
          <a:prstGeom prst="line">
            <a:avLst/>
          </a:prstGeom>
          <a:ln w="57150" cmpd="sng">
            <a:solidFill>
              <a:srgbClr val="1C21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909126" y="3332189"/>
            <a:ext cx="3071301" cy="22252"/>
          </a:xfrm>
          <a:prstGeom prst="line">
            <a:avLst/>
          </a:prstGeom>
          <a:ln w="57150" cmpd="sng">
            <a:solidFill>
              <a:srgbClr val="1C21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11153" y="3331059"/>
            <a:ext cx="3002050" cy="0"/>
          </a:xfrm>
          <a:prstGeom prst="line">
            <a:avLst/>
          </a:prstGeom>
          <a:ln w="57150" cmpd="sng">
            <a:solidFill>
              <a:srgbClr val="1C21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0356" y="890451"/>
            <a:ext cx="1319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DEC 2014- APR 2015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Base11a MPEv2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20" idx="2"/>
            <a:endCxn id="5" idx="3"/>
          </p:cNvCxnSpPr>
          <p:nvPr/>
        </p:nvCxnSpPr>
        <p:spPr>
          <a:xfrm>
            <a:off x="1180285" y="2090780"/>
            <a:ext cx="0" cy="1280383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08287" y="1383455"/>
            <a:ext cx="1771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JAN-MAR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CMAQ Base11a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694275" y="2102692"/>
            <a:ext cx="0" cy="1251748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278331" y="4713794"/>
            <a:ext cx="1771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JAN-APR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WRF Winter Modeling Configuration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164319" y="3371163"/>
            <a:ext cx="0" cy="1342631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28809" y="2112288"/>
            <a:ext cx="203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MAR-JUN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2011b Emissions Development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996959" y="3036748"/>
            <a:ext cx="0" cy="295441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1" idx="0"/>
          </p:cNvCxnSpPr>
          <p:nvPr/>
        </p:nvCxnSpPr>
        <p:spPr>
          <a:xfrm>
            <a:off x="3011760" y="3332189"/>
            <a:ext cx="0" cy="239029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730306" y="3602295"/>
            <a:ext cx="1780441" cy="923330"/>
          </a:xfrm>
          <a:prstGeom prst="rect">
            <a:avLst/>
          </a:prstGeom>
          <a:solidFill>
            <a:schemeClr val="accent3">
              <a:alpha val="8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SEP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2011b CAMx MPE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6595127" y="3354440"/>
            <a:ext cx="0" cy="247855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297502" y="1568121"/>
            <a:ext cx="1771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JUN-AUG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2011b CAMx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Modeling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6180296" y="2491451"/>
            <a:ext cx="3194" cy="819230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524468" y="4617958"/>
            <a:ext cx="1771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SEP 23, 2015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Technical Comm Meeting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7385056" y="3331059"/>
            <a:ext cx="0" cy="1286899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867230" y="986218"/>
            <a:ext cx="2436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NOV 2015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Release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CAMx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2011b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7746197" y="3035618"/>
            <a:ext cx="0" cy="296571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990403" y="2400341"/>
            <a:ext cx="1518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DEC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2011b CMAQ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333655" y="1557766"/>
            <a:ext cx="1771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April 29-30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Tech Comm Call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4231218" y="2295837"/>
            <a:ext cx="1550" cy="1035222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473366" y="4282795"/>
            <a:ext cx="177197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MAY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Base2011a Platform Release; MOVES and Winter O3 CAMx Complete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4362328" y="3371163"/>
            <a:ext cx="0" cy="895301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2676851" y="2174020"/>
            <a:ext cx="156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APR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Phase II O&amp;G EI Release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3449405" y="3072942"/>
            <a:ext cx="0" cy="259247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5810006" y="3331059"/>
            <a:ext cx="7049" cy="1285769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5025842" y="4617958"/>
            <a:ext cx="1605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MAY-AUG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2014a WRF and SMOKE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1826225" y="3095194"/>
            <a:ext cx="0" cy="259247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3608" y="2171863"/>
            <a:ext cx="1714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JAN 21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Governing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Board Meeting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25772" y="3571218"/>
            <a:ext cx="1771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FEB 25, 2015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Technical Comm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Meeting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38664" y="3560963"/>
            <a:ext cx="1544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JUL 2015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Technical Comm Call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5205078" y="3332189"/>
            <a:ext cx="0" cy="247855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068327" y="3341740"/>
            <a:ext cx="0" cy="247855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10747" y="3614995"/>
            <a:ext cx="1124450" cy="923330"/>
          </a:xfrm>
          <a:prstGeom prst="rect">
            <a:avLst/>
          </a:prstGeom>
          <a:solidFill>
            <a:schemeClr val="accent3">
              <a:alpha val="8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SEP -FEB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2011b SA Modeling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8415496" y="2504151"/>
            <a:ext cx="3194" cy="819230"/>
          </a:xfrm>
          <a:prstGeom prst="line">
            <a:avLst/>
          </a:prstGeom>
          <a:ln>
            <a:solidFill>
              <a:srgbClr val="000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12178" y="1568121"/>
            <a:ext cx="1864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C21C4"/>
                </a:solidFill>
              </a:rPr>
              <a:t>OCT-MAR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FY CAMx &amp;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CMAQ Modeling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2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IWDW Technical Oversight Committee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47100" cy="4708525"/>
          </a:xfrm>
        </p:spPr>
        <p:txBody>
          <a:bodyPr>
            <a:normAutofit fontScale="92500"/>
          </a:bodyPr>
          <a:lstStyle/>
          <a:p>
            <a:r>
              <a:rPr lang="en-GB" sz="2800" dirty="0" smtClean="0">
                <a:solidFill>
                  <a:srgbClr val="1C21C4"/>
                </a:solidFill>
              </a:rPr>
              <a:t>July 30, 2015 meeting at NPS/ARD, Denver, Colorado</a:t>
            </a:r>
          </a:p>
          <a:p>
            <a:r>
              <a:rPr lang="en-GB" sz="2800" dirty="0" smtClean="0">
                <a:solidFill>
                  <a:srgbClr val="1C21C4"/>
                </a:solidFill>
              </a:rPr>
              <a:t>Decision to revise Scope of Work (SoW) to end of WAQS Phase II contract (Sep 2015 – Mar 2016)</a:t>
            </a:r>
          </a:p>
          <a:p>
            <a:pPr lvl="1"/>
            <a:r>
              <a:rPr lang="en-GB" dirty="0" smtClean="0"/>
              <a:t>Do not proceed with developing 2014 PGM platform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Complete already started 2014 WorkPlan and WRF Modeling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De-obligate funding from other tasks related to 2014 platform</a:t>
            </a:r>
          </a:p>
          <a:p>
            <a:pPr lvl="1"/>
            <a:r>
              <a:rPr lang="en-GB" dirty="0" smtClean="0"/>
              <a:t>Perform additional analysis of 2011 modeling platform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Additional 2011b model performance evaluation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CMAQ 2011b 36/12/4 km base case modeling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CAMx/CMAQ 36/12/4 km future year (FY) modeling</a:t>
            </a:r>
          </a:p>
          <a:p>
            <a:pPr lvl="3"/>
            <a:r>
              <a:rPr lang="en-GB" sz="1900" b="1" dirty="0" smtClean="0">
                <a:solidFill>
                  <a:srgbClr val="FF0000"/>
                </a:solidFill>
              </a:rPr>
              <a:t>Need to confirm FY 2025 (and not 2017) by mid-October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4740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WAQS Phase II SoW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2597" y="1600200"/>
            <a:ext cx="4555603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>
                <a:solidFill>
                  <a:srgbClr val="1C21C4"/>
                </a:solidFill>
              </a:rPr>
              <a:t>Original WAQS Phase II SoW</a:t>
            </a:r>
          </a:p>
          <a:p>
            <a:pPr lvl="1"/>
            <a:r>
              <a:rPr lang="en-US" sz="3200" dirty="0" smtClean="0"/>
              <a:t>Task 1:  2011 CMAQ (done)</a:t>
            </a:r>
          </a:p>
          <a:p>
            <a:pPr lvl="1"/>
            <a:r>
              <a:rPr lang="en-US" sz="3200" dirty="0" smtClean="0"/>
              <a:t>Task 2:  SA Modeling (continue)</a:t>
            </a:r>
          </a:p>
          <a:p>
            <a:pPr lvl="1"/>
            <a:r>
              <a:rPr lang="en-US" sz="3200" dirty="0" smtClean="0"/>
              <a:t>Task 3:  Model Improve (done)</a:t>
            </a:r>
          </a:p>
          <a:p>
            <a:pPr lvl="1"/>
            <a:r>
              <a:rPr lang="en-US" sz="3200" dirty="0" smtClean="0"/>
              <a:t>Task 4:  2011 Vis/Dep (done)</a:t>
            </a:r>
          </a:p>
          <a:p>
            <a:pPr lvl="1"/>
            <a:r>
              <a:rPr lang="en-US" sz="3200" dirty="0" smtClean="0"/>
              <a:t>Task 5:  2014 Plan (finish)</a:t>
            </a:r>
          </a:p>
          <a:p>
            <a:pPr lvl="1"/>
            <a:r>
              <a:rPr lang="en-US" sz="3200" dirty="0" smtClean="0"/>
              <a:t>Task 6:  2014 WRF (finish)</a:t>
            </a:r>
          </a:p>
          <a:p>
            <a:pPr lvl="1"/>
            <a:r>
              <a:rPr lang="en-US" sz="3200" dirty="0" smtClean="0"/>
              <a:t>Task 7:  2014 EI (de-obligate)</a:t>
            </a:r>
          </a:p>
          <a:p>
            <a:pPr lvl="1"/>
            <a:r>
              <a:rPr lang="en-US" sz="3200" dirty="0" smtClean="0"/>
              <a:t>Task 8:  2014 AQ (de-obligate)</a:t>
            </a:r>
          </a:p>
          <a:p>
            <a:pPr lvl="1"/>
            <a:r>
              <a:rPr lang="en-US" sz="3200" dirty="0" smtClean="0"/>
              <a:t>Task 9:  Winter Ozone (done)</a:t>
            </a:r>
          </a:p>
          <a:p>
            <a:pPr lvl="1"/>
            <a:r>
              <a:rPr lang="en-US" sz="3200" dirty="0" smtClean="0"/>
              <a:t>Task 10:  O&amp;G EI (de-obligate)</a:t>
            </a:r>
          </a:p>
          <a:p>
            <a:pPr lvl="1"/>
            <a:r>
              <a:rPr lang="en-US" sz="3200" dirty="0" smtClean="0"/>
              <a:t>Task 11:  Management (continue)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23566" cy="4525963"/>
          </a:xfrm>
        </p:spPr>
        <p:txBody>
          <a:bodyPr>
            <a:normAutofit fontScale="62500" lnSpcReduction="20000"/>
          </a:bodyPr>
          <a:lstStyle/>
          <a:p>
            <a:r>
              <a:rPr lang="en-GB" sz="4000" dirty="0" smtClean="0">
                <a:solidFill>
                  <a:srgbClr val="1C21C4"/>
                </a:solidFill>
              </a:rPr>
              <a:t>New WAQS Phase II SoW</a:t>
            </a:r>
          </a:p>
          <a:p>
            <a:pPr lvl="1"/>
            <a:r>
              <a:rPr lang="en-GB" sz="3200" dirty="0" smtClean="0"/>
              <a:t>Task 12:  2011b MPE</a:t>
            </a:r>
          </a:p>
          <a:p>
            <a:pPr lvl="1"/>
            <a:r>
              <a:rPr lang="en-GB" sz="3200" dirty="0" smtClean="0"/>
              <a:t>Task 13:  CMAQ 2011b</a:t>
            </a:r>
          </a:p>
          <a:p>
            <a:pPr lvl="1"/>
            <a:r>
              <a:rPr lang="en-GB" sz="3200" dirty="0" smtClean="0"/>
              <a:t>Task 14:  FY SMOKE</a:t>
            </a:r>
          </a:p>
          <a:p>
            <a:pPr lvl="1"/>
            <a:r>
              <a:rPr lang="en-GB" sz="3200" dirty="0" smtClean="0"/>
              <a:t>Task 15:  FY CAMx</a:t>
            </a:r>
          </a:p>
          <a:p>
            <a:pPr lvl="1"/>
            <a:r>
              <a:rPr lang="en-GB" sz="3200" dirty="0" smtClean="0"/>
              <a:t>Task 16:  FY CMAQ</a:t>
            </a:r>
          </a:p>
          <a:p>
            <a:r>
              <a:rPr lang="en-GB" sz="3600" dirty="0" smtClean="0">
                <a:solidFill>
                  <a:srgbClr val="1C21C4"/>
                </a:solidFill>
              </a:rPr>
              <a:t>FY Determination</a:t>
            </a:r>
          </a:p>
          <a:p>
            <a:pPr lvl="1"/>
            <a:r>
              <a:rPr lang="en-GB" sz="3200" dirty="0" smtClean="0"/>
              <a:t>EPA offering 2 FYs based on 2011NEIv2 (EPA platform v2) </a:t>
            </a:r>
          </a:p>
          <a:p>
            <a:pPr lvl="2"/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 and 2025</a:t>
            </a:r>
          </a:p>
          <a:p>
            <a:pPr lvl="1"/>
            <a:r>
              <a:rPr lang="en-GB" sz="3200" dirty="0" smtClean="0"/>
              <a:t>2017 available now (Jul 2015)</a:t>
            </a:r>
          </a:p>
          <a:p>
            <a:pPr lvl="1"/>
            <a:r>
              <a:rPr lang="en-GB" sz="3200" dirty="0" smtClean="0"/>
              <a:t>2025 available Oct 2015?</a:t>
            </a:r>
          </a:p>
          <a:p>
            <a:pPr lvl="1"/>
            <a:r>
              <a:rPr lang="en-GB" sz="3200" dirty="0" smtClean="0">
                <a:solidFill>
                  <a:srgbClr val="FF0000"/>
                </a:solidFill>
              </a:rPr>
              <a:t>IWDW-WAQS </a:t>
            </a:r>
            <a:r>
              <a:rPr lang="en-GB" sz="3200" dirty="0" err="1" smtClean="0">
                <a:solidFill>
                  <a:srgbClr val="FF0000"/>
                </a:solidFill>
              </a:rPr>
              <a:t>TechComm</a:t>
            </a:r>
            <a:r>
              <a:rPr lang="en-GB" sz="3200" dirty="0" smtClean="0">
                <a:solidFill>
                  <a:srgbClr val="FF0000"/>
                </a:solidFill>
              </a:rPr>
              <a:t> makes recommendation today</a:t>
            </a:r>
          </a:p>
        </p:txBody>
      </p:sp>
    </p:spTree>
    <p:extLst>
      <p:ext uri="{BB962C8B-B14F-4D97-AF65-F5344CB8AC3E}">
        <p14:creationId xmlns:p14="http://schemas.microsoft.com/office/powerpoint/2010/main" xmlns="" val="28052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Original WAQS Phase II SoW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0291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1C21C4"/>
                </a:solidFill>
              </a:rPr>
              <a:t>Task 1: 2011 CMAQ  Modeling</a:t>
            </a:r>
          </a:p>
          <a:p>
            <a:pPr lvl="1"/>
            <a:r>
              <a:rPr lang="en-US" sz="2400" b="1" dirty="0" smtClean="0"/>
              <a:t>Objectives:</a:t>
            </a:r>
            <a:r>
              <a:rPr lang="en-US" sz="2400" dirty="0" smtClean="0"/>
              <a:t> Develop and evaluate CMAQ modeling platform using 2011a database</a:t>
            </a:r>
          </a:p>
          <a:p>
            <a:pPr lvl="2"/>
            <a:r>
              <a:rPr lang="en-US" sz="2000" dirty="0" smtClean="0">
                <a:solidFill>
                  <a:srgbClr val="595959"/>
                </a:solidFill>
              </a:rPr>
              <a:t>Develop CMAQ 2011a 4 km database (Jan `15)</a:t>
            </a:r>
          </a:p>
          <a:p>
            <a:pPr lvl="2"/>
            <a:r>
              <a:rPr lang="en-US" sz="2000" dirty="0" smtClean="0">
                <a:solidFill>
                  <a:srgbClr val="595959"/>
                </a:solidFill>
              </a:rPr>
              <a:t>Add CMAQ MPE to 2011a MPE Report (Mar `15)</a:t>
            </a:r>
          </a:p>
          <a:p>
            <a:pPr lvl="2"/>
            <a:r>
              <a:rPr lang="en-US" sz="2000" dirty="0" smtClean="0">
                <a:solidFill>
                  <a:srgbClr val="595959"/>
                </a:solidFill>
              </a:rPr>
              <a:t>Finalize 2011a MPE Report post to IWDW (Apr `15)</a:t>
            </a:r>
          </a:p>
          <a:p>
            <a:r>
              <a:rPr lang="en-US" sz="2800" b="1" dirty="0" smtClean="0">
                <a:solidFill>
                  <a:srgbClr val="1C21C4"/>
                </a:solidFill>
              </a:rPr>
              <a:t>Task 2: Source Apportionment Modeling</a:t>
            </a:r>
          </a:p>
          <a:p>
            <a:pPr lvl="1"/>
            <a:r>
              <a:rPr lang="en-GB" sz="2400" b="1" dirty="0" smtClean="0"/>
              <a:t>Objectives:</a:t>
            </a:r>
            <a:r>
              <a:rPr lang="en-GB" sz="2400" dirty="0" smtClean="0"/>
              <a:t>  To quantify emission source/receptor relationships in western U.S. using 2011 database</a:t>
            </a:r>
          </a:p>
          <a:p>
            <a:pPr lvl="2"/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Geographic  (state-specific) SA run using 2011a (Jun-Aug ’15)</a:t>
            </a:r>
          </a:p>
          <a:p>
            <a:pPr lvl="2"/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Wait for 2011b EI for source-category and detailed SA runs </a:t>
            </a:r>
          </a:p>
          <a:p>
            <a:pPr lvl="1"/>
            <a:endParaRPr lang="en-US" sz="2400" b="1" dirty="0">
              <a:solidFill>
                <a:srgbClr val="1C21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1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Original WAQS Phase II SoW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GB" sz="2800" b="1" dirty="0" smtClean="0">
                <a:solidFill>
                  <a:srgbClr val="1C21C4"/>
                </a:solidFill>
              </a:rPr>
              <a:t>Task 3: AQ Model Improvements</a:t>
            </a:r>
          </a:p>
          <a:p>
            <a:pPr lvl="1"/>
            <a:r>
              <a:rPr lang="en-GB" sz="2400" b="1" dirty="0" smtClean="0"/>
              <a:t>Objectives:</a:t>
            </a:r>
            <a:r>
              <a:rPr lang="en-GB" sz="2400" dirty="0" smtClean="0"/>
              <a:t>  Use air quality model sensitivity tests to improve 2011a model performance leading to 2011b</a:t>
            </a:r>
          </a:p>
          <a:p>
            <a:pPr lvl="2"/>
            <a:r>
              <a:rPr lang="en-GB" sz="2000" dirty="0" smtClean="0">
                <a:solidFill>
                  <a:srgbClr val="595959"/>
                </a:solidFill>
              </a:rPr>
              <a:t>Draft (Nov ’14) and Final (Jun ’15) 2011a MPE Reports</a:t>
            </a:r>
          </a:p>
          <a:p>
            <a:pPr lvl="2"/>
            <a:r>
              <a:rPr lang="en-GB" sz="2000" dirty="0" smtClean="0">
                <a:solidFill>
                  <a:srgbClr val="595959"/>
                </a:solidFill>
              </a:rPr>
              <a:t>Much additional analysis performed</a:t>
            </a:r>
          </a:p>
          <a:p>
            <a:pPr lvl="2"/>
            <a:r>
              <a:rPr lang="en-GB" sz="2000" dirty="0" smtClean="0">
                <a:solidFill>
                  <a:srgbClr val="595959"/>
                </a:solidFill>
              </a:rPr>
              <a:t>Task segues to New Task 12</a:t>
            </a:r>
          </a:p>
          <a:p>
            <a:r>
              <a:rPr lang="en-GB" sz="2800" b="1" dirty="0" smtClean="0">
                <a:solidFill>
                  <a:srgbClr val="1C21C4"/>
                </a:solidFill>
              </a:rPr>
              <a:t>Task 4:  2011 Vis/Dep Evaluation</a:t>
            </a:r>
          </a:p>
          <a:p>
            <a:pPr lvl="1"/>
            <a:r>
              <a:rPr lang="en-GB" sz="2400" b="1" dirty="0" smtClean="0"/>
              <a:t>Objective</a:t>
            </a:r>
            <a:r>
              <a:rPr lang="en-GB" sz="2400" b="1" dirty="0"/>
              <a:t>: </a:t>
            </a:r>
            <a:r>
              <a:rPr lang="en-GB" sz="2400" dirty="0"/>
              <a:t>Provide more detailed assessment of 2011 platform visibility/deposition </a:t>
            </a:r>
            <a:r>
              <a:rPr lang="en-GB" sz="2400" dirty="0" smtClean="0"/>
              <a:t>assessment</a:t>
            </a:r>
          </a:p>
          <a:p>
            <a:pPr lvl="2"/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IMPROVE equation for visibility evaluation</a:t>
            </a:r>
          </a:p>
          <a:p>
            <a:pPr lvl="2"/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NADP for wetdep SO4, NO3 and NH4</a:t>
            </a:r>
          </a:p>
          <a:p>
            <a:pPr lvl="2"/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 on reliability of CASTNet drydep “observations”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sz="2800" dirty="0" smtClean="0">
              <a:solidFill>
                <a:srgbClr val="595959"/>
              </a:solidFill>
            </a:endParaRPr>
          </a:p>
          <a:p>
            <a:endParaRPr lang="en-GB" dirty="0" smtClean="0">
              <a:solidFill>
                <a:srgbClr val="595959"/>
              </a:solidFill>
            </a:endParaRPr>
          </a:p>
          <a:p>
            <a:pPr lvl="2"/>
            <a:endParaRPr lang="en-GB" sz="2200" dirty="0" smtClean="0"/>
          </a:p>
          <a:p>
            <a:pPr lvl="3"/>
            <a:endParaRPr lang="en-GB" sz="1800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264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Original WAQS Phase II SoW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492"/>
            <a:ext cx="8229600" cy="488767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1C21C4"/>
                </a:solidFill>
              </a:rPr>
              <a:t>Task 5:  2014 Modeling Plan</a:t>
            </a:r>
          </a:p>
          <a:p>
            <a:pPr lvl="1"/>
            <a:r>
              <a:rPr lang="en-GB" dirty="0" smtClean="0"/>
              <a:t>Objective:  To develop modeling and data analysis plan for simulating 2014 Calendar year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Draft 2014 Plan prepared (Jul `15)</a:t>
            </a:r>
          </a:p>
          <a:p>
            <a:r>
              <a:rPr lang="en-GB" b="1" dirty="0" smtClean="0">
                <a:solidFill>
                  <a:srgbClr val="1C21C4"/>
                </a:solidFill>
              </a:rPr>
              <a:t>Task 6:  2014 WRF Modeling</a:t>
            </a:r>
          </a:p>
          <a:p>
            <a:pPr lvl="1"/>
            <a:r>
              <a:rPr lang="en-GB" dirty="0" smtClean="0"/>
              <a:t>Objective:  To generate WRF 2014 meteorological data for 36/12/4 km domains</a:t>
            </a:r>
          </a:p>
          <a:p>
            <a:r>
              <a:rPr lang="en-GB" b="1" dirty="0" smtClean="0">
                <a:solidFill>
                  <a:srgbClr val="1C21C4"/>
                </a:solidFill>
              </a:rPr>
              <a:t>Task 7:  2014 Emissions (de-obligate)</a:t>
            </a:r>
          </a:p>
          <a:p>
            <a:r>
              <a:rPr lang="en-GB" b="1" dirty="0" smtClean="0">
                <a:solidFill>
                  <a:srgbClr val="1C21C4"/>
                </a:solidFill>
              </a:rPr>
              <a:t>Task 8:  2014 CAMx/CMAQ (de-obligate)</a:t>
            </a:r>
            <a:endParaRPr lang="en-GB" b="1" dirty="0">
              <a:solidFill>
                <a:srgbClr val="1C21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86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Original WAQS Phase II SoW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514"/>
            <a:ext cx="8229600" cy="4806649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1C21C4"/>
                </a:solidFill>
              </a:rPr>
              <a:t>Task 9:  Winter Ozone Modeling</a:t>
            </a:r>
          </a:p>
          <a:p>
            <a:pPr lvl="1"/>
            <a:r>
              <a:rPr lang="en-GB" b="1" dirty="0" smtClean="0"/>
              <a:t>Objectives:  </a:t>
            </a:r>
            <a:r>
              <a:rPr lang="en-GB" dirty="0" smtClean="0"/>
              <a:t>To develop an operational winter ozone modeling configuration for WRF for use with CAMx/CMAQ.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Prepare WRF winter modeling Memo &amp; wiki (Jul `15)</a:t>
            </a:r>
          </a:p>
          <a:p>
            <a:r>
              <a:rPr lang="en-GB" b="1" dirty="0" smtClean="0">
                <a:solidFill>
                  <a:srgbClr val="1C21C4"/>
                </a:solidFill>
              </a:rPr>
              <a:t>Task 10:  O&amp;G Emissions</a:t>
            </a:r>
          </a:p>
          <a:p>
            <a:pPr lvl="1"/>
            <a:r>
              <a:rPr lang="en-GB" b="1" dirty="0" smtClean="0"/>
              <a:t>Objectives</a:t>
            </a:r>
            <a:r>
              <a:rPr lang="en-GB" b="1" dirty="0"/>
              <a:t>:  </a:t>
            </a:r>
            <a:r>
              <a:rPr lang="en-GB" dirty="0"/>
              <a:t>Update 2011 and develop surveys </a:t>
            </a:r>
            <a:r>
              <a:rPr lang="en-GB" dirty="0" smtClean="0"/>
              <a:t>for </a:t>
            </a:r>
            <a:r>
              <a:rPr lang="en-GB" dirty="0"/>
              <a:t>2014 O&amp;G </a:t>
            </a:r>
            <a:r>
              <a:rPr lang="en-GB" dirty="0" smtClean="0"/>
              <a:t>emissions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Update 2011b O&amp;G EI</a:t>
            </a:r>
          </a:p>
          <a:p>
            <a:pPr lvl="2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De-obligate remaining funds for new Tasks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 smtClean="0">
              <a:solidFill>
                <a:srgbClr val="595959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8541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Original WAQS Phase II SoW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192192"/>
            <a:ext cx="8466881" cy="4933971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1C21C4"/>
                </a:solidFill>
              </a:rPr>
              <a:t>Task 11: Project Management</a:t>
            </a:r>
          </a:p>
          <a:p>
            <a:pPr lvl="1"/>
            <a:r>
              <a:rPr lang="en-GB" sz="2400" b="1" dirty="0" smtClean="0"/>
              <a:t>Objectives: </a:t>
            </a:r>
            <a:r>
              <a:rPr lang="en-GB" sz="2400" dirty="0" smtClean="0"/>
              <a:t> Conference calls, meetings, monthly reports, contracts and manage study</a:t>
            </a:r>
          </a:p>
          <a:p>
            <a:r>
              <a:rPr lang="en-GB" sz="2800" b="1" dirty="0" smtClean="0">
                <a:solidFill>
                  <a:srgbClr val="1C21C4"/>
                </a:solidFill>
              </a:rPr>
              <a:t>Summary of Original SoW Funding (9/1/15)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33509"/>
            <a:ext cx="4038600" cy="279265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Retain 5 Tasks from original WAQS Phase II SoW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927" y="3044649"/>
            <a:ext cx="41338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9070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WAQS Work Sep ’15 – Mar ‘16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1C21C4"/>
                </a:solidFill>
              </a:rPr>
              <a:t>Task 2:  Source Apportionment (SA) Modeling</a:t>
            </a:r>
          </a:p>
          <a:p>
            <a:pPr lvl="1"/>
            <a:r>
              <a:rPr lang="en-GB" dirty="0" smtClean="0"/>
              <a:t>Geographic (state-specific) SA w/ 2011a</a:t>
            </a:r>
          </a:p>
          <a:p>
            <a:pPr lvl="2"/>
            <a:r>
              <a:rPr lang="en-GB" dirty="0" smtClean="0">
                <a:solidFill>
                  <a:srgbClr val="595959"/>
                </a:solidFill>
              </a:rPr>
              <a:t>Ozone &amp; PM SA 2011a 36/12 km (Jul-Sep `15)</a:t>
            </a:r>
          </a:p>
          <a:p>
            <a:pPr lvl="3"/>
            <a:r>
              <a:rPr lang="en-GB" dirty="0" smtClean="0">
                <a:solidFill>
                  <a:srgbClr val="595959"/>
                </a:solidFill>
              </a:rPr>
              <a:t>Post-process implement visualization tool (Sep-Oct `15)</a:t>
            </a:r>
          </a:p>
          <a:p>
            <a:pPr lvl="1"/>
            <a:r>
              <a:rPr lang="en-GB" dirty="0" smtClean="0"/>
              <a:t>Source Category SA w/ 2011b</a:t>
            </a:r>
          </a:p>
          <a:p>
            <a:pPr lvl="2"/>
            <a:r>
              <a:rPr lang="en-GB" dirty="0" smtClean="0">
                <a:solidFill>
                  <a:srgbClr val="595959"/>
                </a:solidFill>
              </a:rPr>
              <a:t>Ozone SA 2011b 36/12 km (Sep-Oct `15)</a:t>
            </a:r>
          </a:p>
          <a:p>
            <a:pPr lvl="2"/>
            <a:r>
              <a:rPr lang="en-GB" dirty="0" smtClean="0">
                <a:solidFill>
                  <a:srgbClr val="595959"/>
                </a:solidFill>
              </a:rPr>
              <a:t>PM SA 2011b 36 km (Sep-Oct `15)</a:t>
            </a:r>
          </a:p>
          <a:p>
            <a:pPr lvl="1"/>
            <a:r>
              <a:rPr lang="en-GB" dirty="0" smtClean="0"/>
              <a:t>Detailed SA using 4 km 3SAQS domain</a:t>
            </a:r>
          </a:p>
          <a:p>
            <a:pPr lvl="2"/>
            <a:r>
              <a:rPr lang="en-GB" dirty="0" smtClean="0">
                <a:solidFill>
                  <a:srgbClr val="595959"/>
                </a:solidFill>
              </a:rPr>
              <a:t>Ozone SA 2011b 4 km (Nov `15)</a:t>
            </a:r>
          </a:p>
          <a:p>
            <a:pPr lvl="2"/>
            <a:r>
              <a:rPr lang="en-GB" dirty="0" smtClean="0">
                <a:solidFill>
                  <a:srgbClr val="595959"/>
                </a:solidFill>
              </a:rPr>
              <a:t>PM SA  2011b 4 km (Nov-Dec `15)</a:t>
            </a:r>
          </a:p>
          <a:p>
            <a:pPr lvl="1"/>
            <a:r>
              <a:rPr lang="en-GB" dirty="0" smtClean="0"/>
              <a:t>Post-process and transfer to IWDW (Jan-Feb `15)</a:t>
            </a:r>
          </a:p>
        </p:txBody>
      </p:sp>
    </p:spTree>
    <p:extLst>
      <p:ext uri="{BB962C8B-B14F-4D97-AF65-F5344CB8AC3E}">
        <p14:creationId xmlns:p14="http://schemas.microsoft.com/office/powerpoint/2010/main" xmlns="" val="201522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A21B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22970</TotalTime>
  <Words>1562</Words>
  <Application>Microsoft Office PowerPoint</Application>
  <PresentationFormat>On-screen Show (4:3)</PresentationFormat>
  <Paragraphs>209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Western Air Quality Study (WAQS)   Intermountain West Data Warehouse (IWDW)</vt:lpstr>
      <vt:lpstr>IWDW Technical Oversight Committee</vt:lpstr>
      <vt:lpstr>WAQS Phase II SoW</vt:lpstr>
      <vt:lpstr>Original WAQS Phase II SoW</vt:lpstr>
      <vt:lpstr>Original WAQS Phase II SoW</vt:lpstr>
      <vt:lpstr>Original WAQS Phase II SoW</vt:lpstr>
      <vt:lpstr>Original WAQS Phase II SoW</vt:lpstr>
      <vt:lpstr>Original WAQS Phase II SoW</vt:lpstr>
      <vt:lpstr>WAQS Work Sep ’15 – Mar ‘16</vt:lpstr>
      <vt:lpstr>WAQS Work Sep ’15 – Mar ‘16</vt:lpstr>
      <vt:lpstr>WAQS Work Sep ’15 – Mar ‘16</vt:lpstr>
      <vt:lpstr>WAQS Work Sep ’15 – Mar ‘16</vt:lpstr>
      <vt:lpstr>WAQS Work Sep ’15 – Mar ‘16</vt:lpstr>
      <vt:lpstr>WAQS Work Sep ’15 – Mar ‘16</vt:lpstr>
      <vt:lpstr>WAQS Project Timeline</vt:lpstr>
    </vt:vector>
  </TitlesOfParts>
  <Company>UNC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 Adelman</dc:creator>
  <cp:lastModifiedBy>TMoore</cp:lastModifiedBy>
  <cp:revision>593</cp:revision>
  <cp:lastPrinted>2015-09-18T22:30:32Z</cp:lastPrinted>
  <dcterms:created xsi:type="dcterms:W3CDTF">2012-10-19T15:26:48Z</dcterms:created>
  <dcterms:modified xsi:type="dcterms:W3CDTF">2015-09-22T17:17:20Z</dcterms:modified>
</cp:coreProperties>
</file>