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7" r:id="rId2"/>
    <p:sldId id="340" r:id="rId3"/>
    <p:sldId id="447" r:id="rId4"/>
    <p:sldId id="451" r:id="rId5"/>
    <p:sldId id="445" r:id="rId6"/>
    <p:sldId id="446" r:id="rId7"/>
    <p:sldId id="448" r:id="rId8"/>
    <p:sldId id="449" r:id="rId9"/>
    <p:sldId id="450" r:id="rId10"/>
    <p:sldId id="452" r:id="rId11"/>
    <p:sldId id="453" r:id="rId12"/>
    <p:sldId id="454" r:id="rId13"/>
    <p:sldId id="455" r:id="rId14"/>
    <p:sldId id="456" r:id="rId15"/>
    <p:sldId id="457" r:id="rId16"/>
    <p:sldId id="458" r:id="rId17"/>
    <p:sldId id="459" r:id="rId18"/>
    <p:sldId id="460" r:id="rId19"/>
    <p:sldId id="461" r:id="rId20"/>
    <p:sldId id="462" r:id="rId21"/>
    <p:sldId id="463" r:id="rId22"/>
    <p:sldId id="464" r:id="rId23"/>
    <p:sldId id="46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1C4"/>
    <a:srgbClr val="041129"/>
    <a:srgbClr val="03112B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15" autoAdjust="0"/>
    <p:restoredTop sz="99227" autoAdjust="0"/>
  </p:normalViewPr>
  <p:slideViewPr>
    <p:cSldViewPr snapToGrid="0" snapToObjects="1">
      <p:cViewPr>
        <p:scale>
          <a:sx n="55" d="100"/>
          <a:sy n="55" d="100"/>
        </p:scale>
        <p:origin x="101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Moore\AppData\Local\Microsoft\Windows\Temporary%20Internet%20Files\Content.Outlook\8HFBVF38\Natural_Gas_Gross_Withdrawals_EIA_102013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novato2k3\share\Yesica\charts_wrap_basins_2008_10.17.13_wo_Permian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novato2k3\share\Yesica\charts_wrap_basins_2008_10.17.13_wo_Permian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Intermountain West - Gas Production and Prices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286223623698186"/>
          <c:y val="8.4907465107359414E-2"/>
          <c:w val="0.71128334253859493"/>
          <c:h val="0.78833550957190057"/>
        </c:manualLayout>
      </c:layout>
      <c:lineChart>
        <c:grouping val="standard"/>
        <c:varyColors val="0"/>
        <c:ser>
          <c:idx val="0"/>
          <c:order val="0"/>
          <c:tx>
            <c:v>Intermountain West Gas Production</c:v>
          </c:tx>
          <c:cat>
            <c:numRef>
              <c:f>Sheet1!$B$3:$B$25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Sheet1!$C$3:$C$25</c:f>
              <c:numCache>
                <c:formatCode>General</c:formatCode>
                <c:ptCount val="23"/>
                <c:pt idx="0">
                  <c:v>2571834</c:v>
                </c:pt>
                <c:pt idx="1">
                  <c:v>2771534</c:v>
                </c:pt>
                <c:pt idx="2">
                  <c:v>3089655</c:v>
                </c:pt>
                <c:pt idx="3">
                  <c:v>3323588</c:v>
                </c:pt>
                <c:pt idx="4">
                  <c:v>3581013</c:v>
                </c:pt>
                <c:pt idx="5">
                  <c:v>3691294</c:v>
                </c:pt>
                <c:pt idx="6">
                  <c:v>3727833</c:v>
                </c:pt>
                <c:pt idx="7">
                  <c:v>3902141</c:v>
                </c:pt>
                <c:pt idx="8">
                  <c:v>3928566</c:v>
                </c:pt>
                <c:pt idx="9">
                  <c:v>3998137</c:v>
                </c:pt>
                <c:pt idx="10">
                  <c:v>4207291</c:v>
                </c:pt>
                <c:pt idx="11">
                  <c:v>4613966</c:v>
                </c:pt>
                <c:pt idx="12">
                  <c:v>4788506</c:v>
                </c:pt>
                <c:pt idx="13">
                  <c:v>4902264</c:v>
                </c:pt>
                <c:pt idx="14">
                  <c:v>5109157</c:v>
                </c:pt>
                <c:pt idx="15">
                  <c:v>5281114</c:v>
                </c:pt>
                <c:pt idx="16">
                  <c:v>5478834</c:v>
                </c:pt>
                <c:pt idx="17">
                  <c:v>5644596</c:v>
                </c:pt>
                <c:pt idx="18">
                  <c:v>6026420</c:v>
                </c:pt>
                <c:pt idx="19">
                  <c:v>6120463</c:v>
                </c:pt>
                <c:pt idx="20">
                  <c:v>6089814</c:v>
                </c:pt>
                <c:pt idx="21">
                  <c:v>6010327</c:v>
                </c:pt>
                <c:pt idx="22">
                  <c:v>3571065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084272"/>
        <c:axId val="375087016"/>
      </c:lineChart>
      <c:lineChart>
        <c:grouping val="standard"/>
        <c:varyColors val="0"/>
        <c:ser>
          <c:idx val="1"/>
          <c:order val="1"/>
          <c:tx>
            <c:v>Wellhead Gas Prices</c:v>
          </c:tx>
          <c:val>
            <c:numRef>
              <c:f>Sheet1!$F$3:$F$25</c:f>
              <c:numCache>
                <c:formatCode>General</c:formatCode>
                <c:ptCount val="23"/>
                <c:pt idx="0">
                  <c:v>1.7100000000000006</c:v>
                </c:pt>
                <c:pt idx="1">
                  <c:v>1.6400000000000001</c:v>
                </c:pt>
                <c:pt idx="2">
                  <c:v>1.7400000000000007</c:v>
                </c:pt>
                <c:pt idx="3">
                  <c:v>2.04</c:v>
                </c:pt>
                <c:pt idx="4">
                  <c:v>1.85</c:v>
                </c:pt>
                <c:pt idx="5">
                  <c:v>1.55</c:v>
                </c:pt>
                <c:pt idx="6">
                  <c:v>2.17</c:v>
                </c:pt>
                <c:pt idx="7">
                  <c:v>2.3199999999999985</c:v>
                </c:pt>
                <c:pt idx="8">
                  <c:v>1.96</c:v>
                </c:pt>
                <c:pt idx="9">
                  <c:v>2.19</c:v>
                </c:pt>
                <c:pt idx="10">
                  <c:v>3.68</c:v>
                </c:pt>
                <c:pt idx="11">
                  <c:v>4</c:v>
                </c:pt>
                <c:pt idx="12">
                  <c:v>2.9499999999999997</c:v>
                </c:pt>
                <c:pt idx="13">
                  <c:v>4.88</c:v>
                </c:pt>
                <c:pt idx="14">
                  <c:v>5.46</c:v>
                </c:pt>
                <c:pt idx="15">
                  <c:v>7.33</c:v>
                </c:pt>
                <c:pt idx="16">
                  <c:v>6.39</c:v>
                </c:pt>
                <c:pt idx="17">
                  <c:v>6.25</c:v>
                </c:pt>
                <c:pt idx="18">
                  <c:v>7.9700000000000024</c:v>
                </c:pt>
                <c:pt idx="19">
                  <c:v>3.67</c:v>
                </c:pt>
                <c:pt idx="20">
                  <c:v>4.4800000000000004</c:v>
                </c:pt>
                <c:pt idx="21">
                  <c:v>3.9499999999999997</c:v>
                </c:pt>
                <c:pt idx="22">
                  <c:v>2.66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088192"/>
        <c:axId val="375088976"/>
      </c:lineChart>
      <c:catAx>
        <c:axId val="375084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75087016"/>
        <c:crosses val="autoZero"/>
        <c:auto val="1"/>
        <c:lblAlgn val="ctr"/>
        <c:lblOffset val="100"/>
        <c:noMultiLvlLbl val="0"/>
      </c:catAx>
      <c:valAx>
        <c:axId val="3750870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Gas Production (million cubic feet)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75084272"/>
        <c:crosses val="autoZero"/>
        <c:crossBetween val="between"/>
      </c:valAx>
      <c:valAx>
        <c:axId val="375088976"/>
        <c:scaling>
          <c:orientation val="minMax"/>
          <c:min val="1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400" baseline="0" dirty="0">
                    <a:latin typeface="Times New Roman" pitchFamily="18" charset="0"/>
                    <a:cs typeface="Times New Roman" pitchFamily="18" charset="0"/>
                  </a:rPr>
                  <a:t>Gas Prices ($/MCF)</a:t>
                </a:r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_(&quot;$&quot;* #,##0.00_);_(&quot;$&quot;* \(#,##0.00\);_(&quot;$&quot;* &quot;-&quot;??_);_(@_)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75088192"/>
        <c:crosses val="max"/>
        <c:crossBetween val="between"/>
      </c:valAx>
      <c:catAx>
        <c:axId val="375088192"/>
        <c:scaling>
          <c:orientation val="minMax"/>
        </c:scaling>
        <c:delete val="1"/>
        <c:axPos val="b"/>
        <c:majorTickMark val="out"/>
        <c:minorTickMark val="none"/>
        <c:tickLblPos val="none"/>
        <c:crossAx val="37508897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754836453201517"/>
          <c:y val="0.12355654052109617"/>
          <c:w val="0.25902726925825953"/>
          <c:h val="0.1474725496819535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pivotSource>
    <c:name>[charts_wrap_basins_2008_10.17.13_wo_Permian.xlsx]baseline+project!PivotTable3</c:name>
    <c:fmtId val="-1"/>
  </c:pivotSource>
  <c:chart>
    <c:autoTitleDeleted val="1"/>
    <c:pivotFmts>
      <c:pivotFmt>
        <c:idx val="0"/>
      </c:pivotFmt>
      <c:pivotFmt>
        <c:idx val="1"/>
        <c:spPr>
          <a:solidFill>
            <a:schemeClr val="tx1"/>
          </a:solidFill>
        </c:spPr>
        <c:marker>
          <c:symbol val="none"/>
        </c:marker>
      </c:pivotFmt>
      <c:pivotFmt>
        <c:idx val="2"/>
        <c:spPr>
          <a:solidFill>
            <a:schemeClr val="accent6">
              <a:lumMod val="75000"/>
            </a:schemeClr>
          </a:solidFill>
        </c:spPr>
      </c:pivotFmt>
      <c:pivotFmt>
        <c:idx val="3"/>
        <c:spPr>
          <a:solidFill>
            <a:srgbClr val="00B050"/>
          </a:solidFill>
        </c:spPr>
      </c:pivotFmt>
      <c:pivotFmt>
        <c:idx val="4"/>
        <c:spPr>
          <a:solidFill>
            <a:schemeClr val="tx2">
              <a:lumMod val="60000"/>
              <a:lumOff val="40000"/>
            </a:schemeClr>
          </a:solidFill>
        </c:spPr>
      </c:pivotFmt>
      <c:pivotFmt>
        <c:idx val="5"/>
        <c:spPr>
          <a:solidFill>
            <a:srgbClr val="DC2477"/>
          </a:solidFill>
        </c:spPr>
      </c:pivotFmt>
      <c:pivotFmt>
        <c:idx val="6"/>
        <c:spPr>
          <a:solidFill>
            <a:srgbClr val="7030A0"/>
          </a:solidFill>
        </c:spPr>
      </c:pivotFmt>
      <c:pivotFmt>
        <c:idx val="7"/>
        <c:spPr>
          <a:solidFill>
            <a:srgbClr val="FFC000"/>
          </a:solidFill>
        </c:spPr>
      </c:pivotFmt>
      <c:pivotFmt>
        <c:idx val="8"/>
        <c:spPr>
          <a:solidFill>
            <a:srgbClr val="92D050"/>
          </a:solidFill>
        </c:spPr>
      </c:pivotFmt>
      <c:pivotFmt>
        <c:idx val="9"/>
        <c:spPr>
          <a:solidFill>
            <a:srgbClr val="E83030"/>
          </a:solidFill>
        </c:spPr>
      </c:pivotFmt>
      <c:pivotFmt>
        <c:idx val="10"/>
        <c:spPr>
          <a:solidFill>
            <a:schemeClr val="accent1">
              <a:lumMod val="75000"/>
            </a:schemeClr>
          </a:solidFill>
        </c:spPr>
      </c:pivotFmt>
      <c:pivotFmt>
        <c:idx val="11"/>
        <c:spPr>
          <a:solidFill>
            <a:schemeClr val="tx1"/>
          </a:solidFill>
        </c:spPr>
        <c:marker>
          <c:symbol val="none"/>
        </c:marker>
      </c:pivotFmt>
      <c:pivotFmt>
        <c:idx val="12"/>
        <c:spPr>
          <a:solidFill>
            <a:schemeClr val="accent6">
              <a:lumMod val="75000"/>
            </a:schemeClr>
          </a:solidFill>
        </c:spPr>
      </c:pivotFmt>
      <c:pivotFmt>
        <c:idx val="13"/>
        <c:spPr>
          <a:solidFill>
            <a:srgbClr val="F79646">
              <a:lumMod val="60000"/>
              <a:lumOff val="40000"/>
            </a:srgbClr>
          </a:solidFill>
        </c:spPr>
      </c:pivotFmt>
      <c:pivotFmt>
        <c:idx val="14"/>
        <c:spPr>
          <a:solidFill>
            <a:srgbClr val="00B050"/>
          </a:solidFill>
        </c:spPr>
      </c:pivotFmt>
      <c:pivotFmt>
        <c:idx val="15"/>
        <c:spPr>
          <a:solidFill>
            <a:srgbClr val="94DCAC"/>
          </a:solidFill>
        </c:spPr>
      </c:pivotFmt>
      <c:pivotFmt>
        <c:idx val="16"/>
        <c:spPr>
          <a:solidFill>
            <a:srgbClr val="1F497D">
              <a:lumMod val="60000"/>
              <a:lumOff val="40000"/>
            </a:srgbClr>
          </a:solidFill>
        </c:spPr>
      </c:pivotFmt>
      <c:pivotFmt>
        <c:idx val="17"/>
        <c:spPr>
          <a:solidFill>
            <a:srgbClr val="4BACC6">
              <a:lumMod val="60000"/>
              <a:lumOff val="40000"/>
            </a:srgbClr>
          </a:solidFill>
        </c:spPr>
      </c:pivotFmt>
      <c:pivotFmt>
        <c:idx val="18"/>
        <c:spPr>
          <a:solidFill>
            <a:srgbClr val="DC2477"/>
          </a:solidFill>
        </c:spPr>
      </c:pivotFmt>
      <c:pivotFmt>
        <c:idx val="19"/>
        <c:spPr>
          <a:solidFill>
            <a:srgbClr val="EE96BE"/>
          </a:solidFill>
        </c:spPr>
      </c:pivotFmt>
      <c:pivotFmt>
        <c:idx val="20"/>
        <c:spPr>
          <a:solidFill>
            <a:srgbClr val="7030A0"/>
          </a:solidFill>
        </c:spPr>
      </c:pivotFmt>
      <c:pivotFmt>
        <c:idx val="21"/>
        <c:spPr>
          <a:solidFill>
            <a:srgbClr val="4F81BD">
              <a:lumMod val="75000"/>
            </a:srgbClr>
          </a:solidFill>
        </c:spPr>
      </c:pivotFmt>
      <c:pivotFmt>
        <c:idx val="22"/>
        <c:spPr>
          <a:solidFill>
            <a:srgbClr val="4F81BD">
              <a:lumMod val="60000"/>
              <a:lumOff val="40000"/>
            </a:srgbClr>
          </a:solidFill>
        </c:spPr>
      </c:pivotFmt>
      <c:pivotFmt>
        <c:idx val="23"/>
        <c:spPr>
          <a:solidFill>
            <a:srgbClr val="E83030"/>
          </a:solidFill>
        </c:spPr>
      </c:pivotFmt>
      <c:pivotFmt>
        <c:idx val="24"/>
        <c:spPr>
          <a:solidFill>
            <a:srgbClr val="C0504D">
              <a:lumMod val="60000"/>
              <a:lumOff val="40000"/>
            </a:srgbClr>
          </a:solidFill>
        </c:spPr>
      </c:pivotFmt>
      <c:pivotFmt>
        <c:idx val="25"/>
        <c:spPr>
          <a:solidFill>
            <a:srgbClr val="92D050"/>
          </a:solidFill>
        </c:spPr>
      </c:pivotFmt>
      <c:pivotFmt>
        <c:idx val="26"/>
        <c:spPr>
          <a:solidFill>
            <a:srgbClr val="9BBB59">
              <a:lumMod val="60000"/>
              <a:lumOff val="40000"/>
            </a:srgbClr>
          </a:solidFill>
        </c:spPr>
      </c:pivotFmt>
      <c:pivotFmt>
        <c:idx val="27"/>
        <c:spPr>
          <a:solidFill>
            <a:srgbClr val="FFC000"/>
          </a:solidFill>
        </c:spPr>
      </c:pivotFmt>
      <c:pivotFmt>
        <c:idx val="28"/>
        <c:spPr>
          <a:solidFill>
            <a:srgbClr val="FFE9A3"/>
          </a:solidFill>
        </c:spPr>
      </c:pivotFmt>
      <c:pivotFmt>
        <c:idx val="29"/>
        <c:spPr>
          <a:solidFill>
            <a:srgbClr val="8064A2">
              <a:lumMod val="60000"/>
              <a:lumOff val="40000"/>
            </a:srgbClr>
          </a:solidFill>
        </c:spPr>
      </c:pivotFmt>
      <c:pivotFmt>
        <c:idx val="30"/>
        <c:spPr>
          <a:solidFill>
            <a:schemeClr val="tx1"/>
          </a:solidFill>
        </c:spPr>
        <c:marker>
          <c:symbol val="none"/>
        </c:marker>
      </c:pivotFmt>
      <c:pivotFmt>
        <c:idx val="31"/>
        <c:spPr>
          <a:solidFill>
            <a:schemeClr val="accent6">
              <a:lumMod val="75000"/>
            </a:schemeClr>
          </a:solidFill>
        </c:spPr>
      </c:pivotFmt>
      <c:pivotFmt>
        <c:idx val="32"/>
        <c:spPr>
          <a:solidFill>
            <a:srgbClr val="F79646">
              <a:lumMod val="60000"/>
              <a:lumOff val="40000"/>
            </a:srgbClr>
          </a:solidFill>
        </c:spPr>
      </c:pivotFmt>
      <c:pivotFmt>
        <c:idx val="33"/>
        <c:spPr>
          <a:solidFill>
            <a:srgbClr val="00B050"/>
          </a:solidFill>
        </c:spPr>
      </c:pivotFmt>
      <c:pivotFmt>
        <c:idx val="34"/>
        <c:spPr>
          <a:solidFill>
            <a:srgbClr val="94DCAC"/>
          </a:solidFill>
        </c:spPr>
      </c:pivotFmt>
      <c:pivotFmt>
        <c:idx val="35"/>
        <c:spPr>
          <a:solidFill>
            <a:srgbClr val="1F497D">
              <a:lumMod val="60000"/>
              <a:lumOff val="40000"/>
            </a:srgbClr>
          </a:solidFill>
        </c:spPr>
      </c:pivotFmt>
      <c:pivotFmt>
        <c:idx val="36"/>
        <c:spPr>
          <a:solidFill>
            <a:srgbClr val="4BACC6">
              <a:lumMod val="60000"/>
              <a:lumOff val="40000"/>
            </a:srgbClr>
          </a:solidFill>
        </c:spPr>
      </c:pivotFmt>
      <c:pivotFmt>
        <c:idx val="37"/>
        <c:spPr>
          <a:solidFill>
            <a:srgbClr val="DC2477"/>
          </a:solidFill>
        </c:spPr>
      </c:pivotFmt>
      <c:pivotFmt>
        <c:idx val="38"/>
        <c:spPr>
          <a:solidFill>
            <a:srgbClr val="EE96BE"/>
          </a:solidFill>
        </c:spPr>
      </c:pivotFmt>
      <c:pivotFmt>
        <c:idx val="39"/>
        <c:spPr>
          <a:solidFill>
            <a:srgbClr val="7030A0"/>
          </a:solidFill>
        </c:spPr>
      </c:pivotFmt>
      <c:pivotFmt>
        <c:idx val="40"/>
        <c:spPr>
          <a:solidFill>
            <a:srgbClr val="8064A2">
              <a:lumMod val="60000"/>
              <a:lumOff val="40000"/>
            </a:srgbClr>
          </a:solidFill>
        </c:spPr>
      </c:pivotFmt>
      <c:pivotFmt>
        <c:idx val="41"/>
        <c:spPr>
          <a:solidFill>
            <a:srgbClr val="FFC000"/>
          </a:solidFill>
        </c:spPr>
      </c:pivotFmt>
      <c:pivotFmt>
        <c:idx val="42"/>
        <c:spPr>
          <a:solidFill>
            <a:srgbClr val="FFE9A3"/>
          </a:solidFill>
        </c:spPr>
      </c:pivotFmt>
      <c:pivotFmt>
        <c:idx val="43"/>
        <c:spPr>
          <a:solidFill>
            <a:srgbClr val="92D050"/>
          </a:solidFill>
        </c:spPr>
      </c:pivotFmt>
      <c:pivotFmt>
        <c:idx val="44"/>
        <c:spPr>
          <a:solidFill>
            <a:srgbClr val="9BBB59">
              <a:lumMod val="60000"/>
              <a:lumOff val="40000"/>
            </a:srgbClr>
          </a:solidFill>
        </c:spPr>
      </c:pivotFmt>
      <c:pivotFmt>
        <c:idx val="45"/>
        <c:spPr>
          <a:solidFill>
            <a:srgbClr val="E83030"/>
          </a:solidFill>
        </c:spPr>
      </c:pivotFmt>
      <c:pivotFmt>
        <c:idx val="46"/>
        <c:spPr>
          <a:solidFill>
            <a:srgbClr val="C0504D">
              <a:lumMod val="60000"/>
              <a:lumOff val="40000"/>
            </a:srgbClr>
          </a:solidFill>
        </c:spPr>
      </c:pivotFmt>
      <c:pivotFmt>
        <c:idx val="47"/>
        <c:spPr>
          <a:solidFill>
            <a:srgbClr val="4F81BD">
              <a:lumMod val="75000"/>
            </a:srgbClr>
          </a:solidFill>
        </c:spPr>
      </c:pivotFmt>
      <c:pivotFmt>
        <c:idx val="48"/>
        <c:spPr>
          <a:solidFill>
            <a:srgbClr val="4F81BD">
              <a:lumMod val="60000"/>
              <a:lumOff val="40000"/>
            </a:srgbClr>
          </a:solidFill>
        </c:spPr>
      </c:pivotFmt>
      <c:pivotFmt>
        <c:idx val="49"/>
        <c:spPr>
          <a:solidFill>
            <a:schemeClr val="tx1"/>
          </a:solidFill>
        </c:spPr>
        <c:marker>
          <c:symbol val="none"/>
        </c:marker>
      </c:pivotFmt>
      <c:pivotFmt>
        <c:idx val="50"/>
        <c:spPr>
          <a:solidFill>
            <a:schemeClr val="accent6">
              <a:lumMod val="75000"/>
            </a:schemeClr>
          </a:solidFill>
        </c:spPr>
      </c:pivotFmt>
      <c:pivotFmt>
        <c:idx val="51"/>
        <c:spPr>
          <a:solidFill>
            <a:srgbClr val="F79646">
              <a:lumMod val="60000"/>
              <a:lumOff val="40000"/>
            </a:srgbClr>
          </a:solidFill>
        </c:spPr>
      </c:pivotFmt>
      <c:pivotFmt>
        <c:idx val="52"/>
        <c:spPr>
          <a:solidFill>
            <a:srgbClr val="1F497D">
              <a:lumMod val="60000"/>
              <a:lumOff val="40000"/>
            </a:srgbClr>
          </a:solidFill>
        </c:spPr>
      </c:pivotFmt>
      <c:pivotFmt>
        <c:idx val="53"/>
        <c:spPr>
          <a:solidFill>
            <a:srgbClr val="4BACC6">
              <a:lumMod val="60000"/>
              <a:lumOff val="40000"/>
            </a:srgbClr>
          </a:solidFill>
        </c:spPr>
      </c:pivotFmt>
      <c:pivotFmt>
        <c:idx val="54"/>
        <c:spPr>
          <a:solidFill>
            <a:srgbClr val="92D050"/>
          </a:solidFill>
        </c:spPr>
      </c:pivotFmt>
      <c:pivotFmt>
        <c:idx val="55"/>
        <c:spPr>
          <a:solidFill>
            <a:srgbClr val="9BBB59">
              <a:lumMod val="60000"/>
              <a:lumOff val="40000"/>
            </a:srgbClr>
          </a:solidFill>
        </c:spPr>
      </c:pivotFmt>
      <c:pivotFmt>
        <c:idx val="56"/>
        <c:spPr>
          <a:solidFill>
            <a:srgbClr val="00B050"/>
          </a:solidFill>
        </c:spPr>
      </c:pivotFmt>
      <c:pivotFmt>
        <c:idx val="57"/>
        <c:spPr>
          <a:solidFill>
            <a:srgbClr val="94DCAC"/>
          </a:solidFill>
        </c:spPr>
      </c:pivotFmt>
      <c:pivotFmt>
        <c:idx val="58"/>
        <c:spPr>
          <a:solidFill>
            <a:srgbClr val="7030A0"/>
          </a:solidFill>
        </c:spPr>
      </c:pivotFmt>
      <c:pivotFmt>
        <c:idx val="59"/>
        <c:spPr>
          <a:solidFill>
            <a:srgbClr val="8064A2">
              <a:lumMod val="60000"/>
              <a:lumOff val="40000"/>
            </a:srgbClr>
          </a:solidFill>
        </c:spPr>
      </c:pivotFmt>
      <c:pivotFmt>
        <c:idx val="60"/>
        <c:spPr>
          <a:solidFill>
            <a:srgbClr val="4F81BD">
              <a:lumMod val="75000"/>
            </a:srgbClr>
          </a:solidFill>
        </c:spPr>
      </c:pivotFmt>
      <c:pivotFmt>
        <c:idx val="61"/>
        <c:spPr>
          <a:solidFill>
            <a:srgbClr val="4F81BD">
              <a:lumMod val="60000"/>
              <a:lumOff val="40000"/>
            </a:srgbClr>
          </a:solidFill>
        </c:spPr>
      </c:pivotFmt>
      <c:pivotFmt>
        <c:idx val="62"/>
        <c:spPr>
          <a:solidFill>
            <a:srgbClr val="DC2477"/>
          </a:solidFill>
        </c:spPr>
      </c:pivotFmt>
      <c:pivotFmt>
        <c:idx val="63"/>
        <c:spPr>
          <a:solidFill>
            <a:srgbClr val="EE96BE"/>
          </a:solidFill>
        </c:spPr>
      </c:pivotFmt>
      <c:pivotFmt>
        <c:idx val="64"/>
        <c:spPr>
          <a:solidFill>
            <a:srgbClr val="FFC000"/>
          </a:solidFill>
        </c:spPr>
      </c:pivotFmt>
      <c:pivotFmt>
        <c:idx val="65"/>
        <c:spPr>
          <a:solidFill>
            <a:srgbClr val="FFE9A3"/>
          </a:solidFill>
        </c:spPr>
      </c:pivotFmt>
      <c:pivotFmt>
        <c:idx val="66"/>
        <c:spPr>
          <a:solidFill>
            <a:srgbClr val="E83030"/>
          </a:solidFill>
        </c:spPr>
      </c:pivotFmt>
      <c:pivotFmt>
        <c:idx val="67"/>
        <c:spPr>
          <a:solidFill>
            <a:srgbClr val="C0504D">
              <a:lumMod val="60000"/>
              <a:lumOff val="40000"/>
            </a:srgbClr>
          </a:solidFill>
        </c:spPr>
      </c:pivotFmt>
      <c:pivotFmt>
        <c:idx val="68"/>
        <c:spPr>
          <a:solidFill>
            <a:schemeClr val="tx1"/>
          </a:solidFill>
        </c:spPr>
        <c:marker>
          <c:symbol val="none"/>
        </c:marker>
      </c:pivotFmt>
      <c:pivotFmt>
        <c:idx val="69"/>
        <c:spPr>
          <a:solidFill>
            <a:schemeClr val="accent6">
              <a:lumMod val="75000"/>
            </a:schemeClr>
          </a:solidFill>
        </c:spPr>
      </c:pivotFmt>
      <c:pivotFmt>
        <c:idx val="70"/>
        <c:spPr>
          <a:solidFill>
            <a:srgbClr val="F79646">
              <a:lumMod val="60000"/>
              <a:lumOff val="40000"/>
            </a:srgbClr>
          </a:solidFill>
        </c:spPr>
      </c:pivotFmt>
      <c:pivotFmt>
        <c:idx val="71"/>
        <c:spPr>
          <a:solidFill>
            <a:srgbClr val="1F497D">
              <a:lumMod val="60000"/>
              <a:lumOff val="40000"/>
            </a:srgbClr>
          </a:solidFill>
        </c:spPr>
      </c:pivotFmt>
      <c:pivotFmt>
        <c:idx val="72"/>
        <c:spPr>
          <a:solidFill>
            <a:srgbClr val="4BACC6">
              <a:lumMod val="60000"/>
              <a:lumOff val="40000"/>
            </a:srgbClr>
          </a:solidFill>
        </c:spPr>
      </c:pivotFmt>
      <c:pivotFmt>
        <c:idx val="73"/>
        <c:spPr>
          <a:solidFill>
            <a:srgbClr val="92D050"/>
          </a:solidFill>
        </c:spPr>
      </c:pivotFmt>
      <c:pivotFmt>
        <c:idx val="74"/>
        <c:spPr>
          <a:solidFill>
            <a:srgbClr val="9BBB59">
              <a:lumMod val="60000"/>
              <a:lumOff val="40000"/>
            </a:srgbClr>
          </a:solidFill>
        </c:spPr>
      </c:pivotFmt>
      <c:pivotFmt>
        <c:idx val="75"/>
        <c:spPr>
          <a:solidFill>
            <a:srgbClr val="00B050"/>
          </a:solidFill>
        </c:spPr>
      </c:pivotFmt>
      <c:pivotFmt>
        <c:idx val="76"/>
        <c:spPr>
          <a:solidFill>
            <a:srgbClr val="94DCAC"/>
          </a:solidFill>
        </c:spPr>
      </c:pivotFmt>
      <c:pivotFmt>
        <c:idx val="77"/>
        <c:spPr>
          <a:solidFill>
            <a:srgbClr val="7030A0"/>
          </a:solidFill>
        </c:spPr>
      </c:pivotFmt>
      <c:pivotFmt>
        <c:idx val="78"/>
        <c:spPr>
          <a:solidFill>
            <a:srgbClr val="8064A2">
              <a:lumMod val="60000"/>
              <a:lumOff val="40000"/>
            </a:srgbClr>
          </a:solidFill>
        </c:spPr>
      </c:pivotFmt>
      <c:pivotFmt>
        <c:idx val="79"/>
        <c:spPr>
          <a:solidFill>
            <a:srgbClr val="4F81BD">
              <a:lumMod val="75000"/>
            </a:srgbClr>
          </a:solidFill>
        </c:spPr>
      </c:pivotFmt>
      <c:pivotFmt>
        <c:idx val="80"/>
        <c:spPr>
          <a:solidFill>
            <a:srgbClr val="4F81BD">
              <a:lumMod val="60000"/>
              <a:lumOff val="40000"/>
            </a:srgbClr>
          </a:solidFill>
        </c:spPr>
      </c:pivotFmt>
      <c:pivotFmt>
        <c:idx val="81"/>
        <c:spPr>
          <a:solidFill>
            <a:srgbClr val="DC2477"/>
          </a:solidFill>
        </c:spPr>
      </c:pivotFmt>
      <c:pivotFmt>
        <c:idx val="82"/>
        <c:spPr>
          <a:solidFill>
            <a:srgbClr val="EE96BE"/>
          </a:solidFill>
        </c:spPr>
      </c:pivotFmt>
      <c:pivotFmt>
        <c:idx val="83"/>
        <c:spPr>
          <a:solidFill>
            <a:srgbClr val="FFC000"/>
          </a:solidFill>
        </c:spPr>
      </c:pivotFmt>
      <c:pivotFmt>
        <c:idx val="84"/>
        <c:spPr>
          <a:solidFill>
            <a:srgbClr val="FFE9A3"/>
          </a:solidFill>
        </c:spPr>
      </c:pivotFmt>
      <c:pivotFmt>
        <c:idx val="85"/>
        <c:spPr>
          <a:solidFill>
            <a:srgbClr val="E83030"/>
          </a:solidFill>
        </c:spPr>
      </c:pivotFmt>
      <c:pivotFmt>
        <c:idx val="86"/>
        <c:spPr>
          <a:solidFill>
            <a:srgbClr val="C0504D">
              <a:lumMod val="60000"/>
              <a:lumOff val="40000"/>
            </a:srgbClr>
          </a:solidFill>
        </c:spPr>
      </c:pivotFmt>
    </c:pivotFmts>
    <c:plotArea>
      <c:layout>
        <c:manualLayout>
          <c:layoutTarget val="inner"/>
          <c:xMode val="edge"/>
          <c:yMode val="edge"/>
          <c:x val="0.10762719649449741"/>
          <c:y val="4.6885204608541023E-2"/>
          <c:w val="0.87727796408412584"/>
          <c:h val="0.7040860982462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'baseline+project'!$H$2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Pt>
            <c:idx val="3"/>
            <c:invertIfNegative val="0"/>
            <c:bubble3D val="0"/>
            <c:spPr>
              <a:solidFill>
                <a:srgbClr val="4BACC6">
                  <a:lumMod val="60000"/>
                  <a:lumOff val="40000"/>
                </a:srgbClr>
              </a:solidFill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9BBB59">
                  <a:lumMod val="60000"/>
                  <a:lumOff val="40000"/>
                </a:srgbClr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7"/>
            <c:invertIfNegative val="0"/>
            <c:bubble3D val="0"/>
            <c:spPr>
              <a:solidFill>
                <a:srgbClr val="94DCAC"/>
              </a:solidFill>
            </c:spPr>
          </c:dPt>
          <c:dPt>
            <c:idx val="8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9"/>
            <c:invertIfNegative val="0"/>
            <c:bubble3D val="0"/>
            <c:spPr>
              <a:solidFill>
                <a:srgbClr val="8064A2">
                  <a:lumMod val="60000"/>
                  <a:lumOff val="40000"/>
                </a:srgbClr>
              </a:solidFill>
            </c:spPr>
          </c:dPt>
          <c:dPt>
            <c:idx val="10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</c:spPr>
          </c:dPt>
          <c:dPt>
            <c:idx val="11"/>
            <c:invertIfNegative val="0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</c:spPr>
          </c:dPt>
          <c:dPt>
            <c:idx val="12"/>
            <c:invertIfNegative val="0"/>
            <c:bubble3D val="0"/>
            <c:spPr>
              <a:solidFill>
                <a:srgbClr val="DC2477"/>
              </a:solidFill>
            </c:spPr>
          </c:dPt>
          <c:dPt>
            <c:idx val="13"/>
            <c:invertIfNegative val="0"/>
            <c:bubble3D val="0"/>
            <c:spPr>
              <a:solidFill>
                <a:srgbClr val="EE96BE"/>
              </a:solidFill>
            </c:spPr>
          </c:dPt>
          <c:dPt>
            <c:idx val="14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FFE9A3"/>
              </a:solidFill>
            </c:spPr>
          </c:dPt>
          <c:dPt>
            <c:idx val="16"/>
            <c:invertIfNegative val="0"/>
            <c:bubble3D val="0"/>
            <c:spPr>
              <a:solidFill>
                <a:srgbClr val="E83030"/>
              </a:solidFill>
            </c:spPr>
          </c:dPt>
          <c:dPt>
            <c:idx val="17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</c:spPr>
          </c:dPt>
          <c:cat>
            <c:multiLvlStrRef>
              <c:f>'baseline+project'!$G$3:$G$30</c:f>
              <c:multiLvlStrCache>
                <c:ptCount val="18"/>
                <c:lvl>
                  <c:pt idx="0">
                    <c:v>Baseline</c:v>
                  </c:pt>
                  <c:pt idx="1">
                    <c:v>Projection</c:v>
                  </c:pt>
                  <c:pt idx="2">
                    <c:v>Baseline</c:v>
                  </c:pt>
                  <c:pt idx="3">
                    <c:v>Projection</c:v>
                  </c:pt>
                  <c:pt idx="4">
                    <c:v>Baseline</c:v>
                  </c:pt>
                  <c:pt idx="5">
                    <c:v>Projection</c:v>
                  </c:pt>
                  <c:pt idx="6">
                    <c:v>Baseline</c:v>
                  </c:pt>
                  <c:pt idx="7">
                    <c:v>Projection</c:v>
                  </c:pt>
                  <c:pt idx="8">
                    <c:v>Baseline</c:v>
                  </c:pt>
                  <c:pt idx="9">
                    <c:v>Projection</c:v>
                  </c:pt>
                  <c:pt idx="10">
                    <c:v>Baseline</c:v>
                  </c:pt>
                  <c:pt idx="11">
                    <c:v>Projection</c:v>
                  </c:pt>
                  <c:pt idx="12">
                    <c:v>Baseline</c:v>
                  </c:pt>
                  <c:pt idx="13">
                    <c:v>Projection</c:v>
                  </c:pt>
                  <c:pt idx="14">
                    <c:v>Baseline</c:v>
                  </c:pt>
                  <c:pt idx="15">
                    <c:v>Projection</c:v>
                  </c:pt>
                  <c:pt idx="16">
                    <c:v>Baseline</c:v>
                  </c:pt>
                  <c:pt idx="17">
                    <c:v>Projection</c:v>
                  </c:pt>
                </c:lvl>
                <c:lvl>
                  <c:pt idx="0">
                    <c:v>DJ</c:v>
                  </c:pt>
                  <c:pt idx="2">
                    <c:v>Piceance</c:v>
                  </c:pt>
                  <c:pt idx="4">
                    <c:v>Uinta</c:v>
                  </c:pt>
                  <c:pt idx="6">
                    <c:v>North San Juan</c:v>
                  </c:pt>
                  <c:pt idx="8">
                    <c:v>South San Juan</c:v>
                  </c:pt>
                  <c:pt idx="10">
                    <c:v>Wind River</c:v>
                  </c:pt>
                  <c:pt idx="12">
                    <c:v>Powder River</c:v>
                  </c:pt>
                  <c:pt idx="14">
                    <c:v>South West Wyoming</c:v>
                  </c:pt>
                  <c:pt idx="16">
                    <c:v>Williston</c:v>
                  </c:pt>
                </c:lvl>
              </c:multiLvlStrCache>
            </c:multiLvlStrRef>
          </c:cat>
          <c:val>
            <c:numRef>
              <c:f>'baseline+project'!$H$3:$H$30</c:f>
              <c:numCache>
                <c:formatCode>General</c:formatCode>
                <c:ptCount val="18"/>
                <c:pt idx="0">
                  <c:v>22164.892534892046</c:v>
                </c:pt>
                <c:pt idx="1">
                  <c:v>24408.254698458866</c:v>
                </c:pt>
                <c:pt idx="2">
                  <c:v>20113.161359086043</c:v>
                </c:pt>
                <c:pt idx="3">
                  <c:v>9950.6248325002489</c:v>
                </c:pt>
                <c:pt idx="4">
                  <c:v>15507.954929888321</c:v>
                </c:pt>
                <c:pt idx="5">
                  <c:v>18651.520124217674</c:v>
                </c:pt>
                <c:pt idx="6">
                  <c:v>5916.9910087881235</c:v>
                </c:pt>
                <c:pt idx="7">
                  <c:v>4194.9822012163304</c:v>
                </c:pt>
                <c:pt idx="8">
                  <c:v>42232.779507881925</c:v>
                </c:pt>
                <c:pt idx="9">
                  <c:v>43049.867181260699</c:v>
                </c:pt>
                <c:pt idx="10">
                  <c:v>1335.3318417108708</c:v>
                </c:pt>
                <c:pt idx="11">
                  <c:v>1758.3970591601465</c:v>
                </c:pt>
                <c:pt idx="12">
                  <c:v>20980.242867194611</c:v>
                </c:pt>
                <c:pt idx="13">
                  <c:v>23148.824861763962</c:v>
                </c:pt>
                <c:pt idx="14">
                  <c:v>23823.968650163803</c:v>
                </c:pt>
                <c:pt idx="15">
                  <c:v>21135.834513703918</c:v>
                </c:pt>
                <c:pt idx="16">
                  <c:v>14387.441280157353</c:v>
                </c:pt>
                <c:pt idx="17">
                  <c:v>46114.181964173586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086232"/>
        <c:axId val="375103088"/>
      </c:barChart>
      <c:catAx>
        <c:axId val="375086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75103088"/>
        <c:crosses val="autoZero"/>
        <c:auto val="1"/>
        <c:lblAlgn val="ctr"/>
        <c:lblOffset val="100"/>
        <c:noMultiLvlLbl val="0"/>
      </c:catAx>
      <c:valAx>
        <c:axId val="3751030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NOx</a:t>
                </a:r>
                <a:r>
                  <a:rPr lang="en-US" sz="1400" baseline="0" dirty="0"/>
                  <a:t> Emissions (tons per year)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9.8465989687755995E-3"/>
              <c:y val="0.1667856150106448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750862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pivotSource>
    <c:name>[charts_wrap_basins_2008_10.17.13_wo_Permian.xlsx]baseline+project!PivotTable4</c:name>
    <c:fmtId val="-1"/>
  </c:pivotSource>
  <c:chart>
    <c:autoTitleDeleted val="1"/>
    <c:pivotFmts>
      <c:pivotFmt>
        <c:idx val="0"/>
      </c:pivotFmt>
      <c:pivotFmt>
        <c:idx val="1"/>
        <c:spPr>
          <a:solidFill>
            <a:schemeClr val="tx1"/>
          </a:solidFill>
        </c:spPr>
        <c:marker>
          <c:symbol val="none"/>
        </c:marker>
      </c:pivotFmt>
      <c:pivotFmt>
        <c:idx val="2"/>
        <c:spPr>
          <a:solidFill>
            <a:schemeClr val="accent6">
              <a:lumMod val="75000"/>
            </a:schemeClr>
          </a:solidFill>
        </c:spPr>
      </c:pivotFmt>
      <c:pivotFmt>
        <c:idx val="3"/>
        <c:spPr>
          <a:solidFill>
            <a:srgbClr val="00B050"/>
          </a:solidFill>
        </c:spPr>
      </c:pivotFmt>
      <c:pivotFmt>
        <c:idx val="4"/>
        <c:spPr>
          <a:solidFill>
            <a:schemeClr val="tx2">
              <a:lumMod val="60000"/>
              <a:lumOff val="40000"/>
            </a:schemeClr>
          </a:solidFill>
        </c:spPr>
      </c:pivotFmt>
      <c:pivotFmt>
        <c:idx val="5"/>
        <c:spPr>
          <a:solidFill>
            <a:srgbClr val="DC2477"/>
          </a:solidFill>
        </c:spPr>
      </c:pivotFmt>
      <c:pivotFmt>
        <c:idx val="6"/>
        <c:spPr>
          <a:solidFill>
            <a:srgbClr val="7030A0"/>
          </a:solidFill>
        </c:spPr>
      </c:pivotFmt>
      <c:pivotFmt>
        <c:idx val="7"/>
        <c:spPr>
          <a:solidFill>
            <a:srgbClr val="FFC000"/>
          </a:solidFill>
        </c:spPr>
      </c:pivotFmt>
      <c:pivotFmt>
        <c:idx val="8"/>
        <c:spPr>
          <a:solidFill>
            <a:srgbClr val="92D050"/>
          </a:solidFill>
        </c:spPr>
      </c:pivotFmt>
      <c:pivotFmt>
        <c:idx val="9"/>
        <c:spPr>
          <a:solidFill>
            <a:srgbClr val="E83030"/>
          </a:solidFill>
        </c:spPr>
      </c:pivotFmt>
      <c:pivotFmt>
        <c:idx val="10"/>
        <c:spPr>
          <a:solidFill>
            <a:schemeClr val="accent1">
              <a:lumMod val="75000"/>
            </a:schemeClr>
          </a:solidFill>
        </c:spPr>
      </c:pivotFmt>
      <c:pivotFmt>
        <c:idx val="11"/>
        <c:spPr>
          <a:solidFill>
            <a:schemeClr val="tx1"/>
          </a:solidFill>
        </c:spPr>
        <c:marker>
          <c:symbol val="none"/>
        </c:marker>
      </c:pivotFmt>
      <c:pivotFmt>
        <c:idx val="12"/>
        <c:spPr>
          <a:solidFill>
            <a:schemeClr val="accent6">
              <a:lumMod val="75000"/>
            </a:schemeClr>
          </a:solidFill>
        </c:spPr>
      </c:pivotFmt>
      <c:pivotFmt>
        <c:idx val="13"/>
        <c:spPr>
          <a:solidFill>
            <a:srgbClr val="F79646">
              <a:lumMod val="60000"/>
              <a:lumOff val="40000"/>
            </a:srgbClr>
          </a:solidFill>
        </c:spPr>
      </c:pivotFmt>
      <c:pivotFmt>
        <c:idx val="14"/>
        <c:spPr>
          <a:solidFill>
            <a:srgbClr val="00B050"/>
          </a:solidFill>
        </c:spPr>
      </c:pivotFmt>
      <c:pivotFmt>
        <c:idx val="15"/>
        <c:spPr>
          <a:solidFill>
            <a:srgbClr val="94DCAC"/>
          </a:solidFill>
        </c:spPr>
      </c:pivotFmt>
      <c:pivotFmt>
        <c:idx val="16"/>
        <c:spPr>
          <a:solidFill>
            <a:srgbClr val="1F497D">
              <a:lumMod val="60000"/>
              <a:lumOff val="40000"/>
            </a:srgbClr>
          </a:solidFill>
        </c:spPr>
      </c:pivotFmt>
      <c:pivotFmt>
        <c:idx val="17"/>
        <c:spPr>
          <a:solidFill>
            <a:srgbClr val="4BACC6">
              <a:lumMod val="60000"/>
              <a:lumOff val="40000"/>
            </a:srgbClr>
          </a:solidFill>
        </c:spPr>
      </c:pivotFmt>
      <c:pivotFmt>
        <c:idx val="18"/>
        <c:spPr>
          <a:solidFill>
            <a:srgbClr val="DC2477"/>
          </a:solidFill>
        </c:spPr>
      </c:pivotFmt>
      <c:pivotFmt>
        <c:idx val="19"/>
        <c:spPr>
          <a:solidFill>
            <a:srgbClr val="EE96BE"/>
          </a:solidFill>
        </c:spPr>
      </c:pivotFmt>
      <c:pivotFmt>
        <c:idx val="20"/>
        <c:spPr>
          <a:solidFill>
            <a:srgbClr val="7030A0"/>
          </a:solidFill>
        </c:spPr>
      </c:pivotFmt>
      <c:pivotFmt>
        <c:idx val="21"/>
        <c:spPr>
          <a:solidFill>
            <a:srgbClr val="4F81BD">
              <a:lumMod val="75000"/>
            </a:srgbClr>
          </a:solidFill>
        </c:spPr>
      </c:pivotFmt>
      <c:pivotFmt>
        <c:idx val="22"/>
        <c:spPr>
          <a:solidFill>
            <a:srgbClr val="4F81BD">
              <a:lumMod val="60000"/>
              <a:lumOff val="40000"/>
            </a:srgbClr>
          </a:solidFill>
        </c:spPr>
      </c:pivotFmt>
      <c:pivotFmt>
        <c:idx val="23"/>
        <c:spPr>
          <a:solidFill>
            <a:srgbClr val="E83030"/>
          </a:solidFill>
        </c:spPr>
      </c:pivotFmt>
      <c:pivotFmt>
        <c:idx val="24"/>
        <c:spPr>
          <a:solidFill>
            <a:srgbClr val="C0504D">
              <a:lumMod val="60000"/>
              <a:lumOff val="40000"/>
            </a:srgbClr>
          </a:solidFill>
        </c:spPr>
      </c:pivotFmt>
      <c:pivotFmt>
        <c:idx val="25"/>
        <c:spPr>
          <a:solidFill>
            <a:srgbClr val="92D050"/>
          </a:solidFill>
        </c:spPr>
      </c:pivotFmt>
      <c:pivotFmt>
        <c:idx val="26"/>
        <c:spPr>
          <a:solidFill>
            <a:srgbClr val="9BBB59">
              <a:lumMod val="60000"/>
              <a:lumOff val="40000"/>
            </a:srgbClr>
          </a:solidFill>
        </c:spPr>
      </c:pivotFmt>
      <c:pivotFmt>
        <c:idx val="27"/>
        <c:spPr>
          <a:solidFill>
            <a:srgbClr val="FFC000"/>
          </a:solidFill>
        </c:spPr>
      </c:pivotFmt>
      <c:pivotFmt>
        <c:idx val="28"/>
        <c:spPr>
          <a:solidFill>
            <a:srgbClr val="FFE9A3"/>
          </a:solidFill>
        </c:spPr>
      </c:pivotFmt>
      <c:pivotFmt>
        <c:idx val="29"/>
        <c:spPr>
          <a:solidFill>
            <a:srgbClr val="8064A2">
              <a:lumMod val="60000"/>
              <a:lumOff val="40000"/>
            </a:srgbClr>
          </a:solidFill>
        </c:spPr>
      </c:pivotFmt>
      <c:pivotFmt>
        <c:idx val="30"/>
        <c:spPr>
          <a:solidFill>
            <a:schemeClr val="tx1"/>
          </a:solidFill>
        </c:spPr>
        <c:marker>
          <c:symbol val="none"/>
        </c:marker>
      </c:pivotFmt>
      <c:pivotFmt>
        <c:idx val="31"/>
        <c:spPr>
          <a:solidFill>
            <a:schemeClr val="accent6">
              <a:lumMod val="75000"/>
            </a:schemeClr>
          </a:solidFill>
        </c:spPr>
      </c:pivotFmt>
      <c:pivotFmt>
        <c:idx val="32"/>
        <c:spPr>
          <a:solidFill>
            <a:srgbClr val="F79646">
              <a:lumMod val="60000"/>
              <a:lumOff val="40000"/>
            </a:srgbClr>
          </a:solidFill>
        </c:spPr>
      </c:pivotFmt>
      <c:pivotFmt>
        <c:idx val="33"/>
        <c:spPr>
          <a:solidFill>
            <a:srgbClr val="00B050"/>
          </a:solidFill>
        </c:spPr>
      </c:pivotFmt>
      <c:pivotFmt>
        <c:idx val="34"/>
        <c:spPr>
          <a:solidFill>
            <a:srgbClr val="94DCAC"/>
          </a:solidFill>
        </c:spPr>
      </c:pivotFmt>
      <c:pivotFmt>
        <c:idx val="35"/>
        <c:spPr>
          <a:solidFill>
            <a:srgbClr val="1F497D">
              <a:lumMod val="60000"/>
              <a:lumOff val="40000"/>
            </a:srgbClr>
          </a:solidFill>
        </c:spPr>
      </c:pivotFmt>
      <c:pivotFmt>
        <c:idx val="36"/>
        <c:spPr>
          <a:solidFill>
            <a:srgbClr val="4BACC6">
              <a:lumMod val="60000"/>
              <a:lumOff val="40000"/>
            </a:srgbClr>
          </a:solidFill>
        </c:spPr>
      </c:pivotFmt>
      <c:pivotFmt>
        <c:idx val="37"/>
        <c:spPr>
          <a:solidFill>
            <a:srgbClr val="DC2477"/>
          </a:solidFill>
        </c:spPr>
      </c:pivotFmt>
      <c:pivotFmt>
        <c:idx val="38"/>
        <c:spPr>
          <a:solidFill>
            <a:srgbClr val="EE96BE"/>
          </a:solidFill>
        </c:spPr>
      </c:pivotFmt>
      <c:pivotFmt>
        <c:idx val="39"/>
        <c:spPr>
          <a:solidFill>
            <a:srgbClr val="7030A0"/>
          </a:solidFill>
        </c:spPr>
      </c:pivotFmt>
      <c:pivotFmt>
        <c:idx val="40"/>
        <c:spPr>
          <a:solidFill>
            <a:srgbClr val="8064A2">
              <a:lumMod val="60000"/>
              <a:lumOff val="40000"/>
            </a:srgbClr>
          </a:solidFill>
        </c:spPr>
      </c:pivotFmt>
      <c:pivotFmt>
        <c:idx val="41"/>
        <c:spPr>
          <a:solidFill>
            <a:srgbClr val="FFC000"/>
          </a:solidFill>
        </c:spPr>
      </c:pivotFmt>
      <c:pivotFmt>
        <c:idx val="42"/>
        <c:spPr>
          <a:solidFill>
            <a:srgbClr val="FFE9A3"/>
          </a:solidFill>
        </c:spPr>
      </c:pivotFmt>
      <c:pivotFmt>
        <c:idx val="43"/>
        <c:spPr>
          <a:solidFill>
            <a:srgbClr val="92D050"/>
          </a:solidFill>
        </c:spPr>
      </c:pivotFmt>
      <c:pivotFmt>
        <c:idx val="44"/>
        <c:spPr>
          <a:solidFill>
            <a:srgbClr val="9BBB59">
              <a:lumMod val="60000"/>
              <a:lumOff val="40000"/>
            </a:srgbClr>
          </a:solidFill>
        </c:spPr>
      </c:pivotFmt>
      <c:pivotFmt>
        <c:idx val="45"/>
        <c:spPr>
          <a:solidFill>
            <a:srgbClr val="E83030"/>
          </a:solidFill>
        </c:spPr>
      </c:pivotFmt>
      <c:pivotFmt>
        <c:idx val="46"/>
        <c:spPr>
          <a:solidFill>
            <a:srgbClr val="C0504D">
              <a:lumMod val="60000"/>
              <a:lumOff val="40000"/>
            </a:srgbClr>
          </a:solidFill>
        </c:spPr>
      </c:pivotFmt>
      <c:pivotFmt>
        <c:idx val="47"/>
        <c:spPr>
          <a:solidFill>
            <a:srgbClr val="4F81BD">
              <a:lumMod val="75000"/>
            </a:srgbClr>
          </a:solidFill>
        </c:spPr>
      </c:pivotFmt>
      <c:pivotFmt>
        <c:idx val="48"/>
        <c:spPr>
          <a:solidFill>
            <a:srgbClr val="4F81BD">
              <a:lumMod val="60000"/>
              <a:lumOff val="40000"/>
            </a:srgbClr>
          </a:solidFill>
        </c:spPr>
      </c:pivotFmt>
      <c:pivotFmt>
        <c:idx val="49"/>
        <c:spPr>
          <a:solidFill>
            <a:schemeClr val="tx1"/>
          </a:solidFill>
        </c:spPr>
        <c:marker>
          <c:symbol val="none"/>
        </c:marker>
      </c:pivotFmt>
      <c:pivotFmt>
        <c:idx val="50"/>
        <c:spPr>
          <a:solidFill>
            <a:schemeClr val="accent6">
              <a:lumMod val="75000"/>
            </a:schemeClr>
          </a:solidFill>
        </c:spPr>
      </c:pivotFmt>
      <c:pivotFmt>
        <c:idx val="51"/>
        <c:spPr>
          <a:solidFill>
            <a:srgbClr val="F79646">
              <a:lumMod val="60000"/>
              <a:lumOff val="40000"/>
            </a:srgbClr>
          </a:solidFill>
        </c:spPr>
      </c:pivotFmt>
      <c:pivotFmt>
        <c:idx val="52"/>
        <c:spPr>
          <a:solidFill>
            <a:srgbClr val="00B050"/>
          </a:solidFill>
        </c:spPr>
      </c:pivotFmt>
      <c:pivotFmt>
        <c:idx val="53"/>
        <c:spPr>
          <a:solidFill>
            <a:srgbClr val="94DCAC"/>
          </a:solidFill>
        </c:spPr>
      </c:pivotFmt>
      <c:pivotFmt>
        <c:idx val="54"/>
        <c:spPr>
          <a:solidFill>
            <a:srgbClr val="1F497D">
              <a:lumMod val="60000"/>
              <a:lumOff val="40000"/>
            </a:srgbClr>
          </a:solidFill>
        </c:spPr>
      </c:pivotFmt>
      <c:pivotFmt>
        <c:idx val="55"/>
        <c:spPr>
          <a:solidFill>
            <a:srgbClr val="4BACC6">
              <a:lumMod val="60000"/>
              <a:lumOff val="40000"/>
            </a:srgbClr>
          </a:solidFill>
        </c:spPr>
      </c:pivotFmt>
      <c:pivotFmt>
        <c:idx val="56"/>
        <c:spPr>
          <a:solidFill>
            <a:srgbClr val="DC2477"/>
          </a:solidFill>
        </c:spPr>
      </c:pivotFmt>
      <c:pivotFmt>
        <c:idx val="57"/>
        <c:spPr>
          <a:solidFill>
            <a:srgbClr val="EE96BE"/>
          </a:solidFill>
        </c:spPr>
      </c:pivotFmt>
      <c:pivotFmt>
        <c:idx val="58"/>
        <c:spPr>
          <a:solidFill>
            <a:srgbClr val="7030A0"/>
          </a:solidFill>
        </c:spPr>
      </c:pivotFmt>
      <c:pivotFmt>
        <c:idx val="59"/>
        <c:spPr>
          <a:solidFill>
            <a:srgbClr val="8064A2">
              <a:lumMod val="60000"/>
              <a:lumOff val="40000"/>
            </a:srgbClr>
          </a:solidFill>
        </c:spPr>
      </c:pivotFmt>
      <c:pivotFmt>
        <c:idx val="60"/>
        <c:spPr>
          <a:solidFill>
            <a:srgbClr val="FFC000"/>
          </a:solidFill>
        </c:spPr>
      </c:pivotFmt>
      <c:pivotFmt>
        <c:idx val="61"/>
        <c:spPr>
          <a:solidFill>
            <a:srgbClr val="FFE9A3"/>
          </a:solidFill>
        </c:spPr>
      </c:pivotFmt>
      <c:pivotFmt>
        <c:idx val="62"/>
        <c:spPr>
          <a:solidFill>
            <a:srgbClr val="92D050"/>
          </a:solidFill>
        </c:spPr>
      </c:pivotFmt>
      <c:pivotFmt>
        <c:idx val="63"/>
        <c:spPr>
          <a:solidFill>
            <a:srgbClr val="9BBB59">
              <a:lumMod val="60000"/>
              <a:lumOff val="40000"/>
            </a:srgbClr>
          </a:solidFill>
        </c:spPr>
      </c:pivotFmt>
      <c:pivotFmt>
        <c:idx val="64"/>
        <c:spPr>
          <a:solidFill>
            <a:srgbClr val="E83030"/>
          </a:solidFill>
        </c:spPr>
      </c:pivotFmt>
      <c:pivotFmt>
        <c:idx val="65"/>
        <c:spPr>
          <a:solidFill>
            <a:srgbClr val="C0504D">
              <a:lumMod val="60000"/>
              <a:lumOff val="40000"/>
            </a:srgbClr>
          </a:solidFill>
        </c:spPr>
      </c:pivotFmt>
      <c:pivotFmt>
        <c:idx val="66"/>
        <c:spPr>
          <a:solidFill>
            <a:srgbClr val="4F81BD">
              <a:lumMod val="75000"/>
            </a:srgbClr>
          </a:solidFill>
        </c:spPr>
      </c:pivotFmt>
      <c:pivotFmt>
        <c:idx val="67"/>
        <c:spPr>
          <a:solidFill>
            <a:srgbClr val="4F81BD">
              <a:lumMod val="60000"/>
              <a:lumOff val="40000"/>
            </a:srgbClr>
          </a:solidFill>
        </c:spPr>
      </c:pivotFmt>
      <c:pivotFmt>
        <c:idx val="68"/>
        <c:spPr>
          <a:solidFill>
            <a:schemeClr val="tx1"/>
          </a:solidFill>
        </c:spPr>
        <c:marker>
          <c:symbol val="none"/>
        </c:marker>
      </c:pivotFmt>
      <c:pivotFmt>
        <c:idx val="69"/>
        <c:spPr>
          <a:solidFill>
            <a:schemeClr val="accent6">
              <a:lumMod val="75000"/>
            </a:schemeClr>
          </a:solidFill>
        </c:spPr>
      </c:pivotFmt>
      <c:pivotFmt>
        <c:idx val="70"/>
        <c:spPr>
          <a:solidFill>
            <a:srgbClr val="F79646">
              <a:lumMod val="60000"/>
              <a:lumOff val="40000"/>
            </a:srgbClr>
          </a:solidFill>
        </c:spPr>
      </c:pivotFmt>
      <c:pivotFmt>
        <c:idx val="71"/>
        <c:spPr>
          <a:solidFill>
            <a:srgbClr val="1F497D">
              <a:lumMod val="60000"/>
              <a:lumOff val="40000"/>
            </a:srgbClr>
          </a:solidFill>
        </c:spPr>
      </c:pivotFmt>
      <c:pivotFmt>
        <c:idx val="72"/>
        <c:spPr>
          <a:solidFill>
            <a:srgbClr val="4BACC6">
              <a:lumMod val="60000"/>
              <a:lumOff val="40000"/>
            </a:srgbClr>
          </a:solidFill>
        </c:spPr>
      </c:pivotFmt>
      <c:pivotFmt>
        <c:idx val="73"/>
        <c:spPr>
          <a:solidFill>
            <a:srgbClr val="92D050"/>
          </a:solidFill>
        </c:spPr>
      </c:pivotFmt>
      <c:pivotFmt>
        <c:idx val="74"/>
        <c:spPr>
          <a:solidFill>
            <a:srgbClr val="9BBB59">
              <a:lumMod val="60000"/>
              <a:lumOff val="40000"/>
            </a:srgbClr>
          </a:solidFill>
        </c:spPr>
      </c:pivotFmt>
      <c:pivotFmt>
        <c:idx val="75"/>
        <c:spPr>
          <a:solidFill>
            <a:srgbClr val="00B050"/>
          </a:solidFill>
        </c:spPr>
      </c:pivotFmt>
      <c:pivotFmt>
        <c:idx val="76"/>
        <c:spPr>
          <a:solidFill>
            <a:srgbClr val="94DCAC"/>
          </a:solidFill>
        </c:spPr>
      </c:pivotFmt>
      <c:pivotFmt>
        <c:idx val="77"/>
        <c:spPr>
          <a:solidFill>
            <a:srgbClr val="7030A0"/>
          </a:solidFill>
        </c:spPr>
      </c:pivotFmt>
      <c:pivotFmt>
        <c:idx val="78"/>
        <c:spPr>
          <a:solidFill>
            <a:srgbClr val="8064A2">
              <a:lumMod val="60000"/>
              <a:lumOff val="40000"/>
            </a:srgbClr>
          </a:solidFill>
        </c:spPr>
      </c:pivotFmt>
      <c:pivotFmt>
        <c:idx val="79"/>
        <c:spPr>
          <a:solidFill>
            <a:srgbClr val="4F81BD">
              <a:lumMod val="75000"/>
            </a:srgbClr>
          </a:solidFill>
        </c:spPr>
      </c:pivotFmt>
      <c:pivotFmt>
        <c:idx val="80"/>
        <c:spPr>
          <a:solidFill>
            <a:srgbClr val="4F81BD">
              <a:lumMod val="60000"/>
              <a:lumOff val="40000"/>
            </a:srgbClr>
          </a:solidFill>
        </c:spPr>
      </c:pivotFmt>
      <c:pivotFmt>
        <c:idx val="81"/>
        <c:spPr>
          <a:solidFill>
            <a:srgbClr val="DC2477"/>
          </a:solidFill>
        </c:spPr>
      </c:pivotFmt>
      <c:pivotFmt>
        <c:idx val="82"/>
        <c:spPr>
          <a:solidFill>
            <a:srgbClr val="EE96BE"/>
          </a:solidFill>
        </c:spPr>
      </c:pivotFmt>
      <c:pivotFmt>
        <c:idx val="83"/>
        <c:spPr>
          <a:solidFill>
            <a:srgbClr val="FFC000"/>
          </a:solidFill>
        </c:spPr>
      </c:pivotFmt>
      <c:pivotFmt>
        <c:idx val="84"/>
        <c:spPr>
          <a:solidFill>
            <a:srgbClr val="FFE9A3"/>
          </a:solidFill>
        </c:spPr>
      </c:pivotFmt>
      <c:pivotFmt>
        <c:idx val="85"/>
        <c:spPr>
          <a:solidFill>
            <a:srgbClr val="E83030"/>
          </a:solidFill>
        </c:spPr>
      </c:pivotFmt>
      <c:pivotFmt>
        <c:idx val="86"/>
        <c:spPr>
          <a:solidFill>
            <a:srgbClr val="C0504D">
              <a:lumMod val="60000"/>
              <a:lumOff val="40000"/>
            </a:srgbClr>
          </a:solidFill>
        </c:spPr>
      </c:pivotFmt>
      <c:pivotFmt>
        <c:idx val="87"/>
        <c:spPr>
          <a:solidFill>
            <a:schemeClr val="tx1"/>
          </a:solidFill>
        </c:spPr>
        <c:marker>
          <c:symbol val="none"/>
        </c:marker>
      </c:pivotFmt>
      <c:pivotFmt>
        <c:idx val="88"/>
        <c:spPr>
          <a:solidFill>
            <a:schemeClr val="accent6">
              <a:lumMod val="75000"/>
            </a:schemeClr>
          </a:solidFill>
        </c:spPr>
      </c:pivotFmt>
      <c:pivotFmt>
        <c:idx val="89"/>
        <c:spPr>
          <a:solidFill>
            <a:srgbClr val="F79646">
              <a:lumMod val="60000"/>
              <a:lumOff val="40000"/>
            </a:srgbClr>
          </a:solidFill>
        </c:spPr>
      </c:pivotFmt>
      <c:pivotFmt>
        <c:idx val="90"/>
        <c:spPr>
          <a:solidFill>
            <a:srgbClr val="1F497D">
              <a:lumMod val="60000"/>
              <a:lumOff val="40000"/>
            </a:srgbClr>
          </a:solidFill>
        </c:spPr>
      </c:pivotFmt>
      <c:pivotFmt>
        <c:idx val="91"/>
        <c:spPr>
          <a:solidFill>
            <a:srgbClr val="4BACC6">
              <a:lumMod val="60000"/>
              <a:lumOff val="40000"/>
            </a:srgbClr>
          </a:solidFill>
        </c:spPr>
      </c:pivotFmt>
      <c:pivotFmt>
        <c:idx val="92"/>
        <c:spPr>
          <a:solidFill>
            <a:srgbClr val="92D050"/>
          </a:solidFill>
        </c:spPr>
      </c:pivotFmt>
      <c:pivotFmt>
        <c:idx val="93"/>
        <c:spPr>
          <a:solidFill>
            <a:srgbClr val="9BBB59">
              <a:lumMod val="60000"/>
              <a:lumOff val="40000"/>
            </a:srgbClr>
          </a:solidFill>
        </c:spPr>
      </c:pivotFmt>
      <c:pivotFmt>
        <c:idx val="94"/>
        <c:spPr>
          <a:solidFill>
            <a:srgbClr val="00B050"/>
          </a:solidFill>
        </c:spPr>
      </c:pivotFmt>
      <c:pivotFmt>
        <c:idx val="95"/>
        <c:spPr>
          <a:solidFill>
            <a:srgbClr val="94DCAC"/>
          </a:solidFill>
        </c:spPr>
      </c:pivotFmt>
      <c:pivotFmt>
        <c:idx val="96"/>
        <c:spPr>
          <a:solidFill>
            <a:srgbClr val="7030A0"/>
          </a:solidFill>
        </c:spPr>
      </c:pivotFmt>
      <c:pivotFmt>
        <c:idx val="97"/>
        <c:spPr>
          <a:solidFill>
            <a:srgbClr val="8064A2">
              <a:lumMod val="60000"/>
              <a:lumOff val="40000"/>
            </a:srgbClr>
          </a:solidFill>
        </c:spPr>
      </c:pivotFmt>
      <c:pivotFmt>
        <c:idx val="98"/>
        <c:spPr>
          <a:solidFill>
            <a:srgbClr val="4F81BD">
              <a:lumMod val="75000"/>
            </a:srgbClr>
          </a:solidFill>
        </c:spPr>
      </c:pivotFmt>
      <c:pivotFmt>
        <c:idx val="99"/>
        <c:spPr>
          <a:solidFill>
            <a:srgbClr val="4F81BD">
              <a:lumMod val="60000"/>
              <a:lumOff val="40000"/>
            </a:srgbClr>
          </a:solidFill>
        </c:spPr>
      </c:pivotFmt>
      <c:pivotFmt>
        <c:idx val="100"/>
        <c:spPr>
          <a:solidFill>
            <a:srgbClr val="DC2477"/>
          </a:solidFill>
        </c:spPr>
      </c:pivotFmt>
      <c:pivotFmt>
        <c:idx val="101"/>
        <c:spPr>
          <a:solidFill>
            <a:srgbClr val="EE96BE"/>
          </a:solidFill>
        </c:spPr>
      </c:pivotFmt>
      <c:pivotFmt>
        <c:idx val="102"/>
        <c:spPr>
          <a:solidFill>
            <a:srgbClr val="FFC000"/>
          </a:solidFill>
        </c:spPr>
      </c:pivotFmt>
      <c:pivotFmt>
        <c:idx val="103"/>
        <c:spPr>
          <a:solidFill>
            <a:srgbClr val="FFE9A3"/>
          </a:solidFill>
        </c:spPr>
      </c:pivotFmt>
      <c:pivotFmt>
        <c:idx val="104"/>
        <c:spPr>
          <a:solidFill>
            <a:srgbClr val="E83030"/>
          </a:solidFill>
        </c:spPr>
      </c:pivotFmt>
      <c:pivotFmt>
        <c:idx val="105"/>
        <c:spPr>
          <a:solidFill>
            <a:srgbClr val="C0504D">
              <a:lumMod val="60000"/>
              <a:lumOff val="40000"/>
            </a:srgbClr>
          </a:solidFill>
        </c:spPr>
      </c:pivotFmt>
    </c:pivotFmts>
    <c:plotArea>
      <c:layout>
        <c:manualLayout>
          <c:layoutTarget val="inner"/>
          <c:xMode val="edge"/>
          <c:yMode val="edge"/>
          <c:x val="0.13146290196821803"/>
          <c:y val="1.9682365100568814E-2"/>
          <c:w val="0.8675048969433069"/>
          <c:h val="0.68984537351370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'baseline+project'!$K$2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Pt>
            <c:idx val="3"/>
            <c:invertIfNegative val="0"/>
            <c:bubble3D val="0"/>
            <c:spPr>
              <a:solidFill>
                <a:srgbClr val="4BACC6">
                  <a:lumMod val="60000"/>
                  <a:lumOff val="40000"/>
                </a:srgbClr>
              </a:solidFill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9BBB59">
                  <a:lumMod val="60000"/>
                  <a:lumOff val="40000"/>
                </a:srgbClr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7"/>
            <c:invertIfNegative val="0"/>
            <c:bubble3D val="0"/>
            <c:spPr>
              <a:solidFill>
                <a:srgbClr val="94DCAC"/>
              </a:solidFill>
            </c:spPr>
          </c:dPt>
          <c:dPt>
            <c:idx val="8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9"/>
            <c:invertIfNegative val="0"/>
            <c:bubble3D val="0"/>
            <c:spPr>
              <a:solidFill>
                <a:srgbClr val="8064A2">
                  <a:lumMod val="60000"/>
                  <a:lumOff val="40000"/>
                </a:srgbClr>
              </a:solidFill>
            </c:spPr>
          </c:dPt>
          <c:dPt>
            <c:idx val="10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</c:spPr>
          </c:dPt>
          <c:dPt>
            <c:idx val="11"/>
            <c:invertIfNegative val="0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</c:spPr>
          </c:dPt>
          <c:dPt>
            <c:idx val="12"/>
            <c:invertIfNegative val="0"/>
            <c:bubble3D val="0"/>
            <c:spPr>
              <a:solidFill>
                <a:srgbClr val="DC2477"/>
              </a:solidFill>
            </c:spPr>
          </c:dPt>
          <c:dPt>
            <c:idx val="13"/>
            <c:invertIfNegative val="0"/>
            <c:bubble3D val="0"/>
            <c:spPr>
              <a:solidFill>
                <a:srgbClr val="EE96BE"/>
              </a:solidFill>
            </c:spPr>
          </c:dPt>
          <c:dPt>
            <c:idx val="14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FFE9A3"/>
              </a:solidFill>
            </c:spPr>
          </c:dPt>
          <c:dPt>
            <c:idx val="16"/>
            <c:invertIfNegative val="0"/>
            <c:bubble3D val="0"/>
            <c:spPr>
              <a:solidFill>
                <a:srgbClr val="E83030"/>
              </a:solidFill>
            </c:spPr>
          </c:dPt>
          <c:dPt>
            <c:idx val="17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</c:spPr>
          </c:dPt>
          <c:cat>
            <c:multiLvlStrRef>
              <c:f>'baseline+project'!$J$3:$J$30</c:f>
              <c:multiLvlStrCache>
                <c:ptCount val="18"/>
                <c:lvl>
                  <c:pt idx="0">
                    <c:v>Baseline</c:v>
                  </c:pt>
                  <c:pt idx="1">
                    <c:v>Projection</c:v>
                  </c:pt>
                  <c:pt idx="2">
                    <c:v>Baseline</c:v>
                  </c:pt>
                  <c:pt idx="3">
                    <c:v>Projection</c:v>
                  </c:pt>
                  <c:pt idx="4">
                    <c:v>Baseline</c:v>
                  </c:pt>
                  <c:pt idx="5">
                    <c:v>Projection</c:v>
                  </c:pt>
                  <c:pt idx="6">
                    <c:v>Baseline</c:v>
                  </c:pt>
                  <c:pt idx="7">
                    <c:v>Projection</c:v>
                  </c:pt>
                  <c:pt idx="8">
                    <c:v>Baseline</c:v>
                  </c:pt>
                  <c:pt idx="9">
                    <c:v>Projection</c:v>
                  </c:pt>
                  <c:pt idx="10">
                    <c:v>Baseline</c:v>
                  </c:pt>
                  <c:pt idx="11">
                    <c:v>Projection</c:v>
                  </c:pt>
                  <c:pt idx="12">
                    <c:v>Baseline</c:v>
                  </c:pt>
                  <c:pt idx="13">
                    <c:v>Projection</c:v>
                  </c:pt>
                  <c:pt idx="14">
                    <c:v>Baseline</c:v>
                  </c:pt>
                  <c:pt idx="15">
                    <c:v>Projection</c:v>
                  </c:pt>
                  <c:pt idx="16">
                    <c:v>Baseline</c:v>
                  </c:pt>
                  <c:pt idx="17">
                    <c:v>Projection</c:v>
                  </c:pt>
                </c:lvl>
                <c:lvl>
                  <c:pt idx="0">
                    <c:v>DJ</c:v>
                  </c:pt>
                  <c:pt idx="2">
                    <c:v>Piceance</c:v>
                  </c:pt>
                  <c:pt idx="4">
                    <c:v>Uinta</c:v>
                  </c:pt>
                  <c:pt idx="6">
                    <c:v>North San Juan</c:v>
                  </c:pt>
                  <c:pt idx="8">
                    <c:v>South San Juan</c:v>
                  </c:pt>
                  <c:pt idx="10">
                    <c:v>Wind River</c:v>
                  </c:pt>
                  <c:pt idx="12">
                    <c:v>Powder River</c:v>
                  </c:pt>
                  <c:pt idx="14">
                    <c:v>South West Wyoming</c:v>
                  </c:pt>
                  <c:pt idx="16">
                    <c:v>Williston</c:v>
                  </c:pt>
                </c:lvl>
              </c:multiLvlStrCache>
            </c:multiLvlStrRef>
          </c:cat>
          <c:val>
            <c:numRef>
              <c:f>'baseline+project'!$K$3:$K$30</c:f>
              <c:numCache>
                <c:formatCode>General</c:formatCode>
                <c:ptCount val="18"/>
                <c:pt idx="0">
                  <c:v>100621.7700797148</c:v>
                </c:pt>
                <c:pt idx="1">
                  <c:v>88988.719778838655</c:v>
                </c:pt>
                <c:pt idx="2">
                  <c:v>45714.377061668405</c:v>
                </c:pt>
                <c:pt idx="3">
                  <c:v>20962.28913618972</c:v>
                </c:pt>
                <c:pt idx="4">
                  <c:v>97303.187840651022</c:v>
                </c:pt>
                <c:pt idx="5">
                  <c:v>134543.22220143603</c:v>
                </c:pt>
                <c:pt idx="6">
                  <c:v>2187.2539460064222</c:v>
                </c:pt>
                <c:pt idx="7">
                  <c:v>1598.1751053038672</c:v>
                </c:pt>
                <c:pt idx="8">
                  <c:v>54468.946089968667</c:v>
                </c:pt>
                <c:pt idx="9">
                  <c:v>55705.300691797012</c:v>
                </c:pt>
                <c:pt idx="10">
                  <c:v>10992.558122513265</c:v>
                </c:pt>
                <c:pt idx="11">
                  <c:v>12479.690968046894</c:v>
                </c:pt>
                <c:pt idx="12">
                  <c:v>14787.427911081442</c:v>
                </c:pt>
                <c:pt idx="13">
                  <c:v>17779.17623824301</c:v>
                </c:pt>
                <c:pt idx="14">
                  <c:v>87374.126124427246</c:v>
                </c:pt>
                <c:pt idx="15">
                  <c:v>105497.91706531831</c:v>
                </c:pt>
                <c:pt idx="16">
                  <c:v>357797.96406451624</c:v>
                </c:pt>
                <c:pt idx="17">
                  <c:v>454442.94993624883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095248"/>
        <c:axId val="375096424"/>
      </c:barChart>
      <c:catAx>
        <c:axId val="375095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75096424"/>
        <c:crosses val="autoZero"/>
        <c:auto val="1"/>
        <c:lblAlgn val="ctr"/>
        <c:lblOffset val="100"/>
        <c:noMultiLvlLbl val="0"/>
      </c:catAx>
      <c:valAx>
        <c:axId val="3750964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dirty="0"/>
                  <a:t>VOC Emissions (tons/year)</a:t>
                </a:r>
              </a:p>
            </c:rich>
          </c:tx>
          <c:layout>
            <c:manualLayout>
              <c:xMode val="edge"/>
              <c:yMode val="edge"/>
              <c:x val="3.9871072727595772E-3"/>
              <c:y val="0.2556470249238126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750952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B6F75-9030-9948-A95D-8EE5B2D1EDB9}" type="datetimeFigureOut">
              <a:rPr lang="en-US" smtClean="0"/>
              <a:t>9/22/2015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8CEBA-9128-DA4F-89FE-F14D01E81C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581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35E78-1492-DF40-98A9-F1B651563284}" type="datetimeFigureOut">
              <a:rPr lang="en-US" smtClean="0"/>
              <a:t>9/22/2015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C4082-AF12-AC4F-9724-08B1AD44D1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4650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932452-5398-43B5-B1AD-2183552DA449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6391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864381-F2D0-4919-8CA2-FB2794C900DB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6846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864381-F2D0-4919-8CA2-FB2794C900DB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9037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864381-F2D0-4919-8CA2-FB2794C900DB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9100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864381-F2D0-4919-8CA2-FB2794C900DB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0013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864381-F2D0-4919-8CA2-FB2794C900DB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467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864381-F2D0-4919-8CA2-FB2794C900DB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09909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864381-F2D0-4919-8CA2-FB2794C900DB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2716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864381-F2D0-4919-8CA2-FB2794C900DB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7708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9B8ECD-F6EE-493C-B771-75BB9B1254DC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0617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1EF173-6784-4F7B-B877-F366F5A5BBC5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8242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932452-5398-43B5-B1AD-2183552DA449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4726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932452-5398-43B5-B1AD-2183552DA449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6706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864381-F2D0-4919-8CA2-FB2794C900DB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0620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864381-F2D0-4919-8CA2-FB2794C900DB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6003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864381-F2D0-4919-8CA2-FB2794C900DB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3146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864381-F2D0-4919-8CA2-FB2794C900DB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1860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7846" y="6492875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55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075" y="6356350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60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075" y="6356350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92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677846" y="6483350"/>
            <a:ext cx="4661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EE8312-DC29-064E-9138-361627651F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78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7846" y="6492875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84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80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66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0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075" y="6356350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945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075" y="6356350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803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075" y="6356350"/>
            <a:ext cx="466154" cy="365125"/>
          </a:xfrm>
        </p:spPr>
        <p:txBody>
          <a:bodyPr/>
          <a:lstStyle/>
          <a:p>
            <a:fld id="{51EE8312-DC29-064E-9138-361627651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974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85455" y="6143625"/>
            <a:ext cx="2401454" cy="714375"/>
          </a:xfrm>
          <a:prstGeom prst="rect">
            <a:avLst/>
          </a:prstGeom>
          <a:gradFill flip="none" rotWithShape="1">
            <a:gsLst>
              <a:gs pos="30000">
                <a:srgbClr val="03112B"/>
              </a:gs>
              <a:gs pos="94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8000"/>
                </a:solidFill>
              </a:defRPr>
            </a:lvl1pPr>
          </a:lstStyle>
          <a:p>
            <a:fld id="{B4FACF60-D37F-8543-85A2-946DD536AA19}" type="datetime1">
              <a:rPr lang="en-US" smtClean="0"/>
              <a:t>9/22/2015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E8312-DC29-064E-9138-361627651F9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5" name="Picture 4" descr="UNC_IE_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774" y="6093825"/>
            <a:ext cx="1714500" cy="7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5" descr="Picture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5"/>
            <a:ext cx="1483791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RE_Logo_Cyan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536" y="6311543"/>
            <a:ext cx="3236049" cy="40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5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30851" y="391533"/>
            <a:ext cx="6338857" cy="1765301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5775" y="230725"/>
            <a:ext cx="6595990" cy="2094021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Western Air Quality Study (WAQS)</a:t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800" dirty="0" smtClean="0">
                <a:solidFill>
                  <a:schemeClr val="accent2"/>
                </a:solidFill>
              </a:rPr>
              <a:t/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800" dirty="0" smtClean="0">
                <a:solidFill>
                  <a:schemeClr val="accent2"/>
                </a:solidFill>
              </a:rPr>
              <a:t/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800" dirty="0" smtClean="0">
                <a:solidFill>
                  <a:schemeClr val="accent2"/>
                </a:solidFill>
              </a:rPr>
              <a:t>Intermountain Data Warehouse (IWDW)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387" y="2604577"/>
            <a:ext cx="8526840" cy="292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WAQS 2011b Emissions Projections</a:t>
            </a:r>
            <a:endParaRPr lang="en-US" sz="4000" b="1" dirty="0" smtClean="0"/>
          </a:p>
          <a:p>
            <a:pPr algn="ctr"/>
            <a:endParaRPr lang="en-US" sz="2400" dirty="0" smtClean="0">
              <a:solidFill>
                <a:srgbClr val="3333CC"/>
              </a:solidFill>
            </a:endParaRPr>
          </a:p>
          <a:p>
            <a:pPr algn="ctr"/>
            <a:r>
              <a:rPr lang="en-US" sz="2400" dirty="0" smtClean="0">
                <a:solidFill>
                  <a:srgbClr val="3333CC"/>
                </a:solidFill>
              </a:rPr>
              <a:t>University of North Carolina (UNC-IE)</a:t>
            </a:r>
          </a:p>
          <a:p>
            <a:pPr algn="ctr"/>
            <a:r>
              <a:rPr lang="en-US" sz="2400" dirty="0" err="1" smtClean="0">
                <a:solidFill>
                  <a:srgbClr val="3333CC"/>
                </a:solidFill>
              </a:rPr>
              <a:t>Ramboll</a:t>
            </a:r>
            <a:r>
              <a:rPr lang="en-US" sz="2400" dirty="0" smtClean="0">
                <a:solidFill>
                  <a:srgbClr val="3333CC"/>
                </a:solidFill>
              </a:rPr>
              <a:t>-Environ (Environ)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>
                <a:solidFill>
                  <a:srgbClr val="595959"/>
                </a:solidFill>
              </a:rPr>
              <a:t>September 23, 2015</a:t>
            </a:r>
          </a:p>
          <a:p>
            <a:pPr algn="ctr"/>
            <a:r>
              <a:rPr lang="en-US" sz="2400" dirty="0" smtClean="0">
                <a:solidFill>
                  <a:srgbClr val="595959"/>
                </a:solidFill>
              </a:rPr>
              <a:t>WAQS/IWDW Technical Committee Meeting</a:t>
            </a:r>
            <a:endParaRPr lang="en-US" sz="4000" dirty="0">
              <a:solidFill>
                <a:srgbClr val="59595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3869" y="62484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680" y="863600"/>
            <a:ext cx="372872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2438" y="4105275"/>
            <a:ext cx="77724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518893"/>
            <a:ext cx="9144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4488" indent="-344488" algn="ctr">
              <a:tabLst>
                <a:tab pos="344488" algn="l"/>
              </a:tabLst>
            </a:pPr>
            <a:r>
              <a:rPr lang="en-US" sz="2800" b="1" dirty="0" smtClean="0">
                <a:solidFill>
                  <a:srgbClr val="041129"/>
                </a:solidFill>
                <a:latin typeface="+mj-lt"/>
                <a:cs typeface="Times New Roman" pitchFamily="18" charset="0"/>
              </a:rPr>
              <a:t>O&amp;G Projections </a:t>
            </a:r>
            <a:r>
              <a:rPr lang="en-US" sz="2800" b="1" dirty="0" smtClean="0">
                <a:solidFill>
                  <a:srgbClr val="041129"/>
                </a:solidFill>
                <a:latin typeface="+mj-lt"/>
                <a:cs typeface="Times New Roman" pitchFamily="18" charset="0"/>
              </a:rPr>
              <a:t>- Methodology</a:t>
            </a:r>
            <a:endParaRPr lang="en-US" sz="2800" b="1" dirty="0">
              <a:solidFill>
                <a:srgbClr val="04112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6631" name="Rectangle 11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66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54365" y="6475126"/>
            <a:ext cx="385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2DEC509-E120-48E6-8107-F1DA79E70B7A}" type="slidenum">
              <a:rPr lang="en-US" sz="1200" smtClean="0"/>
              <a:pPr/>
              <a:t>10</a:t>
            </a:fld>
            <a:endParaRPr lang="en-US" sz="1200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47945" y="1091773"/>
            <a:ext cx="8197850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spcAft>
                <a:spcPts val="0"/>
              </a:spcAft>
              <a:buFontTx/>
              <a:buChar char="•"/>
            </a:pPr>
            <a:r>
              <a:rPr lang="en-US" sz="2400" dirty="0" smtClean="0">
                <a:solidFill>
                  <a:srgbClr val="1C21C4"/>
                </a:solidFill>
                <a:cs typeface="Times New Roman" pitchFamily="18" charset="0"/>
              </a:rPr>
              <a:t>No standardized methodology for conducting projections – each inventory study has used different approaches (RMPs, NEPA projects, regional inventories)</a:t>
            </a:r>
          </a:p>
          <a:p>
            <a:pPr marL="228600" indent="-228600">
              <a:spcAft>
                <a:spcPts val="0"/>
              </a:spcAft>
            </a:pPr>
            <a:endParaRPr lang="en-US" sz="1100" dirty="0" smtClean="0">
              <a:solidFill>
                <a:srgbClr val="1C21C4"/>
              </a:solidFill>
              <a:cs typeface="Times New Roman" pitchFamily="18" charset="0"/>
            </a:endParaRPr>
          </a:p>
          <a:p>
            <a:pPr marL="228600" indent="-228600">
              <a:spcAft>
                <a:spcPts val="0"/>
              </a:spcAft>
              <a:buFontTx/>
              <a:buChar char="•"/>
            </a:pPr>
            <a:r>
              <a:rPr lang="en-US" sz="2400" dirty="0" smtClean="0">
                <a:solidFill>
                  <a:srgbClr val="1C21C4"/>
                </a:solidFill>
                <a:cs typeface="Times New Roman" pitchFamily="18" charset="0"/>
              </a:rPr>
              <a:t>WRAP Phase III inventories use a three-step approach:</a:t>
            </a: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Activity scaling factors</a:t>
            </a: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“Uncontrolled” projections</a:t>
            </a:r>
          </a:p>
          <a:p>
            <a:pPr marL="800100" lvl="1" indent="-342900">
              <a:spcAft>
                <a:spcPts val="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State and federal regulatory control requirements</a:t>
            </a:r>
            <a:endParaRPr lang="en-US" sz="2400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  <a:p>
            <a:pPr marL="228600" indent="-228600">
              <a:spcAft>
                <a:spcPts val="0"/>
              </a:spcAft>
            </a:pPr>
            <a:endParaRPr lang="en-US" sz="1100" dirty="0" smtClean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  <a:p>
            <a:pPr marL="228600" indent="-228600">
              <a:spcAft>
                <a:spcPts val="0"/>
              </a:spcAft>
              <a:buFontTx/>
              <a:buChar char="•"/>
            </a:pPr>
            <a:r>
              <a:rPr lang="en-US" sz="2400" dirty="0" smtClean="0">
                <a:solidFill>
                  <a:srgbClr val="1C21C4"/>
                </a:solidFill>
                <a:cs typeface="Times New Roman" pitchFamily="18" charset="0"/>
              </a:rPr>
              <a:t>Activity scaling requires input from operators on planned activities and/or analyzes trends and/or relies on industry studies</a:t>
            </a:r>
          </a:p>
          <a:p>
            <a:pPr marL="228600" indent="-228600">
              <a:spcAft>
                <a:spcPts val="0"/>
              </a:spcAft>
            </a:pPr>
            <a:endParaRPr lang="en-US" sz="1100" dirty="0" smtClean="0">
              <a:solidFill>
                <a:srgbClr val="1C21C4"/>
              </a:solidFill>
              <a:cs typeface="Times New Roman" pitchFamily="18" charset="0"/>
            </a:endParaRPr>
          </a:p>
          <a:p>
            <a:pPr marL="228600" indent="-228600">
              <a:spcAft>
                <a:spcPts val="0"/>
              </a:spcAft>
              <a:buFontTx/>
              <a:buChar char="•"/>
            </a:pPr>
            <a:r>
              <a:rPr lang="en-US" sz="2400" dirty="0" smtClean="0">
                <a:solidFill>
                  <a:srgbClr val="1C21C4"/>
                </a:solidFill>
                <a:cs typeface="Times New Roman" pitchFamily="18" charset="0"/>
              </a:rPr>
              <a:t>State and federal regulatory control requirements complex</a:t>
            </a:r>
            <a:endParaRPr lang="en-US" sz="2400" dirty="0">
              <a:solidFill>
                <a:srgbClr val="1C21C4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50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2438" y="4105275"/>
            <a:ext cx="77724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518893"/>
            <a:ext cx="9144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4488" indent="-344488" algn="ctr">
              <a:tabLst>
                <a:tab pos="344488" algn="l"/>
              </a:tabLst>
            </a:pPr>
            <a:r>
              <a:rPr lang="en-US" sz="2800" b="1" dirty="0" smtClean="0">
                <a:solidFill>
                  <a:srgbClr val="041129"/>
                </a:solidFill>
                <a:latin typeface="+mj-lt"/>
                <a:cs typeface="Times New Roman" pitchFamily="18" charset="0"/>
              </a:rPr>
              <a:t>Projections - Methodology</a:t>
            </a:r>
            <a:endParaRPr lang="en-US" sz="2800" b="1" dirty="0">
              <a:solidFill>
                <a:srgbClr val="04112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6631" name="Rectangle 11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66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54365" y="6475126"/>
            <a:ext cx="385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2DEC509-E120-48E6-8107-F1DA79E70B7A}" type="slidenum">
              <a:rPr lang="en-US" sz="1200" smtClean="0"/>
              <a:pPr/>
              <a:t>11</a:t>
            </a:fld>
            <a:endParaRPr lang="en-US" sz="1200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4741" y="1334451"/>
            <a:ext cx="8876715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2200" dirty="0" smtClean="0">
                <a:solidFill>
                  <a:srgbClr val="1C21C4"/>
                </a:solidFill>
                <a:cs typeface="Times New Roman" pitchFamily="18" charset="0"/>
              </a:rPr>
              <a:t>Operators queried for planned drilling activities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2200" dirty="0" smtClean="0">
                <a:solidFill>
                  <a:srgbClr val="1C21C4"/>
                </a:solidFill>
                <a:cs typeface="Times New Roman" pitchFamily="18" charset="0"/>
              </a:rPr>
              <a:t>Well decline data gathered to generate basin-average curves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2200" dirty="0" smtClean="0">
                <a:solidFill>
                  <a:srgbClr val="1C21C4"/>
                </a:solidFill>
                <a:cs typeface="Times New Roman" pitchFamily="18" charset="0"/>
              </a:rPr>
              <a:t>Production projections constructed from operator data/historic trends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81000" y="2097817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altLang="en-US" sz="3200" b="1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altLang="en-US" sz="3200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altLang="en-US" sz="3200" b="1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altLang="en-US" sz="3200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altLang="en-US" sz="3200" b="1" dirty="0">
                <a:solidFill>
                  <a:schemeClr val="tx2"/>
                </a:solidFill>
                <a:latin typeface="Times New Roman" pitchFamily="18" charset="0"/>
              </a:rPr>
            </a:br>
            <a:endParaRPr lang="en-US" altLang="en-US" sz="3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2858941"/>
            <a:ext cx="4356100" cy="2951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870054"/>
            <a:ext cx="4368800" cy="2952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16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81000" y="11938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</a:br>
            <a:endParaRPr lang="en-US" sz="3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52438" y="4105275"/>
            <a:ext cx="77724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47675" y="204389"/>
            <a:ext cx="8312150" cy="52322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 algn="ctr">
              <a:tabLst>
                <a:tab pos="344488" algn="l"/>
              </a:tabLst>
            </a:pPr>
            <a:r>
              <a:rPr lang="en-US" sz="2800" b="1" dirty="0" smtClean="0">
                <a:solidFill>
                  <a:srgbClr val="041129"/>
                </a:solidFill>
                <a:cs typeface="Times New Roman" pitchFamily="18" charset="0"/>
              </a:rPr>
              <a:t>NOx Projections - Results</a:t>
            </a:r>
            <a:endParaRPr lang="en-US" sz="2800" b="1" dirty="0">
              <a:solidFill>
                <a:srgbClr val="041129"/>
              </a:solidFill>
              <a:cs typeface="Times New Roman" pitchFamily="18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1750" y="4976863"/>
            <a:ext cx="91439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Aft>
                <a:spcPts val="1200"/>
              </a:spcAft>
            </a:pPr>
            <a:r>
              <a:rPr lang="en-US" sz="2400" dirty="0" smtClean="0">
                <a:solidFill>
                  <a:srgbClr val="1C21C4"/>
                </a:solidFill>
                <a:cs typeface="Times New Roman" pitchFamily="18" charset="0"/>
              </a:rPr>
              <a:t>    Emissions projections are complex mix of growth or decline factors and controls from natural equipment turnover and state/federal regulations</a:t>
            </a:r>
            <a:endParaRPr lang="en-US" sz="2400" dirty="0">
              <a:solidFill>
                <a:srgbClr val="1C21C4"/>
              </a:solidFill>
              <a:cs typeface="Times New Roman" pitchFamily="18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6392" name="Rectangle 11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6393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92867" y="6448926"/>
            <a:ext cx="385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2DEC509-E120-48E6-8107-F1DA79E70B7A}" type="slidenum">
              <a:rPr lang="en-US" sz="1200" smtClean="0"/>
              <a:pPr/>
              <a:t>12</a:t>
            </a:fld>
            <a:endParaRPr lang="en-US" sz="1200" dirty="0"/>
          </a:p>
        </p:txBody>
      </p:sp>
      <p:graphicFrame>
        <p:nvGraphicFramePr>
          <p:cNvPr id="13" name="Char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707824"/>
              </p:ext>
            </p:extLst>
          </p:nvPr>
        </p:nvGraphicFramePr>
        <p:xfrm>
          <a:off x="381000" y="523334"/>
          <a:ext cx="8314006" cy="4453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551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81000" y="11938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</a:br>
            <a:endParaRPr lang="en-US" sz="3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52438" y="4105275"/>
            <a:ext cx="77724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52438" y="228394"/>
            <a:ext cx="8312150" cy="52322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 algn="ctr">
              <a:tabLst>
                <a:tab pos="344488" algn="l"/>
              </a:tabLst>
            </a:pPr>
            <a:r>
              <a:rPr lang="en-US" sz="2800" b="1" dirty="0" smtClean="0">
                <a:solidFill>
                  <a:srgbClr val="041129"/>
                </a:solidFill>
                <a:latin typeface="+mj-lt"/>
                <a:cs typeface="Times New Roman" pitchFamily="18" charset="0"/>
              </a:rPr>
              <a:t>VOC Projections - Results</a:t>
            </a:r>
            <a:endParaRPr lang="en-US" sz="2800" b="1" dirty="0">
              <a:solidFill>
                <a:srgbClr val="04112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52438" y="5268206"/>
            <a:ext cx="85530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Aft>
                <a:spcPts val="1200"/>
              </a:spcAft>
            </a:pPr>
            <a:r>
              <a:rPr lang="en-US" sz="2400" dirty="0" smtClean="0">
                <a:solidFill>
                  <a:srgbClr val="1C21C4"/>
                </a:solidFill>
                <a:cs typeface="Times New Roman" pitchFamily="18" charset="0"/>
              </a:rPr>
              <a:t>    State </a:t>
            </a:r>
            <a:r>
              <a:rPr lang="en-US" sz="2400" dirty="0">
                <a:solidFill>
                  <a:srgbClr val="1C21C4"/>
                </a:solidFill>
                <a:cs typeface="Times New Roman" pitchFamily="18" charset="0"/>
              </a:rPr>
              <a:t>regulations vary widely from state to state in emission source categories regulated and levels of control required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6392" name="Rectangle 11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6393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92867" y="6448926"/>
            <a:ext cx="385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2DEC509-E120-48E6-8107-F1DA79E70B7A}" type="slidenum">
              <a:rPr lang="en-US" sz="1200" smtClean="0"/>
              <a:pPr/>
              <a:t>13</a:t>
            </a:fld>
            <a:endParaRPr lang="en-US" sz="1200" dirty="0"/>
          </a:p>
        </p:txBody>
      </p:sp>
      <p:graphicFrame>
        <p:nvGraphicFramePr>
          <p:cNvPr id="14" name="Char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280688"/>
              </p:ext>
            </p:extLst>
          </p:nvPr>
        </p:nvGraphicFramePr>
        <p:xfrm>
          <a:off x="192186" y="801674"/>
          <a:ext cx="8525021" cy="4538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668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81000" y="11938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</a:br>
            <a:endParaRPr lang="en-US" sz="3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52438" y="4105275"/>
            <a:ext cx="77724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47675" y="794832"/>
            <a:ext cx="8312150" cy="52322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 algn="ctr">
              <a:tabLst>
                <a:tab pos="344488" algn="l"/>
              </a:tabLst>
            </a:pPr>
            <a:r>
              <a:rPr lang="en-US" sz="2800" b="1" dirty="0" smtClean="0">
                <a:solidFill>
                  <a:srgbClr val="041129"/>
                </a:solidFill>
                <a:latin typeface="+mj-lt"/>
                <a:cs typeface="Times New Roman" pitchFamily="18" charset="0"/>
              </a:rPr>
              <a:t>Emission Inventories – Issues and New Concepts</a:t>
            </a:r>
            <a:endParaRPr lang="en-US" sz="2800" b="1" dirty="0">
              <a:solidFill>
                <a:srgbClr val="04112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31521" y="1816674"/>
            <a:ext cx="7751298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1C21C4"/>
                </a:solidFill>
                <a:cs typeface="Times New Roman" pitchFamily="18" charset="0"/>
              </a:rPr>
              <a:t>Point vs. area sources</a:t>
            </a:r>
            <a:endParaRPr lang="en-US" sz="2800" dirty="0">
              <a:solidFill>
                <a:srgbClr val="1C21C4"/>
              </a:solidFill>
              <a:cs typeface="Times New Roman" pitchFamily="18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1C21C4"/>
                </a:solidFill>
                <a:cs typeface="Times New Roman" pitchFamily="18" charset="0"/>
              </a:rPr>
              <a:t>Missing source categories</a:t>
            </a:r>
            <a:endParaRPr lang="en-US" sz="2800" dirty="0">
              <a:solidFill>
                <a:srgbClr val="1C21C4"/>
              </a:solidFill>
              <a:cs typeface="Times New Roman" pitchFamily="18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1C21C4"/>
                </a:solidFill>
                <a:cs typeface="Times New Roman" pitchFamily="18" charset="0"/>
              </a:rPr>
              <a:t>Skewness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1C21C4"/>
                </a:solidFill>
                <a:cs typeface="Times New Roman" pitchFamily="18" charset="0"/>
              </a:rPr>
              <a:t>Gas composition data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1C21C4"/>
                </a:solidFill>
                <a:cs typeface="Times New Roman" pitchFamily="18" charset="0"/>
              </a:rPr>
              <a:t>New factor data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1C21C4"/>
                </a:solidFill>
                <a:cs typeface="Times New Roman" pitchFamily="18" charset="0"/>
              </a:rPr>
              <a:t>Uncertainties</a:t>
            </a:r>
            <a:endParaRPr lang="en-US" sz="2800" dirty="0">
              <a:solidFill>
                <a:srgbClr val="1C21C4"/>
              </a:solidFill>
              <a:cs typeface="Times New Roman" pitchFamily="18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6392" name="Rectangle 11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6393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92867" y="6448926"/>
            <a:ext cx="385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2DEC509-E120-48E6-8107-F1DA79E70B7A}" type="slidenum">
              <a:rPr lang="en-US" sz="1200" smtClean="0"/>
              <a:pPr/>
              <a:t>14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9122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81000" y="11938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</a:br>
            <a:endParaRPr lang="en-US" sz="3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52438" y="4105275"/>
            <a:ext cx="77724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47675" y="583812"/>
            <a:ext cx="8312150" cy="52322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 algn="ctr">
              <a:tabLst>
                <a:tab pos="344488" algn="l"/>
              </a:tabLst>
            </a:pPr>
            <a:r>
              <a:rPr lang="en-US" sz="2800" b="1" dirty="0" smtClean="0">
                <a:solidFill>
                  <a:srgbClr val="041129"/>
                </a:solidFill>
                <a:latin typeface="+mj-lt"/>
                <a:cs typeface="Times New Roman" pitchFamily="18" charset="0"/>
              </a:rPr>
              <a:t>Issues and New Concepts – Point vs. Area</a:t>
            </a:r>
            <a:endParaRPr lang="en-US" sz="2800" b="1" dirty="0">
              <a:solidFill>
                <a:srgbClr val="04112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95489" y="3909682"/>
            <a:ext cx="8553017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C21C4"/>
                </a:solidFill>
                <a:cs typeface="Times New Roman" pitchFamily="18" charset="0"/>
              </a:rPr>
              <a:t>Expect improvement in spatial resolution and accuracy of emissions data from point sources but significant effort to process and track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C21C4"/>
                </a:solidFill>
                <a:cs typeface="Times New Roman" pitchFamily="18" charset="0"/>
              </a:rPr>
              <a:t>Colorado (APENs) and Wyoming (site surveys) already doing this</a:t>
            </a:r>
            <a:endParaRPr lang="en-US" dirty="0">
              <a:solidFill>
                <a:srgbClr val="1C21C4"/>
              </a:solidFill>
              <a:cs typeface="Times New Roman" pitchFamily="18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6392" name="Rectangle 11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6393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92867" y="6448926"/>
            <a:ext cx="385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2DEC509-E120-48E6-8107-F1DA79E70B7A}" type="slidenum">
              <a:rPr lang="en-US" sz="1200" smtClean="0"/>
              <a:pPr/>
              <a:t>15</a:t>
            </a:fld>
            <a:endParaRPr lang="en-US" sz="12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60203" y="1638870"/>
          <a:ext cx="862359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1795"/>
                <a:gridCol w="4311795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Point vs. Area Sources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Pros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Cons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Better spatial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resolution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Resource intensive (to states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and industry)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Gather actual emissions/actual usage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Resource intensive to process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Improved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accuracy of emissions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Factor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approach still used for minor sources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90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81000" y="11938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</a:br>
            <a:endParaRPr lang="en-US" sz="3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52438" y="4105275"/>
            <a:ext cx="77724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47675" y="527540"/>
            <a:ext cx="8312150" cy="5847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 algn="ctr">
              <a:tabLst>
                <a:tab pos="344488" algn="l"/>
              </a:tabLst>
            </a:pPr>
            <a:r>
              <a:rPr lang="en-US" sz="2800" b="1" dirty="0" smtClean="0">
                <a:solidFill>
                  <a:srgbClr val="041129"/>
                </a:solidFill>
                <a:latin typeface="+mj-lt"/>
                <a:cs typeface="Times New Roman" pitchFamily="18" charset="0"/>
              </a:rPr>
              <a:t>Issues and New Concepts – Missing Categor</a:t>
            </a:r>
            <a:r>
              <a:rPr lang="en-US" sz="3200" b="1" dirty="0" smtClean="0">
                <a:solidFill>
                  <a:srgbClr val="041129"/>
                </a:solidFill>
                <a:latin typeface="+mj-lt"/>
              </a:rPr>
              <a:t>ies</a:t>
            </a:r>
            <a:endParaRPr lang="en-US" sz="3200" b="1" dirty="0">
              <a:solidFill>
                <a:srgbClr val="041129"/>
              </a:solidFill>
              <a:latin typeface="+mj-lt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392107" y="1587869"/>
            <a:ext cx="3711896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C21C4"/>
                </a:solidFill>
                <a:cs typeface="Times New Roman" pitchFamily="18" charset="0"/>
              </a:rPr>
              <a:t>Emission factors uncertain and highly dependent on composition, production type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C21C4"/>
                </a:solidFill>
                <a:cs typeface="Times New Roman" pitchFamily="18" charset="0"/>
              </a:rPr>
              <a:t>Seasonal/diurnal variations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C21C4"/>
                </a:solidFill>
                <a:cs typeface="Times New Roman" pitchFamily="18" charset="0"/>
              </a:rPr>
              <a:t>See for example Utah State University work to characterize emissions in Uinta Basin</a:t>
            </a:r>
            <a:endParaRPr lang="en-US" sz="2000" dirty="0" smtClean="0">
              <a:solidFill>
                <a:srgbClr val="1C21C4"/>
              </a:solidFill>
              <a:cs typeface="Times New Roman" pitchFamily="18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6392" name="Rectangle 11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6393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92867" y="6448926"/>
            <a:ext cx="385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2DEC509-E120-48E6-8107-F1DA79E70B7A}" type="slidenum">
              <a:rPr lang="en-US" sz="1200" smtClean="0"/>
              <a:pPr/>
              <a:t>16</a:t>
            </a:fld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79360"/>
            <a:ext cx="4971111" cy="3479778"/>
          </a:xfrm>
          <a:prstGeom prst="rect">
            <a:avLst/>
          </a:prstGeom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81000" y="1422402"/>
            <a:ext cx="49711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rgbClr val="1C21C4"/>
                </a:solidFill>
                <a:cs typeface="Times New Roman" pitchFamily="18" charset="0"/>
              </a:rPr>
              <a:t>Produced water (evaporation) ponds</a:t>
            </a:r>
          </a:p>
        </p:txBody>
      </p:sp>
    </p:spTree>
    <p:extLst>
      <p:ext uri="{BB962C8B-B14F-4D97-AF65-F5344CB8AC3E}">
        <p14:creationId xmlns:p14="http://schemas.microsoft.com/office/powerpoint/2010/main" val="40567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81000" y="11938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</a:br>
            <a:endParaRPr lang="en-US" sz="3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52438" y="4105275"/>
            <a:ext cx="77724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47675" y="555676"/>
            <a:ext cx="8312150" cy="52322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 algn="ctr">
              <a:tabLst>
                <a:tab pos="344488" algn="l"/>
              </a:tabLst>
            </a:pPr>
            <a:r>
              <a:rPr lang="en-US" sz="2800" b="1" dirty="0" smtClean="0">
                <a:solidFill>
                  <a:srgbClr val="041129"/>
                </a:solidFill>
                <a:cs typeface="Times New Roman" pitchFamily="18" charset="0"/>
              </a:rPr>
              <a:t>Issues and New Concepts – Missing Categories</a:t>
            </a:r>
            <a:endParaRPr lang="en-US" sz="2800" b="1" dirty="0">
              <a:solidFill>
                <a:srgbClr val="041129"/>
              </a:solidFill>
              <a:cs typeface="Times New Roman" pitchFamily="18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760880" y="1840381"/>
            <a:ext cx="3270552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C21C4"/>
                </a:solidFill>
                <a:cs typeface="Times New Roman" pitchFamily="18" charset="0"/>
              </a:rPr>
              <a:t>Lack of data on extent of pipeline infrastructure within fields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C21C4"/>
                </a:solidFill>
                <a:cs typeface="Times New Roman" pitchFamily="18" charset="0"/>
              </a:rPr>
              <a:t>Pipeline companies historically not part of the inventory process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1C21C4"/>
              </a:solidFill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6392" name="Rectangle 11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6393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92867" y="6448926"/>
            <a:ext cx="385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2DEC509-E120-48E6-8107-F1DA79E70B7A}" type="slidenum">
              <a:rPr lang="en-US" sz="1200" smtClean="0"/>
              <a:pPr/>
              <a:t>17</a:t>
            </a:fld>
            <a:endParaRPr lang="en-US" sz="1200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81000" y="1422402"/>
            <a:ext cx="49711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rgbClr val="1C21C4"/>
                </a:solidFill>
                <a:cs typeface="Times New Roman" pitchFamily="18" charset="0"/>
              </a:rPr>
              <a:t>Field gathering pipelines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34" y="1989859"/>
            <a:ext cx="5429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1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81000" y="11938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</a:br>
            <a:endParaRPr lang="en-US" sz="3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52438" y="4105275"/>
            <a:ext cx="77724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47675" y="569744"/>
            <a:ext cx="8312150" cy="52322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 algn="ctr">
              <a:tabLst>
                <a:tab pos="344488" algn="l"/>
              </a:tabLst>
            </a:pPr>
            <a:r>
              <a:rPr lang="en-US" sz="2800" b="1" dirty="0" smtClean="0">
                <a:solidFill>
                  <a:srgbClr val="041129"/>
                </a:solidFill>
                <a:latin typeface="+mj-lt"/>
                <a:cs typeface="Times New Roman" pitchFamily="18" charset="0"/>
              </a:rPr>
              <a:t>Issues and New Concepts – Missing Categories</a:t>
            </a:r>
            <a:endParaRPr lang="en-US" sz="2800" b="1" dirty="0">
              <a:solidFill>
                <a:srgbClr val="04112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653088" y="1653234"/>
            <a:ext cx="327055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C21C4"/>
                </a:solidFill>
                <a:cs typeface="Times New Roman" pitchFamily="18" charset="0"/>
              </a:rPr>
              <a:t>Midstream sources not always captured in inventories – state reporting thresholds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C21C4"/>
                </a:solidFill>
                <a:cs typeface="Times New Roman" pitchFamily="18" charset="0"/>
              </a:rPr>
              <a:t>Midstream sources on tribal lands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C21C4"/>
                </a:solidFill>
                <a:cs typeface="Times New Roman" pitchFamily="18" charset="0"/>
              </a:rPr>
              <a:t>Midstream companies historically not part of the inventory process</a:t>
            </a:r>
            <a:endParaRPr lang="en-US" sz="2000" dirty="0" smtClean="0">
              <a:solidFill>
                <a:srgbClr val="1C21C4"/>
              </a:solidFill>
              <a:cs typeface="Times New Roman" pitchFamily="18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6392" name="Rectangle 11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6393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92867" y="6448926"/>
            <a:ext cx="385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2DEC509-E120-48E6-8107-F1DA79E70B7A}" type="slidenum">
              <a:rPr lang="en-US" sz="1200" smtClean="0"/>
              <a:pPr/>
              <a:t>18</a:t>
            </a:fld>
            <a:endParaRPr lang="en-US" sz="1200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81000" y="1422402"/>
            <a:ext cx="49711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rgbClr val="1C21C4"/>
                </a:solidFill>
                <a:cs typeface="Times New Roman" pitchFamily="18" charset="0"/>
              </a:rPr>
              <a:t>Midstream sources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8" y="1977586"/>
            <a:ext cx="5200650" cy="351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8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81000" y="11938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</a:br>
            <a:endParaRPr lang="en-US" sz="3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52438" y="4105275"/>
            <a:ext cx="77724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47675" y="247102"/>
            <a:ext cx="8312150" cy="52322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 algn="ctr">
              <a:tabLst>
                <a:tab pos="344488" algn="l"/>
              </a:tabLst>
            </a:pPr>
            <a:r>
              <a:rPr lang="en-US" sz="2800" b="1" dirty="0" smtClean="0">
                <a:latin typeface="+mj-lt"/>
                <a:cs typeface="Times New Roman" pitchFamily="18" charset="0"/>
              </a:rPr>
              <a:t>Issues and New Concepts – Missing Categories</a:t>
            </a:r>
            <a:endParaRPr lang="en-US" sz="2800" b="1" dirty="0">
              <a:latin typeface="+mj-lt"/>
              <a:cs typeface="Times New Roman" pitchFamily="18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019363" y="805591"/>
            <a:ext cx="303750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C21C4"/>
                </a:solidFill>
                <a:cs typeface="Times New Roman" pitchFamily="18" charset="0"/>
              </a:rPr>
              <a:t>Trucking and off-road equipment likely underestimated in existing mobile inventories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C21C4"/>
                </a:solidFill>
                <a:cs typeface="Times New Roman" pitchFamily="18" charset="0"/>
              </a:rPr>
              <a:t>Activities dispersed throughout basins and among basins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C21C4"/>
                </a:solidFill>
                <a:cs typeface="Times New Roman" pitchFamily="18" charset="0"/>
              </a:rPr>
              <a:t>See for example P3 study in Piceance Basin</a:t>
            </a:r>
            <a:endParaRPr lang="en-US" sz="2000" dirty="0" smtClean="0">
              <a:solidFill>
                <a:srgbClr val="1C21C4"/>
              </a:solidFill>
              <a:cs typeface="Times New Roman" pitchFamily="18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6392" name="Rectangle 11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6393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92867" y="6448926"/>
            <a:ext cx="385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2DEC509-E120-48E6-8107-F1DA79E70B7A}" type="slidenum">
              <a:rPr lang="en-US" sz="1200" smtClean="0"/>
              <a:pPr/>
              <a:t>19</a:t>
            </a:fld>
            <a:endParaRPr lang="en-US" sz="1200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41540" y="732135"/>
            <a:ext cx="49711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rgbClr val="1C21C4"/>
                </a:solidFill>
                <a:cs typeface="Times New Roman" pitchFamily="18" charset="0"/>
              </a:rPr>
              <a:t>Mobile sources</a:t>
            </a:r>
          </a:p>
        </p:txBody>
      </p:sp>
      <p:pic>
        <p:nvPicPr>
          <p:cNvPr id="14" name="Picture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364" y="1210335"/>
            <a:ext cx="5205465" cy="371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06201" y="5258663"/>
            <a:ext cx="8850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1C21C4"/>
                </a:solidFill>
                <a:cs typeface="Times New Roman" pitchFamily="18" charset="0"/>
              </a:rPr>
              <a:t>As operators and regulators move to other systems to produce and move products and by-products (train, pipelines and electrification) and away from trucks and diesel/field gas combustion, new data is needed</a:t>
            </a:r>
            <a:endParaRPr lang="en-US" sz="1800" dirty="0">
              <a:solidFill>
                <a:srgbClr val="1C21C4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59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30291"/>
            <a:ext cx="861568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C21C4"/>
                </a:solidFill>
              </a:rPr>
              <a:t>Emissions Processing Categories</a:t>
            </a:r>
            <a:endParaRPr lang="en-US" dirty="0" smtClean="0">
              <a:solidFill>
                <a:srgbClr val="1C21C4"/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Options from EPA 2011v2 Platform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WAQS Categories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rgbClr val="1C21C4"/>
                </a:solidFill>
              </a:rPr>
              <a:t>Recommendations for 2011b Projections</a:t>
            </a:r>
            <a:endParaRPr lang="en-US" dirty="0" smtClean="0">
              <a:solidFill>
                <a:srgbClr val="1C21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20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81000" y="11938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</a:br>
            <a:endParaRPr lang="en-US" sz="3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47675" y="527540"/>
            <a:ext cx="8312150" cy="52322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 algn="ctr">
              <a:tabLst>
                <a:tab pos="344488" algn="l"/>
              </a:tabLst>
            </a:pPr>
            <a:r>
              <a:rPr lang="en-US" sz="2800" b="1" dirty="0" smtClean="0">
                <a:solidFill>
                  <a:srgbClr val="041129"/>
                </a:solidFill>
                <a:latin typeface="+mj-lt"/>
                <a:cs typeface="Times New Roman" pitchFamily="18" charset="0"/>
              </a:rPr>
              <a:t>Issues and New Concepts – Missing Categories</a:t>
            </a:r>
            <a:endParaRPr lang="en-US" sz="2800" b="1" dirty="0">
              <a:solidFill>
                <a:srgbClr val="04112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95337" y="2112669"/>
            <a:ext cx="755332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C21C4"/>
                </a:solidFill>
                <a:cs typeface="Times New Roman" pitchFamily="18" charset="0"/>
              </a:rPr>
              <a:t>Pipeline blowdowns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C21C4"/>
                </a:solidFill>
                <a:cs typeface="Times New Roman" pitchFamily="18" charset="0"/>
              </a:rPr>
              <a:t>Spills/upsets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1C21C4"/>
                </a:solidFill>
                <a:cs typeface="Times New Roman" pitchFamily="18" charset="0"/>
              </a:rPr>
              <a:t>Maintenance activities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6392" name="Rectangle 11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6393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92867" y="6448926"/>
            <a:ext cx="385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2DEC509-E120-48E6-8107-F1DA79E70B7A}" type="slidenum">
              <a:rPr lang="en-US" sz="1200" smtClean="0"/>
              <a:pPr/>
              <a:t>20</a:t>
            </a:fld>
            <a:endParaRPr lang="en-US" sz="1200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37271" y="1422402"/>
            <a:ext cx="49711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rgbClr val="1C21C4"/>
                </a:solidFill>
                <a:cs typeface="Times New Roman" pitchFamily="18" charset="0"/>
              </a:rPr>
              <a:t>Non-routine events</a:t>
            </a:r>
          </a:p>
        </p:txBody>
      </p:sp>
    </p:spTree>
    <p:extLst>
      <p:ext uri="{BB962C8B-B14F-4D97-AF65-F5344CB8AC3E}">
        <p14:creationId xmlns:p14="http://schemas.microsoft.com/office/powerpoint/2010/main" val="371143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81000" y="11938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</a:br>
            <a:endParaRPr lang="en-US" sz="3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47675" y="640084"/>
            <a:ext cx="8312150" cy="52322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 algn="ctr">
              <a:tabLst>
                <a:tab pos="344488" algn="l"/>
              </a:tabLst>
            </a:pPr>
            <a:r>
              <a:rPr lang="en-US" sz="2800" b="1" dirty="0" smtClean="0">
                <a:solidFill>
                  <a:srgbClr val="041129"/>
                </a:solidFill>
                <a:latin typeface="+mj-lt"/>
                <a:cs typeface="Times New Roman" pitchFamily="18" charset="0"/>
              </a:rPr>
              <a:t>Issues and New Concepts – Skewness</a:t>
            </a:r>
            <a:endParaRPr lang="en-US" sz="2800" b="1" dirty="0">
              <a:solidFill>
                <a:srgbClr val="04112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867423" y="1210224"/>
            <a:ext cx="4110324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C21C4"/>
                </a:solidFill>
                <a:cs typeface="Times New Roman" pitchFamily="18" charset="0"/>
              </a:rPr>
              <a:t>Poorly performing and “non-average” sources could have significantly higher emissions than estimated in inventories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C21C4"/>
                </a:solidFill>
                <a:cs typeface="Times New Roman" pitchFamily="18" charset="0"/>
              </a:rPr>
              <a:t>Analogous to “smoking vehicles” in mobile source inventories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C21C4"/>
                </a:solidFill>
                <a:cs typeface="Times New Roman" pitchFamily="18" charset="0"/>
              </a:rPr>
              <a:t>Statistical sampling/monitoring of sources needed to develop methods to represent this in inventories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C21C4"/>
                </a:solidFill>
                <a:cs typeface="Times New Roman" pitchFamily="18" charset="0"/>
              </a:rPr>
              <a:t>See for example NOAA monitoring in Uinta Basin and CDPHE capture efficiency adjustments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6392" name="Rectangle 11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6393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92867" y="6448926"/>
            <a:ext cx="385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2DEC509-E120-48E6-8107-F1DA79E70B7A}" type="slidenum">
              <a:rPr lang="en-US" sz="1200" smtClean="0"/>
              <a:pPr/>
              <a:t>21</a:t>
            </a:fld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46" y="1509713"/>
            <a:ext cx="4381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6268" y="3635090"/>
            <a:ext cx="2352868" cy="171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81000" y="11938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</a:br>
            <a:endParaRPr lang="en-US" sz="3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29297" y="306806"/>
            <a:ext cx="8312150" cy="5847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 algn="ctr">
              <a:tabLst>
                <a:tab pos="344488" algn="l"/>
              </a:tabLst>
            </a:pPr>
            <a:r>
              <a:rPr lang="en-US" sz="2800" b="1" dirty="0" smtClean="0">
                <a:solidFill>
                  <a:srgbClr val="041129"/>
                </a:solidFill>
                <a:latin typeface="+mj-lt"/>
                <a:cs typeface="Times New Roman" pitchFamily="18" charset="0"/>
              </a:rPr>
              <a:t>Issues and New Concepts – Gas Composi</a:t>
            </a:r>
            <a:r>
              <a:rPr lang="en-US" sz="3200" b="1" dirty="0" smtClean="0">
                <a:solidFill>
                  <a:srgbClr val="041129"/>
                </a:solidFill>
                <a:latin typeface="+mj-lt"/>
              </a:rPr>
              <a:t>tions</a:t>
            </a:r>
            <a:endParaRPr lang="en-US" sz="3200" b="1" dirty="0">
              <a:solidFill>
                <a:srgbClr val="041129"/>
              </a:solidFill>
              <a:latin typeface="+mj-lt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849251" y="1177400"/>
            <a:ext cx="4050883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C21C4"/>
                </a:solidFill>
                <a:cs typeface="Times New Roman" pitchFamily="18" charset="0"/>
              </a:rPr>
              <a:t>Gas compositions in Phase III use a basin-average approach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C21C4"/>
                </a:solidFill>
                <a:cs typeface="Times New Roman" pitchFamily="18" charset="0"/>
              </a:rPr>
              <a:t>Variability within a basin by production type (field to field)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C21C4"/>
                </a:solidFill>
                <a:cs typeface="Times New Roman" pitchFamily="18" charset="0"/>
              </a:rPr>
              <a:t>Variability within the production/gathering system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C21C4"/>
                </a:solidFill>
                <a:cs typeface="Times New Roman" pitchFamily="18" charset="0"/>
              </a:rPr>
              <a:t>More data needed – field or formation level approach for basins?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6392" name="Rectangle 11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6393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92867" y="6448926"/>
            <a:ext cx="385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2DEC509-E120-48E6-8107-F1DA79E70B7A}" type="slidenum">
              <a:rPr lang="en-US" sz="1200" smtClean="0"/>
              <a:pPr/>
              <a:t>22</a:t>
            </a:fld>
            <a:endParaRPr lang="en-US" sz="1200" dirty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35" y="1371600"/>
            <a:ext cx="2271862" cy="165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587648" y="2998145"/>
            <a:ext cx="260724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ctr"/>
            <a:r>
              <a:rPr lang="en-US" b="1" dirty="0">
                <a:solidFill>
                  <a:srgbClr val="1C21C4"/>
                </a:solidFill>
                <a:latin typeface="+mn-lt"/>
              </a:rPr>
              <a:t>Conventional </a:t>
            </a:r>
            <a:r>
              <a:rPr lang="en-US" b="1" dirty="0" smtClean="0">
                <a:solidFill>
                  <a:srgbClr val="1C21C4"/>
                </a:solidFill>
                <a:latin typeface="+mn-lt"/>
              </a:rPr>
              <a:t>Gas</a:t>
            </a:r>
          </a:p>
          <a:p>
            <a:pPr marL="228600" indent="-228600"/>
            <a:r>
              <a:rPr lang="en-US" sz="1600" b="1" dirty="0" smtClean="0">
                <a:solidFill>
                  <a:srgbClr val="1C21C4"/>
                </a:solidFill>
                <a:latin typeface="+mn-lt"/>
              </a:rPr>
              <a:t>(Vented/Fugitive Sources)</a:t>
            </a:r>
            <a:endParaRPr lang="en-US" sz="1600" b="1" dirty="0">
              <a:solidFill>
                <a:srgbClr val="1C21C4"/>
              </a:solidFill>
              <a:latin typeface="+mn-lt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529862" y="5368906"/>
            <a:ext cx="256735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ctr"/>
            <a:r>
              <a:rPr lang="en-US" b="1" dirty="0" smtClean="0">
                <a:solidFill>
                  <a:srgbClr val="1C21C4"/>
                </a:solidFill>
                <a:latin typeface="+mn-lt"/>
              </a:rPr>
              <a:t>Flash Gas</a:t>
            </a:r>
          </a:p>
          <a:p>
            <a:pPr marL="228600" indent="-228600" algn="ctr"/>
            <a:r>
              <a:rPr lang="en-US" sz="1600" b="1" dirty="0" smtClean="0">
                <a:solidFill>
                  <a:srgbClr val="1C21C4"/>
                </a:solidFill>
                <a:latin typeface="Calibri" pitchFamily="34" charset="0"/>
                <a:cs typeface="Calibri" pitchFamily="34" charset="0"/>
              </a:rPr>
              <a:t>(Condensate and Oil Tanks)</a:t>
            </a:r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92122" y="1336154"/>
            <a:ext cx="2260818" cy="164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5" name="Straight Arrow Connector 23"/>
          <p:cNvCxnSpPr>
            <a:cxnSpLocks noChangeShapeType="1"/>
          </p:cNvCxnSpPr>
          <p:nvPr/>
        </p:nvCxnSpPr>
        <p:spPr bwMode="auto">
          <a:xfrm>
            <a:off x="2429704" y="3655035"/>
            <a:ext cx="546449" cy="335071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203" y="3623671"/>
            <a:ext cx="2380432" cy="173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8" name="Straight Connector 20"/>
          <p:cNvCxnSpPr>
            <a:cxnSpLocks noChangeShapeType="1"/>
          </p:cNvCxnSpPr>
          <p:nvPr/>
        </p:nvCxnSpPr>
        <p:spPr bwMode="auto">
          <a:xfrm flipV="1">
            <a:off x="1712496" y="3650275"/>
            <a:ext cx="728322" cy="51647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Straight Connector 20"/>
          <p:cNvCxnSpPr>
            <a:cxnSpLocks noChangeShapeType="1"/>
          </p:cNvCxnSpPr>
          <p:nvPr/>
        </p:nvCxnSpPr>
        <p:spPr bwMode="auto">
          <a:xfrm flipV="1">
            <a:off x="1212112" y="1746818"/>
            <a:ext cx="1239188" cy="537974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Straight Arrow Connector 23"/>
          <p:cNvCxnSpPr>
            <a:cxnSpLocks noChangeShapeType="1"/>
          </p:cNvCxnSpPr>
          <p:nvPr/>
        </p:nvCxnSpPr>
        <p:spPr bwMode="auto">
          <a:xfrm>
            <a:off x="2440200" y="1741202"/>
            <a:ext cx="535953" cy="27564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97008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81000" y="11938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</a:br>
            <a:endParaRPr lang="en-US" sz="3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47675" y="307246"/>
            <a:ext cx="8312150" cy="52322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 algn="ctr">
              <a:tabLst>
                <a:tab pos="344488" algn="l"/>
              </a:tabLst>
            </a:pPr>
            <a:r>
              <a:rPr lang="en-US" sz="2800" b="1" dirty="0" smtClean="0">
                <a:solidFill>
                  <a:srgbClr val="041129"/>
                </a:solidFill>
                <a:latin typeface="+mj-lt"/>
                <a:cs typeface="Times New Roman" pitchFamily="18" charset="0"/>
              </a:rPr>
              <a:t>Issues and New Concepts – Factors and Uncertainty</a:t>
            </a:r>
            <a:endParaRPr lang="en-US" sz="2800" b="1" dirty="0">
              <a:solidFill>
                <a:srgbClr val="04112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6392" name="Rectangle 11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6393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92867" y="6448926"/>
            <a:ext cx="385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2DEC509-E120-48E6-8107-F1DA79E70B7A}" type="slidenum">
              <a:rPr lang="en-US" sz="1200" smtClean="0"/>
              <a:pPr/>
              <a:t>23</a:t>
            </a:fld>
            <a:endParaRPr lang="en-US" sz="1200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62704" y="942535"/>
            <a:ext cx="8131127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1C21C4"/>
                </a:solidFill>
                <a:cs typeface="Times New Roman" pitchFamily="18" charset="0"/>
              </a:rPr>
              <a:t>New factor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Fugitive emissions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Venting from well completions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Water tanks / evap ponds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Applying EDF studies’ results in specific Basins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More complete/representative speciation data across various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1C21C4"/>
                </a:solidFill>
                <a:cs typeface="Times New Roman" pitchFamily="18" charset="0"/>
              </a:rPr>
              <a:t>Uncertainty</a:t>
            </a:r>
            <a:endParaRPr lang="en-US" sz="2400" b="1" dirty="0">
              <a:solidFill>
                <a:srgbClr val="1C21C4"/>
              </a:solidFill>
              <a:cs typeface="Times New Roman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Uncertainties not quantitatively estimated in most inventories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Large data sets needed to estimate uncertainty </a:t>
            </a:r>
            <a:endParaRPr lang="en-US" sz="2400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Helpful in identifying poorly-characterized sources, and estimating uncertainty in AQ modeling</a:t>
            </a:r>
          </a:p>
        </p:txBody>
      </p:sp>
    </p:spTree>
    <p:extLst>
      <p:ext uri="{BB962C8B-B14F-4D97-AF65-F5344CB8AC3E}">
        <p14:creationId xmlns:p14="http://schemas.microsoft.com/office/powerpoint/2010/main" val="55835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342" y="274638"/>
            <a:ext cx="5500467" cy="569424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cs typeface="Times New Roman" pitchFamily="18" charset="0"/>
              </a:rPr>
              <a:t>Emissions Inventories</a:t>
            </a:r>
            <a:endParaRPr lang="en-US" sz="3600" b="1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151" y="956603"/>
            <a:ext cx="8595359" cy="5387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1C21C4"/>
                </a:solidFill>
                <a:cs typeface="Times New Roman" pitchFamily="18" charset="0"/>
              </a:rPr>
              <a:t>Emissions are what is regulated, not ambient air quality - through</a:t>
            </a:r>
            <a:r>
              <a:rPr lang="en-US" sz="2400" dirty="0" smtClean="0">
                <a:solidFill>
                  <a:srgbClr val="1C21C4"/>
                </a:solidFill>
                <a:cs typeface="Times New Roman" pitchFamily="18" charset="0"/>
              </a:rPr>
              <a:t>:</a:t>
            </a:r>
            <a:endParaRPr lang="en-US" sz="1000" dirty="0" smtClean="0">
              <a:solidFill>
                <a:srgbClr val="1C21C4"/>
              </a:solidFill>
              <a:cs typeface="Times New Roman" pitchFamily="18" charset="0"/>
            </a:endParaRPr>
          </a:p>
          <a:p>
            <a:pPr lvl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Limits on permitted sources and tracking of actual emissions</a:t>
            </a:r>
          </a:p>
          <a:p>
            <a:pPr lvl="2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Strategies that address group or types of sources by specifying technology for operations (fuels, turnover of technology) or controls (specified emissions limits)</a:t>
            </a:r>
          </a:p>
          <a:p>
            <a:pPr lvl="2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Fees for permitted sources allow regulators to recover costs to issue, inspect, and monitor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impacts</a:t>
            </a:r>
            <a:endParaRPr lang="en-US" sz="1000" dirty="0" smtClean="0">
              <a:solidFill>
                <a:srgbClr val="1C21C4"/>
              </a:solidFill>
              <a:cs typeface="Times New Roman" pitchFamily="18" charset="0"/>
            </a:endParaRPr>
          </a:p>
          <a:p>
            <a:pPr lvl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Reporting and analysis of inventory data allows trend and compliance tracking </a:t>
            </a:r>
          </a:p>
          <a:p>
            <a:pPr lvl="2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A heightened effort is required to build and understand a baseline historical period inventory for  a modeling study</a:t>
            </a:r>
          </a:p>
          <a:p>
            <a:pPr lvl="2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Modeling studies also require projections of future emissions to assess control programs to efficient emissions reduction strategies</a:t>
            </a:r>
          </a:p>
        </p:txBody>
      </p:sp>
    </p:spTree>
    <p:extLst>
      <p:ext uri="{BB962C8B-B14F-4D97-AF65-F5344CB8AC3E}">
        <p14:creationId xmlns:p14="http://schemas.microsoft.com/office/powerpoint/2010/main" val="345233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2438" y="4105275"/>
            <a:ext cx="77724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731521" y="266037"/>
            <a:ext cx="783570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4488" indent="-344488" algn="ctr">
              <a:tabLst>
                <a:tab pos="344488" algn="l"/>
              </a:tabLst>
            </a:pPr>
            <a:r>
              <a:rPr lang="en-US" sz="2800" b="1" dirty="0" smtClean="0">
                <a:solidFill>
                  <a:srgbClr val="03112B"/>
                </a:solidFill>
                <a:latin typeface="+mj-lt"/>
                <a:cs typeface="Times New Roman" pitchFamily="18" charset="0"/>
              </a:rPr>
              <a:t>Projections of Future Emissions – Background</a:t>
            </a:r>
            <a:endParaRPr lang="en-US" sz="2800" b="1" dirty="0">
              <a:solidFill>
                <a:srgbClr val="03112B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6631" name="Rectangle 11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66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54365" y="6475126"/>
            <a:ext cx="385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2DEC509-E120-48E6-8107-F1DA79E70B7A}" type="slidenum">
              <a:rPr lang="en-US" sz="1200" smtClean="0"/>
              <a:pPr/>
              <a:t>4</a:t>
            </a:fld>
            <a:endParaRPr lang="en-US" sz="1200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96351" y="827942"/>
            <a:ext cx="7751298" cy="528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spcAft>
                <a:spcPts val="0"/>
              </a:spcAft>
              <a:buFontTx/>
              <a:buChar char="•"/>
            </a:pPr>
            <a:r>
              <a:rPr lang="en-US" sz="2400" dirty="0" smtClean="0">
                <a:solidFill>
                  <a:srgbClr val="1C21C4"/>
                </a:solidFill>
                <a:cs typeface="Times New Roman" pitchFamily="18" charset="0"/>
              </a:rPr>
              <a:t>Need</a:t>
            </a:r>
          </a:p>
          <a:p>
            <a:pPr marL="685800" lvl="1" indent="-228600">
              <a:spcAft>
                <a:spcPts val="0"/>
              </a:spcAft>
              <a:buFontTx/>
              <a:buChar char="•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Air quality planning to correct violations of health and welfare standards</a:t>
            </a:r>
          </a:p>
          <a:p>
            <a:pPr marL="685800" lvl="1" indent="-228600">
              <a:spcAft>
                <a:spcPts val="0"/>
              </a:spcAft>
              <a:buFontTx/>
              <a:buChar char="•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To prevent violations of standards and to reduce exposure</a:t>
            </a:r>
          </a:p>
          <a:p>
            <a:pPr marL="685800" lvl="1" indent="-228600">
              <a:spcAft>
                <a:spcPts val="0"/>
              </a:spcAft>
              <a:buFontTx/>
              <a:buChar char="•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Account for state and federal regulations “on the books and on the way”</a:t>
            </a:r>
          </a:p>
          <a:p>
            <a:pPr marL="685800" lvl="1" indent="-228600">
              <a:spcAft>
                <a:spcPts val="0"/>
              </a:spcAft>
              <a:buFontTx/>
              <a:buChar char="•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Effectively consider “known future” to estimate additional costs and benefits of additional control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options</a:t>
            </a:r>
            <a:endParaRPr lang="en-US" sz="1050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marL="228600" indent="-228600">
              <a:spcAft>
                <a:spcPts val="0"/>
              </a:spcAft>
              <a:buFontTx/>
              <a:buChar char="•"/>
            </a:pPr>
            <a:r>
              <a:rPr lang="en-US" sz="2400" dirty="0" smtClean="0">
                <a:solidFill>
                  <a:srgbClr val="1C21C4"/>
                </a:solidFill>
                <a:cs typeface="Times New Roman" pitchFamily="18" charset="0"/>
              </a:rPr>
              <a:t>Scope</a:t>
            </a:r>
          </a:p>
          <a:p>
            <a:pPr marL="685800" lvl="1" indent="-228600">
              <a:spcAft>
                <a:spcPts val="0"/>
              </a:spcAft>
              <a:buFontTx/>
              <a:buChar char="•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Change across all source categories from baseline actual emissions into the future</a:t>
            </a:r>
          </a:p>
          <a:p>
            <a:pPr marL="685800" lvl="1" indent="-228600">
              <a:spcAft>
                <a:spcPts val="0"/>
              </a:spcAft>
              <a:buFontTx/>
              <a:buChar char="•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Anthropogenic sources affected by</a:t>
            </a:r>
          </a:p>
          <a:p>
            <a:pPr marL="1143000" lvl="2" indent="-228600">
              <a:spcAft>
                <a:spcPts val="0"/>
              </a:spcAft>
              <a:buFontTx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Economic factors</a:t>
            </a:r>
          </a:p>
          <a:p>
            <a:pPr marL="1143000" lvl="2" indent="-228600">
              <a:spcAft>
                <a:spcPts val="0"/>
              </a:spcAft>
              <a:buFontTx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Changes in technology</a:t>
            </a:r>
          </a:p>
          <a:p>
            <a:pPr marL="1143000" lvl="2" indent="-228600">
              <a:spcAft>
                <a:spcPts val="0"/>
              </a:spcAft>
              <a:buFontTx/>
              <a:buChar char="•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Emerging standards</a:t>
            </a:r>
          </a:p>
        </p:txBody>
      </p:sp>
    </p:spTree>
    <p:extLst>
      <p:ext uri="{BB962C8B-B14F-4D97-AF65-F5344CB8AC3E}">
        <p14:creationId xmlns:p14="http://schemas.microsoft.com/office/powerpoint/2010/main" val="356514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Emissions Projection Conventions</a:t>
            </a:r>
            <a:br>
              <a:rPr lang="en-US" b="1" dirty="0" smtClean="0"/>
            </a:b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Base Year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Future Year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30291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C21C4"/>
                </a:solidFill>
              </a:rPr>
              <a:t>Projections = growth + controls</a:t>
            </a:r>
          </a:p>
          <a:p>
            <a:r>
              <a:rPr lang="en-US" dirty="0" smtClean="0">
                <a:solidFill>
                  <a:srgbClr val="1C21C4"/>
                </a:solidFill>
              </a:rPr>
              <a:t>Do not decouple a base and future year inventory pair</a:t>
            </a:r>
          </a:p>
          <a:p>
            <a:r>
              <a:rPr lang="en-US" dirty="0" smtClean="0">
                <a:solidFill>
                  <a:srgbClr val="1C21C4"/>
                </a:solidFill>
              </a:rPr>
              <a:t>Natural emissions categories are held constant</a:t>
            </a:r>
          </a:p>
          <a:p>
            <a:r>
              <a:rPr lang="en-US" dirty="0" smtClean="0">
                <a:solidFill>
                  <a:srgbClr val="1C21C4"/>
                </a:solidFill>
              </a:rPr>
              <a:t>Anthropogenic emissions categories may be projected</a:t>
            </a:r>
          </a:p>
          <a:p>
            <a:r>
              <a:rPr lang="en-US" dirty="0" smtClean="0">
                <a:solidFill>
                  <a:srgbClr val="1C21C4"/>
                </a:solidFill>
              </a:rPr>
              <a:t>Typically no changes to spatial allocation, temporal patterns, or speciation</a:t>
            </a:r>
          </a:p>
        </p:txBody>
      </p:sp>
    </p:spTree>
    <p:extLst>
      <p:ext uri="{BB962C8B-B14F-4D97-AF65-F5344CB8AC3E}">
        <p14:creationId xmlns:p14="http://schemas.microsoft.com/office/powerpoint/2010/main" val="382834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Available Projection Inventories for Base11b Platform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30291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C21C4"/>
                </a:solidFill>
              </a:rPr>
              <a:t>Non-O&amp;G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EPA 2011NEIv2 Platform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2017 and 2025 projection years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2017 available now, includes documentation; part of recent NODA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2025 to be released in October, with documentation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Same categories as 2011 base (including O&amp;G)</a:t>
            </a:r>
          </a:p>
          <a:p>
            <a:r>
              <a:rPr lang="en-US" dirty="0" smtClean="0">
                <a:solidFill>
                  <a:srgbClr val="1C21C4"/>
                </a:solidFill>
              </a:rPr>
              <a:t>O&amp;G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2020 projections off of 2011 Phase 2 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81000" y="159805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</a:br>
            <a:endParaRPr lang="en-US" sz="3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52438" y="4105275"/>
            <a:ext cx="77724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3200" dirty="0">
              <a:latin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82663" y="1725050"/>
            <a:ext cx="2362200" cy="850900"/>
            <a:chOff x="619" y="832"/>
            <a:chExt cx="1488" cy="536"/>
          </a:xfrm>
        </p:grpSpPr>
        <p:sp>
          <p:nvSpPr>
            <p:cNvPr id="14361" name="AutoShape 6"/>
            <p:cNvSpPr>
              <a:spLocks noChangeArrowheads="1"/>
            </p:cNvSpPr>
            <p:nvPr/>
          </p:nvSpPr>
          <p:spPr bwMode="auto">
            <a:xfrm>
              <a:off x="619" y="832"/>
              <a:ext cx="1488" cy="53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362" name="Text Box 7"/>
            <p:cNvSpPr txBox="1">
              <a:spLocks noChangeArrowheads="1"/>
            </p:cNvSpPr>
            <p:nvPr/>
          </p:nvSpPr>
          <p:spPr bwMode="auto">
            <a:xfrm>
              <a:off x="687" y="832"/>
              <a:ext cx="1352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 smtClean="0"/>
                <a:t>“Unpermitted” </a:t>
              </a:r>
              <a:r>
                <a:rPr lang="en-US" sz="1600" dirty="0"/>
                <a:t>sources surveys to O&amp;G producers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963613" y="2595000"/>
            <a:ext cx="2400300" cy="1412875"/>
            <a:chOff x="607" y="1374"/>
            <a:chExt cx="1512" cy="890"/>
          </a:xfrm>
        </p:grpSpPr>
        <p:sp>
          <p:nvSpPr>
            <p:cNvPr id="14358" name="AutoShape 9"/>
            <p:cNvSpPr>
              <a:spLocks noChangeArrowheads="1"/>
            </p:cNvSpPr>
            <p:nvPr/>
          </p:nvSpPr>
          <p:spPr bwMode="auto">
            <a:xfrm>
              <a:off x="1247" y="1374"/>
              <a:ext cx="232" cy="328"/>
            </a:xfrm>
            <a:prstGeom prst="downArrow">
              <a:avLst>
                <a:gd name="adj1" fmla="val 50000"/>
                <a:gd name="adj2" fmla="val 35345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dirty="0"/>
            </a:p>
          </p:txBody>
        </p:sp>
        <p:sp>
          <p:nvSpPr>
            <p:cNvPr id="14359" name="Text Box 10"/>
            <p:cNvSpPr txBox="1">
              <a:spLocks noChangeArrowheads="1"/>
            </p:cNvSpPr>
            <p:nvPr/>
          </p:nvSpPr>
          <p:spPr bwMode="auto">
            <a:xfrm>
              <a:off x="607" y="1736"/>
              <a:ext cx="1512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Combined survey responses for all participating companies</a:t>
              </a:r>
            </a:p>
          </p:txBody>
        </p:sp>
        <p:sp>
          <p:nvSpPr>
            <p:cNvPr id="14360" name="AutoShape 11"/>
            <p:cNvSpPr>
              <a:spLocks noChangeArrowheads="1"/>
            </p:cNvSpPr>
            <p:nvPr/>
          </p:nvSpPr>
          <p:spPr bwMode="auto">
            <a:xfrm>
              <a:off x="619" y="1728"/>
              <a:ext cx="1488" cy="53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4342" name="AutoShape 13"/>
          <p:cNvSpPr>
            <a:spLocks noChangeArrowheads="1"/>
          </p:cNvSpPr>
          <p:nvPr/>
        </p:nvSpPr>
        <p:spPr bwMode="auto">
          <a:xfrm>
            <a:off x="2700338" y="4811150"/>
            <a:ext cx="2362200" cy="850900"/>
          </a:xfrm>
          <a:prstGeom prst="roundRect">
            <a:avLst>
              <a:gd name="adj" fmla="val 16667"/>
            </a:avLst>
          </a:prstGeom>
          <a:solidFill>
            <a:srgbClr val="00CC99">
              <a:alpha val="4705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3" name="AutoShape 14"/>
          <p:cNvSpPr>
            <a:spLocks noChangeArrowheads="1"/>
          </p:cNvSpPr>
          <p:nvPr/>
        </p:nvSpPr>
        <p:spPr bwMode="auto">
          <a:xfrm>
            <a:off x="407988" y="4442850"/>
            <a:ext cx="1473200" cy="15875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4" name="Text Box 15"/>
          <p:cNvSpPr txBox="1">
            <a:spLocks noChangeArrowheads="1"/>
          </p:cNvSpPr>
          <p:nvPr/>
        </p:nvSpPr>
        <p:spPr bwMode="auto">
          <a:xfrm>
            <a:off x="388938" y="4579375"/>
            <a:ext cx="1498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/>
              <a:t>IHS database </a:t>
            </a:r>
            <a:r>
              <a:rPr lang="en-US" sz="1600" dirty="0">
                <a:solidFill>
                  <a:schemeClr val="accent2"/>
                </a:solidFill>
              </a:rPr>
              <a:t>(oil and gas production and well and spud counts)</a:t>
            </a:r>
          </a:p>
        </p:txBody>
      </p:sp>
      <p:sp>
        <p:nvSpPr>
          <p:cNvPr id="14345" name="AutoShape 16"/>
          <p:cNvSpPr>
            <a:spLocks noChangeArrowheads="1"/>
          </p:cNvSpPr>
          <p:nvPr/>
        </p:nvSpPr>
        <p:spPr bwMode="auto">
          <a:xfrm rot="5400000">
            <a:off x="1979613" y="4747650"/>
            <a:ext cx="730250" cy="6667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383 h 21600"/>
              <a:gd name="T20" fmla="*/ 18495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6" name="Rectangle 17"/>
          <p:cNvSpPr>
            <a:spLocks noChangeArrowheads="1"/>
          </p:cNvSpPr>
          <p:nvPr/>
        </p:nvSpPr>
        <p:spPr bwMode="auto">
          <a:xfrm>
            <a:off x="2011363" y="4025338"/>
            <a:ext cx="22225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7" name="Rectangle 18"/>
          <p:cNvSpPr>
            <a:spLocks noChangeArrowheads="1"/>
          </p:cNvSpPr>
          <p:nvPr/>
        </p:nvSpPr>
        <p:spPr bwMode="auto">
          <a:xfrm rot="-5400000">
            <a:off x="2038350" y="5006413"/>
            <a:ext cx="196850" cy="469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8" name="Text Box 19"/>
          <p:cNvSpPr txBox="1">
            <a:spLocks noChangeArrowheads="1"/>
          </p:cNvSpPr>
          <p:nvPr/>
        </p:nvSpPr>
        <p:spPr bwMode="auto">
          <a:xfrm>
            <a:off x="2681288" y="4823850"/>
            <a:ext cx="24003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/>
              <a:t>Scaled-up </a:t>
            </a:r>
            <a:r>
              <a:rPr lang="en-US" sz="1600" dirty="0" smtClean="0"/>
              <a:t>“unpermitted” </a:t>
            </a:r>
            <a:r>
              <a:rPr lang="en-US" sz="1600" dirty="0"/>
              <a:t>sources emissions for entire basin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929313" y="2318775"/>
            <a:ext cx="2400300" cy="2455863"/>
            <a:chOff x="3735" y="1879"/>
            <a:chExt cx="1512" cy="729"/>
          </a:xfrm>
        </p:grpSpPr>
        <p:sp>
          <p:nvSpPr>
            <p:cNvPr id="14356" name="Text Box 25"/>
            <p:cNvSpPr txBox="1">
              <a:spLocks noChangeArrowheads="1"/>
            </p:cNvSpPr>
            <p:nvPr/>
          </p:nvSpPr>
          <p:spPr bwMode="auto">
            <a:xfrm>
              <a:off x="3735" y="1929"/>
              <a:ext cx="1512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Permit data from State databases and EPA permit data (Title V) or other permit data</a:t>
              </a:r>
            </a:p>
          </p:txBody>
        </p:sp>
        <p:sp>
          <p:nvSpPr>
            <p:cNvPr id="14357" name="AutoShape 26"/>
            <p:cNvSpPr>
              <a:spLocks noChangeArrowheads="1"/>
            </p:cNvSpPr>
            <p:nvPr/>
          </p:nvSpPr>
          <p:spPr bwMode="auto">
            <a:xfrm>
              <a:off x="3753" y="1879"/>
              <a:ext cx="1488" cy="42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5078413" y="3782450"/>
            <a:ext cx="3282950" cy="1879600"/>
            <a:chOff x="3199" y="2128"/>
            <a:chExt cx="2068" cy="1184"/>
          </a:xfrm>
        </p:grpSpPr>
        <p:sp>
          <p:nvSpPr>
            <p:cNvPr id="14352" name="AutoShape 28"/>
            <p:cNvSpPr>
              <a:spLocks noChangeArrowheads="1"/>
            </p:cNvSpPr>
            <p:nvPr/>
          </p:nvSpPr>
          <p:spPr bwMode="auto">
            <a:xfrm>
              <a:off x="4407" y="2128"/>
              <a:ext cx="232" cy="640"/>
            </a:xfrm>
            <a:prstGeom prst="downArrow">
              <a:avLst>
                <a:gd name="adj1" fmla="val 50000"/>
                <a:gd name="adj2" fmla="val 53448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dirty="0"/>
            </a:p>
          </p:txBody>
        </p:sp>
        <p:sp>
          <p:nvSpPr>
            <p:cNvPr id="14353" name="AutoShape 29"/>
            <p:cNvSpPr>
              <a:spLocks noChangeArrowheads="1"/>
            </p:cNvSpPr>
            <p:nvPr/>
          </p:nvSpPr>
          <p:spPr bwMode="auto">
            <a:xfrm>
              <a:off x="3779" y="2776"/>
              <a:ext cx="1488" cy="536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47058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354" name="AutoShape 30"/>
            <p:cNvSpPr>
              <a:spLocks noChangeArrowheads="1"/>
            </p:cNvSpPr>
            <p:nvPr/>
          </p:nvSpPr>
          <p:spPr bwMode="auto">
            <a:xfrm rot="-5400000">
              <a:off x="3346" y="2781"/>
              <a:ext cx="266" cy="560"/>
            </a:xfrm>
            <a:prstGeom prst="downArrow">
              <a:avLst>
                <a:gd name="adj1" fmla="val 50000"/>
                <a:gd name="adj2" fmla="val 61209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dirty="0"/>
            </a:p>
          </p:txBody>
        </p:sp>
        <p:sp>
          <p:nvSpPr>
            <p:cNvPr id="14355" name="Text Box 31"/>
            <p:cNvSpPr txBox="1">
              <a:spLocks noChangeArrowheads="1"/>
            </p:cNvSpPr>
            <p:nvPr/>
          </p:nvSpPr>
          <p:spPr bwMode="auto">
            <a:xfrm>
              <a:off x="3753" y="2784"/>
              <a:ext cx="1512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Complete oil and gas emissions inventory for entire basin</a:t>
              </a:r>
            </a:p>
          </p:txBody>
        </p:sp>
      </p:grpSp>
      <p:sp>
        <p:nvSpPr>
          <p:cNvPr id="14351" name="Text Box 32"/>
          <p:cNvSpPr txBox="1">
            <a:spLocks noChangeArrowheads="1"/>
          </p:cNvSpPr>
          <p:nvPr/>
        </p:nvSpPr>
        <p:spPr bwMode="auto">
          <a:xfrm>
            <a:off x="447675" y="553450"/>
            <a:ext cx="82407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 algn="ctr">
              <a:tabLst>
                <a:tab pos="344488" algn="l"/>
              </a:tabLst>
            </a:pPr>
            <a:r>
              <a:rPr lang="en-US" sz="2800" b="1" dirty="0" smtClean="0">
                <a:latin typeface="+mj-lt"/>
                <a:cs typeface="Times New Roman" pitchFamily="18" charset="0"/>
              </a:rPr>
              <a:t>WRAP Phase </a:t>
            </a:r>
            <a:r>
              <a:rPr lang="en-US" sz="2800" b="1" dirty="0">
                <a:latin typeface="+mj-lt"/>
                <a:cs typeface="Times New Roman" pitchFamily="18" charset="0"/>
              </a:rPr>
              <a:t>III </a:t>
            </a:r>
            <a:r>
              <a:rPr lang="en-US" sz="2800" b="1" dirty="0" smtClean="0">
                <a:latin typeface="+mj-lt"/>
                <a:cs typeface="Times New Roman" pitchFamily="18" charset="0"/>
              </a:rPr>
              <a:t>O&amp;G EI Methodology </a:t>
            </a:r>
            <a:r>
              <a:rPr lang="en-US" sz="2800" b="1" dirty="0">
                <a:latin typeface="+mj-lt"/>
                <a:cs typeface="Times New Roman" pitchFamily="18" charset="0"/>
              </a:rPr>
              <a:t>Diagram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92867" y="6448926"/>
            <a:ext cx="394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2DEC509-E120-48E6-8107-F1DA79E70B7A}" type="slidenum">
              <a:rPr lang="en-US" sz="1200" smtClean="0"/>
              <a:pPr/>
              <a:t>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8419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381000" y="11938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chemeClr val="tx2"/>
                </a:solidFill>
                <a:latin typeface="Times New Roman" pitchFamily="18" charset="0"/>
              </a:rPr>
            </a:br>
            <a:endParaRPr lang="en-US" sz="3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452438" y="4105275"/>
            <a:ext cx="77724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295422" y="1070806"/>
            <a:ext cx="4166453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4488" indent="-344488">
              <a:spcAft>
                <a:spcPts val="1200"/>
              </a:spcAft>
              <a:buFontTx/>
              <a:buChar char="•"/>
              <a:tabLst>
                <a:tab pos="344488" algn="l"/>
              </a:tabLst>
            </a:pPr>
            <a:r>
              <a:rPr lang="en-US" sz="2000" b="1" dirty="0">
                <a:solidFill>
                  <a:srgbClr val="1C21C4"/>
                </a:solidFill>
                <a:cs typeface="Times New Roman" pitchFamily="18" charset="0"/>
              </a:rPr>
              <a:t>Large Point Sources </a:t>
            </a:r>
          </a:p>
          <a:p>
            <a:pPr marL="344488" indent="-344488">
              <a:spcAft>
                <a:spcPts val="1200"/>
              </a:spcAft>
              <a:tabLst>
                <a:tab pos="344488" algn="l"/>
              </a:tabLst>
            </a:pPr>
            <a:r>
              <a:rPr lang="en-US" sz="2000" b="1" dirty="0">
                <a:solidFill>
                  <a:srgbClr val="1C21C4"/>
                </a:solidFill>
                <a:cs typeface="Times New Roman" pitchFamily="18" charset="0"/>
              </a:rPr>
              <a:t>	(Gas plants, compressor stations)</a:t>
            </a:r>
          </a:p>
          <a:p>
            <a:pPr marL="344488" indent="-344488">
              <a:spcAft>
                <a:spcPts val="1200"/>
              </a:spcAft>
              <a:buFontTx/>
              <a:buChar char="•"/>
              <a:tabLst>
                <a:tab pos="344488" algn="l"/>
              </a:tabLst>
            </a:pPr>
            <a:r>
              <a:rPr lang="en-US" sz="2000" b="1" dirty="0" smtClean="0">
                <a:solidFill>
                  <a:srgbClr val="1C21C4"/>
                </a:solidFill>
                <a:cs typeface="Times New Roman" pitchFamily="18" charset="0"/>
              </a:rPr>
              <a:t>Drill </a:t>
            </a:r>
            <a:r>
              <a:rPr lang="en-US" sz="2000" b="1" dirty="0">
                <a:solidFill>
                  <a:srgbClr val="1C21C4"/>
                </a:solidFill>
                <a:cs typeface="Times New Roman" pitchFamily="18" charset="0"/>
              </a:rPr>
              <a:t>Rigs</a:t>
            </a:r>
          </a:p>
          <a:p>
            <a:pPr marL="344488" indent="-344488">
              <a:spcAft>
                <a:spcPts val="1200"/>
              </a:spcAft>
              <a:buFontTx/>
              <a:buChar char="•"/>
              <a:tabLst>
                <a:tab pos="344488" algn="l"/>
              </a:tabLst>
            </a:pPr>
            <a:r>
              <a:rPr lang="en-US" sz="2000" b="1" dirty="0" smtClean="0">
                <a:solidFill>
                  <a:srgbClr val="1C21C4"/>
                </a:solidFill>
                <a:cs typeface="Times New Roman" pitchFamily="18" charset="0"/>
              </a:rPr>
              <a:t>Wellhead </a:t>
            </a:r>
            <a:r>
              <a:rPr lang="en-US" sz="2000" b="1" dirty="0">
                <a:solidFill>
                  <a:srgbClr val="1C21C4"/>
                </a:solidFill>
                <a:cs typeface="Times New Roman" pitchFamily="18" charset="0"/>
              </a:rPr>
              <a:t>Compressor Engines</a:t>
            </a:r>
          </a:p>
          <a:p>
            <a:pPr marL="344488" indent="-344488">
              <a:spcAft>
                <a:spcPts val="1200"/>
              </a:spcAft>
              <a:buFontTx/>
              <a:buChar char="•"/>
              <a:tabLst>
                <a:tab pos="344488" algn="l"/>
              </a:tabLst>
            </a:pPr>
            <a:r>
              <a:rPr lang="en-US" sz="2000" b="1" dirty="0" smtClean="0">
                <a:solidFill>
                  <a:srgbClr val="1C21C4"/>
                </a:solidFill>
                <a:cs typeface="Times New Roman" pitchFamily="18" charset="0"/>
              </a:rPr>
              <a:t>CBM </a:t>
            </a:r>
            <a:r>
              <a:rPr lang="en-US" sz="2000" b="1" dirty="0">
                <a:solidFill>
                  <a:srgbClr val="1C21C4"/>
                </a:solidFill>
                <a:cs typeface="Times New Roman" pitchFamily="18" charset="0"/>
              </a:rPr>
              <a:t>Pump Engines</a:t>
            </a:r>
          </a:p>
          <a:p>
            <a:pPr marL="344488" indent="-344488">
              <a:spcAft>
                <a:spcPts val="1200"/>
              </a:spcAft>
              <a:buFontTx/>
              <a:buChar char="•"/>
              <a:tabLst>
                <a:tab pos="344488" algn="l"/>
              </a:tabLst>
            </a:pPr>
            <a:r>
              <a:rPr lang="en-US" sz="2000" b="1" dirty="0" smtClean="0">
                <a:solidFill>
                  <a:srgbClr val="1C21C4"/>
                </a:solidFill>
                <a:cs typeface="Times New Roman" pitchFamily="18" charset="0"/>
              </a:rPr>
              <a:t>Heaters</a:t>
            </a:r>
            <a:endParaRPr lang="en-US" sz="2000" b="1" dirty="0">
              <a:solidFill>
                <a:srgbClr val="1C21C4"/>
              </a:solidFill>
              <a:cs typeface="Times New Roman" pitchFamily="18" charset="0"/>
            </a:endParaRPr>
          </a:p>
          <a:p>
            <a:pPr marL="344488" indent="-344488">
              <a:spcAft>
                <a:spcPts val="1200"/>
              </a:spcAft>
              <a:buFontTx/>
              <a:buChar char="•"/>
              <a:tabLst>
                <a:tab pos="344488" algn="l"/>
              </a:tabLst>
            </a:pPr>
            <a:r>
              <a:rPr lang="en-US" sz="2000" b="1" dirty="0" smtClean="0">
                <a:solidFill>
                  <a:srgbClr val="1C21C4"/>
                </a:solidFill>
                <a:cs typeface="Times New Roman" pitchFamily="18" charset="0"/>
              </a:rPr>
              <a:t>Pneumatic </a:t>
            </a:r>
            <a:r>
              <a:rPr lang="en-US" sz="2000" b="1" dirty="0">
                <a:solidFill>
                  <a:srgbClr val="1C21C4"/>
                </a:solidFill>
                <a:cs typeface="Times New Roman" pitchFamily="18" charset="0"/>
              </a:rPr>
              <a:t>Devices</a:t>
            </a:r>
          </a:p>
          <a:p>
            <a:pPr marL="344488" indent="-344488">
              <a:spcAft>
                <a:spcPts val="1200"/>
              </a:spcAft>
              <a:buFontTx/>
              <a:buChar char="•"/>
              <a:tabLst>
                <a:tab pos="344488" algn="l"/>
              </a:tabLst>
            </a:pPr>
            <a:r>
              <a:rPr lang="en-US" sz="2000" b="1" dirty="0" smtClean="0">
                <a:solidFill>
                  <a:srgbClr val="1C21C4"/>
                </a:solidFill>
                <a:cs typeface="Times New Roman" pitchFamily="18" charset="0"/>
              </a:rPr>
              <a:t>Condensate </a:t>
            </a:r>
            <a:r>
              <a:rPr lang="en-US" sz="2000" b="1" dirty="0">
                <a:solidFill>
                  <a:srgbClr val="1C21C4"/>
                </a:solidFill>
                <a:cs typeface="Times New Roman" pitchFamily="18" charset="0"/>
              </a:rPr>
              <a:t>and Oil Tanks</a:t>
            </a:r>
          </a:p>
          <a:p>
            <a:pPr marL="344488" indent="-344488">
              <a:spcAft>
                <a:spcPts val="1200"/>
              </a:spcAft>
              <a:buFontTx/>
              <a:buChar char="•"/>
              <a:tabLst>
                <a:tab pos="344488" algn="l"/>
              </a:tabLst>
            </a:pPr>
            <a:r>
              <a:rPr lang="en-US" sz="2000" b="1" dirty="0" smtClean="0">
                <a:solidFill>
                  <a:srgbClr val="1C21C4"/>
                </a:solidFill>
                <a:cs typeface="Times New Roman" pitchFamily="18" charset="0"/>
              </a:rPr>
              <a:t>Dehydrators</a:t>
            </a:r>
            <a:endParaRPr lang="en-US" sz="2000" b="1" dirty="0">
              <a:solidFill>
                <a:srgbClr val="1C21C4"/>
              </a:solidFill>
              <a:cs typeface="Times New Roman" pitchFamily="18" charset="0"/>
            </a:endParaRPr>
          </a:p>
          <a:p>
            <a:pPr marL="344488" indent="-344488">
              <a:spcAft>
                <a:spcPts val="1200"/>
              </a:spcAft>
              <a:buFontTx/>
              <a:buChar char="•"/>
              <a:tabLst>
                <a:tab pos="344488" algn="l"/>
              </a:tabLst>
            </a:pPr>
            <a:r>
              <a:rPr lang="en-US" sz="2000" b="1" dirty="0" smtClean="0">
                <a:solidFill>
                  <a:srgbClr val="1C21C4"/>
                </a:solidFill>
                <a:cs typeface="Times New Roman" pitchFamily="18" charset="0"/>
              </a:rPr>
              <a:t>Completion Venting</a:t>
            </a:r>
          </a:p>
          <a:p>
            <a:pPr marL="344488" indent="-344488">
              <a:spcAft>
                <a:spcPts val="1200"/>
              </a:spcAft>
              <a:buFontTx/>
              <a:buChar char="•"/>
              <a:tabLst>
                <a:tab pos="344488" algn="l"/>
              </a:tabLst>
            </a:pPr>
            <a:r>
              <a:rPr lang="en-US" sz="2000" b="1" dirty="0" smtClean="0">
                <a:solidFill>
                  <a:srgbClr val="1C21C4"/>
                </a:solidFill>
                <a:cs typeface="Times New Roman" pitchFamily="18" charset="0"/>
              </a:rPr>
              <a:t>Fracing Engines</a:t>
            </a:r>
            <a:endParaRPr lang="en-US" sz="2000" b="1" dirty="0">
              <a:solidFill>
                <a:srgbClr val="1C21C4"/>
              </a:solidFill>
              <a:cs typeface="Times New Roman" pitchFamily="18" charset="0"/>
            </a:endParaRPr>
          </a:p>
          <a:p>
            <a:pPr marL="344488" indent="-344488">
              <a:spcAft>
                <a:spcPts val="1200"/>
              </a:spcAft>
              <a:buFontTx/>
              <a:buChar char="•"/>
              <a:tabLst>
                <a:tab pos="344488" algn="l"/>
              </a:tabLst>
            </a:pPr>
            <a:endParaRPr lang="en-US" sz="1600" dirty="0">
              <a:solidFill>
                <a:srgbClr val="1C21C4"/>
              </a:solidFill>
            </a:endParaRPr>
          </a:p>
        </p:txBody>
      </p:sp>
      <p:sp>
        <p:nvSpPr>
          <p:cNvPr id="417799" name="Text Box 7"/>
          <p:cNvSpPr txBox="1">
            <a:spLocks noChangeArrowheads="1"/>
          </p:cNvSpPr>
          <p:nvPr/>
        </p:nvSpPr>
        <p:spPr bwMode="auto">
          <a:xfrm>
            <a:off x="4628270" y="1070806"/>
            <a:ext cx="4248443" cy="519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4488" indent="-344488">
              <a:spcAft>
                <a:spcPts val="1000"/>
              </a:spcAft>
              <a:buFontTx/>
              <a:buChar char="•"/>
              <a:tabLst>
                <a:tab pos="344488" algn="l"/>
              </a:tabLst>
            </a:pPr>
            <a:r>
              <a:rPr lang="en-US" sz="2000" b="1" dirty="0">
                <a:solidFill>
                  <a:srgbClr val="1C21C4"/>
                </a:solidFill>
                <a:cs typeface="Times New Roman" pitchFamily="18" charset="0"/>
              </a:rPr>
              <a:t>Lateral compressor engines</a:t>
            </a:r>
          </a:p>
          <a:p>
            <a:pPr marL="344488" indent="-344488">
              <a:spcAft>
                <a:spcPts val="1000"/>
              </a:spcAft>
              <a:buFontTx/>
              <a:buChar char="•"/>
              <a:tabLst>
                <a:tab pos="344488" algn="l"/>
              </a:tabLst>
            </a:pPr>
            <a:r>
              <a:rPr lang="en-US" sz="2000" b="1" dirty="0" smtClean="0">
                <a:solidFill>
                  <a:srgbClr val="1C21C4"/>
                </a:solidFill>
                <a:cs typeface="Times New Roman" pitchFamily="18" charset="0"/>
              </a:rPr>
              <a:t>Workover </a:t>
            </a:r>
            <a:r>
              <a:rPr lang="en-US" sz="2000" b="1" dirty="0">
                <a:solidFill>
                  <a:srgbClr val="1C21C4"/>
                </a:solidFill>
                <a:cs typeface="Times New Roman" pitchFamily="18" charset="0"/>
              </a:rPr>
              <a:t>Rigs</a:t>
            </a:r>
          </a:p>
          <a:p>
            <a:pPr marL="344488" indent="-344488">
              <a:spcAft>
                <a:spcPts val="1000"/>
              </a:spcAft>
              <a:buFontTx/>
              <a:buChar char="•"/>
              <a:tabLst>
                <a:tab pos="344488" algn="l"/>
              </a:tabLst>
            </a:pPr>
            <a:r>
              <a:rPr lang="en-US" sz="2000" b="1" dirty="0" smtClean="0">
                <a:solidFill>
                  <a:srgbClr val="1C21C4"/>
                </a:solidFill>
                <a:cs typeface="Times New Roman" pitchFamily="18" charset="0"/>
              </a:rPr>
              <a:t>Salt-Water </a:t>
            </a:r>
            <a:r>
              <a:rPr lang="en-US" sz="2000" b="1" dirty="0">
                <a:solidFill>
                  <a:srgbClr val="1C21C4"/>
                </a:solidFill>
                <a:cs typeface="Times New Roman" pitchFamily="18" charset="0"/>
              </a:rPr>
              <a:t>Disposal Engines</a:t>
            </a:r>
          </a:p>
          <a:p>
            <a:pPr marL="344488" indent="-344488">
              <a:spcAft>
                <a:spcPts val="1000"/>
              </a:spcAft>
              <a:buFontTx/>
              <a:buChar char="•"/>
              <a:tabLst>
                <a:tab pos="344488" algn="l"/>
              </a:tabLst>
            </a:pPr>
            <a:r>
              <a:rPr lang="en-US" sz="2000" b="1" dirty="0" smtClean="0">
                <a:solidFill>
                  <a:srgbClr val="1C21C4"/>
                </a:solidFill>
                <a:cs typeface="Times New Roman" pitchFamily="18" charset="0"/>
              </a:rPr>
              <a:t>Artificial </a:t>
            </a:r>
            <a:r>
              <a:rPr lang="en-US" sz="2000" b="1" dirty="0">
                <a:solidFill>
                  <a:srgbClr val="1C21C4"/>
                </a:solidFill>
                <a:cs typeface="Times New Roman" pitchFamily="18" charset="0"/>
              </a:rPr>
              <a:t>Lift Engines (Pumpjacks)</a:t>
            </a:r>
          </a:p>
          <a:p>
            <a:pPr marL="344488" indent="-344488">
              <a:spcAft>
                <a:spcPts val="1000"/>
              </a:spcAft>
              <a:buFontTx/>
              <a:buChar char="•"/>
              <a:tabLst>
                <a:tab pos="344488" algn="l"/>
              </a:tabLst>
            </a:pPr>
            <a:r>
              <a:rPr lang="en-US" sz="2000" b="1" dirty="0" smtClean="0">
                <a:solidFill>
                  <a:srgbClr val="1C21C4"/>
                </a:solidFill>
                <a:cs typeface="Times New Roman" pitchFamily="18" charset="0"/>
              </a:rPr>
              <a:t>Vapor </a:t>
            </a:r>
            <a:r>
              <a:rPr lang="en-US" sz="2000" b="1" dirty="0">
                <a:solidFill>
                  <a:srgbClr val="1C21C4"/>
                </a:solidFill>
                <a:cs typeface="Times New Roman" pitchFamily="18" charset="0"/>
              </a:rPr>
              <a:t>Recovery Units (VRU’s)</a:t>
            </a:r>
          </a:p>
          <a:p>
            <a:pPr marL="344488" indent="-344488">
              <a:spcAft>
                <a:spcPts val="1000"/>
              </a:spcAft>
              <a:buFontTx/>
              <a:buChar char="•"/>
              <a:tabLst>
                <a:tab pos="344488" algn="l"/>
              </a:tabLst>
            </a:pPr>
            <a:r>
              <a:rPr lang="en-US" sz="2000" b="1" dirty="0" smtClean="0">
                <a:solidFill>
                  <a:srgbClr val="1C21C4"/>
                </a:solidFill>
                <a:cs typeface="Times New Roman" pitchFamily="18" charset="0"/>
              </a:rPr>
              <a:t>Miscellaneous </a:t>
            </a:r>
            <a:r>
              <a:rPr lang="en-US" sz="2000" b="1" dirty="0">
                <a:solidFill>
                  <a:srgbClr val="1C21C4"/>
                </a:solidFill>
                <a:cs typeface="Times New Roman" pitchFamily="18" charset="0"/>
              </a:rPr>
              <a:t>or Exempt Engines</a:t>
            </a:r>
          </a:p>
          <a:p>
            <a:pPr marL="344488" indent="-344488">
              <a:spcAft>
                <a:spcPts val="1000"/>
              </a:spcAft>
              <a:buFontTx/>
              <a:buChar char="•"/>
              <a:tabLst>
                <a:tab pos="344488" algn="l"/>
              </a:tabLst>
            </a:pPr>
            <a:r>
              <a:rPr lang="en-US" sz="2000" b="1" dirty="0" smtClean="0">
                <a:solidFill>
                  <a:srgbClr val="1C21C4"/>
                </a:solidFill>
                <a:cs typeface="Times New Roman" pitchFamily="18" charset="0"/>
              </a:rPr>
              <a:t>Flaring</a:t>
            </a:r>
            <a:endParaRPr lang="en-US" sz="2000" b="1" dirty="0">
              <a:solidFill>
                <a:srgbClr val="1C21C4"/>
              </a:solidFill>
              <a:cs typeface="Times New Roman" pitchFamily="18" charset="0"/>
            </a:endParaRPr>
          </a:p>
          <a:p>
            <a:pPr marL="344488" indent="-344488">
              <a:spcAft>
                <a:spcPts val="1000"/>
              </a:spcAft>
              <a:buFontTx/>
              <a:buChar char="•"/>
              <a:tabLst>
                <a:tab pos="344488" algn="l"/>
              </a:tabLst>
            </a:pPr>
            <a:r>
              <a:rPr lang="en-US" sz="2000" b="1" dirty="0" smtClean="0">
                <a:solidFill>
                  <a:srgbClr val="1C21C4"/>
                </a:solidFill>
                <a:cs typeface="Times New Roman" pitchFamily="18" charset="0"/>
              </a:rPr>
              <a:t>Fugitive </a:t>
            </a:r>
            <a:r>
              <a:rPr lang="en-US" sz="2000" b="1" dirty="0">
                <a:solidFill>
                  <a:srgbClr val="1C21C4"/>
                </a:solidFill>
                <a:cs typeface="Times New Roman" pitchFamily="18" charset="0"/>
              </a:rPr>
              <a:t>Emissions</a:t>
            </a:r>
          </a:p>
          <a:p>
            <a:pPr marL="344488" indent="-344488">
              <a:spcAft>
                <a:spcPts val="1000"/>
              </a:spcAft>
              <a:buFontTx/>
              <a:buChar char="•"/>
              <a:tabLst>
                <a:tab pos="344488" algn="l"/>
              </a:tabLst>
            </a:pPr>
            <a:r>
              <a:rPr lang="en-US" sz="2000" b="1" dirty="0" smtClean="0">
                <a:solidFill>
                  <a:srgbClr val="1C21C4"/>
                </a:solidFill>
                <a:cs typeface="Times New Roman" pitchFamily="18" charset="0"/>
              </a:rPr>
              <a:t>Well </a:t>
            </a:r>
            <a:r>
              <a:rPr lang="en-US" sz="2000" b="1" dirty="0">
                <a:solidFill>
                  <a:srgbClr val="1C21C4"/>
                </a:solidFill>
                <a:cs typeface="Times New Roman" pitchFamily="18" charset="0"/>
              </a:rPr>
              <a:t>Blowdowns</a:t>
            </a:r>
          </a:p>
          <a:p>
            <a:pPr marL="344488" indent="-344488">
              <a:spcAft>
                <a:spcPts val="1000"/>
              </a:spcAft>
              <a:buFontTx/>
              <a:buChar char="•"/>
              <a:tabLst>
                <a:tab pos="344488" algn="l"/>
              </a:tabLst>
            </a:pPr>
            <a:r>
              <a:rPr lang="en-US" sz="2000" b="1" dirty="0" smtClean="0">
                <a:solidFill>
                  <a:srgbClr val="1C21C4"/>
                </a:solidFill>
                <a:cs typeface="Times New Roman" pitchFamily="18" charset="0"/>
              </a:rPr>
              <a:t>Truck </a:t>
            </a:r>
            <a:r>
              <a:rPr lang="en-US" sz="2000" b="1" dirty="0">
                <a:solidFill>
                  <a:srgbClr val="1C21C4"/>
                </a:solidFill>
                <a:cs typeface="Times New Roman" pitchFamily="18" charset="0"/>
              </a:rPr>
              <a:t>Loading</a:t>
            </a:r>
          </a:p>
          <a:p>
            <a:pPr marL="344488" indent="-344488">
              <a:spcAft>
                <a:spcPts val="1000"/>
              </a:spcAft>
              <a:buFontTx/>
              <a:buChar char="•"/>
              <a:tabLst>
                <a:tab pos="344488" algn="l"/>
              </a:tabLst>
            </a:pPr>
            <a:r>
              <a:rPr lang="en-US" sz="2000" b="1" dirty="0" smtClean="0">
                <a:solidFill>
                  <a:srgbClr val="1C21C4"/>
                </a:solidFill>
                <a:cs typeface="Times New Roman" pitchFamily="18" charset="0"/>
              </a:rPr>
              <a:t>Amine </a:t>
            </a:r>
            <a:r>
              <a:rPr lang="en-US" sz="2000" b="1" dirty="0">
                <a:solidFill>
                  <a:srgbClr val="1C21C4"/>
                </a:solidFill>
                <a:cs typeface="Times New Roman" pitchFamily="18" charset="0"/>
              </a:rPr>
              <a:t>Units (acid gas removal)</a:t>
            </a:r>
          </a:p>
          <a:p>
            <a:pPr marL="344488" indent="-344488">
              <a:spcAft>
                <a:spcPts val="1000"/>
              </a:spcAft>
              <a:buFontTx/>
              <a:buChar char="•"/>
              <a:tabLst>
                <a:tab pos="344488" algn="l"/>
              </a:tabLst>
            </a:pPr>
            <a:r>
              <a:rPr lang="en-US" sz="2000" b="1" dirty="0" smtClean="0">
                <a:solidFill>
                  <a:srgbClr val="1C21C4"/>
                </a:solidFill>
                <a:cs typeface="Times New Roman" pitchFamily="18" charset="0"/>
              </a:rPr>
              <a:t>Water </a:t>
            </a:r>
            <a:r>
              <a:rPr lang="en-US" sz="2000" b="1" dirty="0">
                <a:solidFill>
                  <a:srgbClr val="1C21C4"/>
                </a:solidFill>
                <a:cs typeface="Times New Roman" pitchFamily="18" charset="0"/>
              </a:rPr>
              <a:t>Tanks</a:t>
            </a:r>
          </a:p>
        </p:txBody>
      </p:sp>
      <p:sp>
        <p:nvSpPr>
          <p:cNvPr id="417801" name="Text Box 9"/>
          <p:cNvSpPr txBox="1">
            <a:spLocks noChangeArrowheads="1"/>
          </p:cNvSpPr>
          <p:nvPr/>
        </p:nvSpPr>
        <p:spPr bwMode="auto">
          <a:xfrm>
            <a:off x="442913" y="411494"/>
            <a:ext cx="83264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4488" indent="-344488" algn="ctr">
              <a:tabLst>
                <a:tab pos="344488" algn="l"/>
              </a:tabLst>
            </a:pPr>
            <a:r>
              <a:rPr lang="en-US" sz="2800" b="1" dirty="0" smtClean="0">
                <a:latin typeface="+mj-lt"/>
                <a:cs typeface="Times New Roman" pitchFamily="18" charset="0"/>
              </a:rPr>
              <a:t>WRAP Phase </a:t>
            </a:r>
            <a:r>
              <a:rPr lang="en-US" sz="2800" b="1" dirty="0">
                <a:latin typeface="+mj-lt"/>
                <a:cs typeface="Times New Roman" pitchFamily="18" charset="0"/>
              </a:rPr>
              <a:t>III – Source Categories</a:t>
            </a:r>
          </a:p>
        </p:txBody>
      </p:sp>
    </p:spTree>
    <p:extLst>
      <p:ext uri="{BB962C8B-B14F-4D97-AF65-F5344CB8AC3E}">
        <p14:creationId xmlns:p14="http://schemas.microsoft.com/office/powerpoint/2010/main" val="218750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060128"/>
              </p:ext>
            </p:extLst>
          </p:nvPr>
        </p:nvGraphicFramePr>
        <p:xfrm>
          <a:off x="267286" y="0"/>
          <a:ext cx="8639192" cy="606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680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A21B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23552</TotalTime>
  <Words>1130</Words>
  <Application>Microsoft Office PowerPoint</Application>
  <PresentationFormat>On-screen Show (4:3)</PresentationFormat>
  <Paragraphs>220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Office Theme</vt:lpstr>
      <vt:lpstr>Western Air Quality Study (WAQS)   Intermountain Data Warehouse (IWDW)</vt:lpstr>
      <vt:lpstr>Summary</vt:lpstr>
      <vt:lpstr>Emissions Inventories</vt:lpstr>
      <vt:lpstr>PowerPoint Presentation</vt:lpstr>
      <vt:lpstr>Emissions Projection Conventions Base Year  Future Year</vt:lpstr>
      <vt:lpstr>Available Projection Inventories for Base11b Platform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 Adelman</dc:creator>
  <cp:lastModifiedBy>Zachariah</cp:lastModifiedBy>
  <cp:revision>598</cp:revision>
  <dcterms:created xsi:type="dcterms:W3CDTF">2012-10-19T15:26:48Z</dcterms:created>
  <dcterms:modified xsi:type="dcterms:W3CDTF">2015-09-23T14:32:29Z</dcterms:modified>
</cp:coreProperties>
</file>