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8" r:id="rId3"/>
    <p:sldId id="319" r:id="rId4"/>
    <p:sldId id="331" r:id="rId5"/>
    <p:sldId id="325" r:id="rId6"/>
    <p:sldId id="320" r:id="rId7"/>
    <p:sldId id="324" r:id="rId8"/>
    <p:sldId id="322" r:id="rId9"/>
    <p:sldId id="323" r:id="rId10"/>
    <p:sldId id="321" r:id="rId11"/>
    <p:sldId id="32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6" autoAdjust="0"/>
    <p:restoredTop sz="85488" autoAdjust="0"/>
  </p:normalViewPr>
  <p:slideViewPr>
    <p:cSldViewPr snapToGrid="0">
      <p:cViewPr varScale="1">
        <p:scale>
          <a:sx n="93" d="100"/>
          <a:sy n="93" d="100"/>
        </p:scale>
        <p:origin x="84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273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C73DC-F47E-A14E-81EE-8EC359A26D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FE70F-5FE1-3042-9DE0-9BC0D4CAC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29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17BE-16E9-F442-A8B5-DDC76CC65E6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46108-94FA-CA4E-AEAB-F4C660386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01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6108-94FA-CA4E-AEAB-F4C6603869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7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46108-94FA-CA4E-AEAB-F4C6603869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7F4-7852-4D0D-9509-98E826C1A77D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Work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159" y="153916"/>
            <a:ext cx="8256191" cy="10863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7764-7B32-4B4B-8A05-0414632F8E71}" type="datetime1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Work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8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2717" y="1902002"/>
            <a:ext cx="3245377" cy="386743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A3DD-3222-4BBA-AE2B-52DDF2F7592B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Work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4137" y="142033"/>
            <a:ext cx="3245377" cy="150970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1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4E2A-4675-4E06-8D8E-AC144CA0E627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Preliminary Work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0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A014-C0C4-49B5-841F-29F22D64510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F1E0-33F4-4CB8-875F-3D1B031C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E047-B2C9-4509-91C6-D79A1B24A654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Preliminary Work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5744-D7DE-49BD-8C35-8268946A0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2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ibe.cira.colostate.edu/wiki/wiki/913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WAQS Monitoring Network Assessment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31360"/>
            <a:ext cx="6858000" cy="7264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Nov. 21, 2016</a:t>
            </a:r>
          </a:p>
          <a:p>
            <a:r>
              <a:rPr lang="en-US" dirty="0" smtClean="0"/>
              <a:t>Update for IWDW-WAQS Technical Committee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7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-9407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5099" y="246239"/>
            <a:ext cx="2472997" cy="12464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Map Features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Colorado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Urban Areas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Active ozone monitors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Sites reporting valid 2013-15 ozone DVs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/>
              <a:t>WAQS 2011b 4</a:t>
            </a:r>
            <a:r>
              <a:rPr lang="en-US" sz="1050" baseline="30000" dirty="0"/>
              <a:t>th</a:t>
            </a:r>
            <a:r>
              <a:rPr lang="en-US" sz="1050" dirty="0"/>
              <a:t> highest 8-hr </a:t>
            </a:r>
            <a:r>
              <a:rPr lang="en-US" sz="1050" dirty="0" smtClean="0"/>
              <a:t>ozone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Active O&amp;G wells</a:t>
            </a:r>
            <a:endParaRPr lang="en-US" sz="1050" dirty="0"/>
          </a:p>
        </p:txBody>
      </p:sp>
      <p:cxnSp>
        <p:nvCxnSpPr>
          <p:cNvPr id="6" name="Straight Arrow Connector 5"/>
          <p:cNvCxnSpPr>
            <a:stCxn id="7" idx="2"/>
            <a:endCxn id="8" idx="6"/>
          </p:cNvCxnSpPr>
          <p:nvPr/>
        </p:nvCxnSpPr>
        <p:spPr>
          <a:xfrm flipH="1">
            <a:off x="6618082" y="5532120"/>
            <a:ext cx="1511534" cy="8001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81931" y="5082540"/>
            <a:ext cx="1495369" cy="449580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Potential regions for new monitors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5824059" y="5965031"/>
            <a:ext cx="794023" cy="73453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0"/>
            <a:endCxn id="18" idx="4"/>
          </p:cNvCxnSpPr>
          <p:nvPr/>
        </p:nvCxnSpPr>
        <p:spPr>
          <a:xfrm flipH="1" flipV="1">
            <a:off x="7835774" y="3476531"/>
            <a:ext cx="293842" cy="16060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143184" y="2218097"/>
            <a:ext cx="1385180" cy="125843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6" idx="2"/>
          </p:cNvCxnSpPr>
          <p:nvPr/>
        </p:nvCxnSpPr>
        <p:spPr>
          <a:xfrm>
            <a:off x="3196955" y="5361145"/>
            <a:ext cx="153464" cy="6038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240812" y="4943474"/>
            <a:ext cx="1912286" cy="417671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Potential monitors  for shut-down or relocation?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2815006" y="5925567"/>
            <a:ext cx="794023" cy="73453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 animBg="1"/>
      <p:bldP spid="2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WAQS Network Assessment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Oct. </a:t>
            </a:r>
            <a:r>
              <a:rPr lang="en-US" dirty="0" smtClean="0"/>
              <a:t>2016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nitial </a:t>
            </a:r>
            <a:r>
              <a:rPr lang="en-US" dirty="0"/>
              <a:t>W</a:t>
            </a:r>
            <a:r>
              <a:rPr lang="en-US" dirty="0" smtClean="0"/>
              <a:t>orking </a:t>
            </a:r>
            <a:r>
              <a:rPr lang="en-US" dirty="0"/>
              <a:t>G</a:t>
            </a:r>
            <a:r>
              <a:rPr lang="en-US" dirty="0" smtClean="0"/>
              <a:t>roup meeting</a:t>
            </a:r>
          </a:p>
          <a:p>
            <a:pPr lvl="1"/>
            <a:r>
              <a:rPr lang="en-US" dirty="0" smtClean="0"/>
              <a:t>outreach </a:t>
            </a:r>
            <a:r>
              <a:rPr lang="en-US" dirty="0"/>
              <a:t>to expansion </a:t>
            </a:r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outline WAQS </a:t>
            </a:r>
            <a:r>
              <a:rPr lang="en-US" dirty="0"/>
              <a:t>monitoring </a:t>
            </a:r>
            <a:r>
              <a:rPr lang="en-US" dirty="0" smtClean="0"/>
              <a:t>objectives</a:t>
            </a:r>
            <a:endParaRPr lang="en-US" dirty="0"/>
          </a:p>
          <a:p>
            <a:pPr lvl="0"/>
            <a:r>
              <a:rPr lang="en-US" dirty="0" smtClean="0"/>
              <a:t>Nov </a:t>
            </a:r>
            <a:r>
              <a:rPr lang="en-US" dirty="0"/>
              <a:t>2016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 </a:t>
            </a:r>
            <a:r>
              <a:rPr lang="en-US" dirty="0"/>
              <a:t>expanded WAQS </a:t>
            </a:r>
            <a:r>
              <a:rPr lang="en-US" dirty="0" smtClean="0"/>
              <a:t>region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monitoring </a:t>
            </a:r>
            <a:r>
              <a:rPr lang="en-US" dirty="0"/>
              <a:t>sites and their funding/reporting </a:t>
            </a:r>
            <a:r>
              <a:rPr lang="en-US" dirty="0" smtClean="0"/>
              <a:t>agencies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collection</a:t>
            </a:r>
          </a:p>
          <a:p>
            <a:pPr lvl="0"/>
            <a:r>
              <a:rPr lang="en-US" dirty="0" smtClean="0"/>
              <a:t>Dec 2016</a:t>
            </a:r>
          </a:p>
          <a:p>
            <a:pPr lvl="1"/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cost </a:t>
            </a:r>
            <a:r>
              <a:rPr lang="en-US" dirty="0"/>
              <a:t>sharing estimates for WAQS Cooperator funded monitoring </a:t>
            </a:r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draft </a:t>
            </a:r>
            <a:r>
              <a:rPr lang="en-US" dirty="0"/>
              <a:t>report </a:t>
            </a:r>
            <a:r>
              <a:rPr lang="en-US" dirty="0" smtClean="0"/>
              <a:t>to </a:t>
            </a:r>
            <a:r>
              <a:rPr lang="en-US" dirty="0"/>
              <a:t>W</a:t>
            </a:r>
            <a:r>
              <a:rPr lang="en-US" dirty="0" smtClean="0"/>
              <a:t>orking </a:t>
            </a:r>
            <a:r>
              <a:rPr lang="en-US" dirty="0"/>
              <a:t>G</a:t>
            </a:r>
            <a:r>
              <a:rPr lang="en-US" dirty="0" smtClean="0"/>
              <a:t>roup</a:t>
            </a:r>
            <a:endParaRPr lang="en-US" dirty="0"/>
          </a:p>
          <a:p>
            <a:pPr lvl="0"/>
            <a:r>
              <a:rPr lang="en-US" dirty="0"/>
              <a:t>Jan </a:t>
            </a:r>
            <a:r>
              <a:rPr lang="en-US" dirty="0" smtClean="0"/>
              <a:t>2017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nalysis review</a:t>
            </a:r>
          </a:p>
          <a:p>
            <a:pPr lvl="1"/>
            <a:r>
              <a:rPr lang="en-US" dirty="0" smtClean="0"/>
              <a:t>draft </a:t>
            </a:r>
            <a:r>
              <a:rPr lang="en-US" dirty="0"/>
              <a:t>report to WAQS Oversight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WAQS Monitoring Network Assessment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71448"/>
            <a:ext cx="7886700" cy="470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Oct. </a:t>
            </a:r>
            <a:r>
              <a:rPr lang="en-US" dirty="0" smtClean="0"/>
              <a:t>- Nov</a:t>
            </a:r>
            <a:r>
              <a:rPr lang="en-US" dirty="0"/>
              <a:t>. 2016</a:t>
            </a:r>
          </a:p>
          <a:p>
            <a:r>
              <a:rPr lang="en-US" dirty="0" smtClean="0"/>
              <a:t>11 Oct. Technical Committee Meeting</a:t>
            </a:r>
          </a:p>
          <a:p>
            <a:pPr lvl="1"/>
            <a:r>
              <a:rPr lang="en-US" dirty="0" smtClean="0"/>
              <a:t>initial presentation</a:t>
            </a:r>
          </a:p>
          <a:p>
            <a:pPr lvl="1"/>
            <a:r>
              <a:rPr lang="en-US" dirty="0" smtClean="0"/>
              <a:t>solicit participants for </a:t>
            </a:r>
            <a:r>
              <a:rPr lang="en-US" smtClean="0"/>
              <a:t>Working Group</a:t>
            </a:r>
            <a:endParaRPr lang="en-US" dirty="0" smtClean="0"/>
          </a:p>
          <a:p>
            <a:r>
              <a:rPr lang="en-US" dirty="0" smtClean="0"/>
              <a:t>27 Oct. WG call #1</a:t>
            </a:r>
          </a:p>
          <a:p>
            <a:pPr lvl="1"/>
            <a:r>
              <a:rPr lang="en-US" dirty="0" smtClean="0"/>
              <a:t>21 participants from state and federal agencies (CDPHE, WYDEQ, UTDEQ, </a:t>
            </a:r>
            <a:r>
              <a:rPr lang="en-US" dirty="0"/>
              <a:t>NMED</a:t>
            </a:r>
            <a:r>
              <a:rPr lang="en-US" dirty="0" smtClean="0"/>
              <a:t>, NDDH,</a:t>
            </a:r>
            <a:r>
              <a:rPr lang="en-US" dirty="0"/>
              <a:t> MTDEQ, </a:t>
            </a:r>
            <a:r>
              <a:rPr lang="en-US" dirty="0" smtClean="0"/>
              <a:t>BLM CO, FS, NPS)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xpand assessment to seven states (add MT, ND, SD)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eviewed objectives of 3SAQS assessment</a:t>
            </a:r>
          </a:p>
          <a:p>
            <a:pPr lvl="1"/>
            <a:r>
              <a:rPr lang="en-US" dirty="0" smtClean="0"/>
              <a:t>Working Group task: feedback from states on current network configuration</a:t>
            </a:r>
          </a:p>
          <a:p>
            <a:r>
              <a:rPr lang="en-US" dirty="0" smtClean="0"/>
              <a:t>21 Nov. Technical Committee Meeting Call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tatus update</a:t>
            </a:r>
          </a:p>
          <a:p>
            <a:r>
              <a:rPr lang="en-US" dirty="0" smtClean="0"/>
              <a:t>30 Nov. WG call #2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inalize current network configuration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utline chemical parameters and analyses for WAQS assessment</a:t>
            </a:r>
          </a:p>
        </p:txBody>
      </p:sp>
    </p:spTree>
    <p:extLst>
      <p:ext uri="{BB962C8B-B14F-4D97-AF65-F5344CB8AC3E}">
        <p14:creationId xmlns:p14="http://schemas.microsoft.com/office/powerpoint/2010/main" val="40605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WAQS Monitoring Network Assessment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71448"/>
            <a:ext cx="7886700" cy="470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Nov</a:t>
            </a:r>
            <a:r>
              <a:rPr lang="en-US" sz="2400" dirty="0"/>
              <a:t>. 2016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Summary of states’ 5-year monitoring network assessments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onitoring sites used in state assessments (~2010-2014) – generally only state run sites are considered or at least explicitly analyzed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ompare to current monitoring sites from AQS (2015-2016)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tates’ </a:t>
            </a:r>
            <a:r>
              <a:rPr lang="en-US" sz="2000" dirty="0" smtClean="0"/>
              <a:t>plans for site/monitor changes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ummary of analyses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ecommendations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Monitoring site spreadsheet (from AQS monitors list)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onitors by state; includes all parameters</a:t>
            </a:r>
          </a:p>
          <a:p>
            <a:r>
              <a:rPr lang="en-US" sz="2400" dirty="0" smtClean="0"/>
              <a:t>Items 1 &amp; 2 sent to WG on 15 </a:t>
            </a:r>
            <a:r>
              <a:rPr lang="en-US" sz="2400" dirty="0"/>
              <a:t>Nov</a:t>
            </a:r>
            <a:r>
              <a:rPr lang="en-US" sz="2400" dirty="0" smtClean="0"/>
              <a:t>. for comments and discussion on 30 Nov. call </a:t>
            </a:r>
            <a:r>
              <a:rPr lang="en-US" sz="2400" dirty="0" smtClean="0">
                <a:hlinkClick r:id="rId2"/>
              </a:rPr>
              <a:t>Wiki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34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8500"/>
            <a:ext cx="60833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WAQS Monitoring Network Assessment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71448"/>
            <a:ext cx="7886700" cy="470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Nov.- Dec. </a:t>
            </a:r>
            <a:r>
              <a:rPr lang="en-US" sz="2400" dirty="0"/>
              <a:t>2016</a:t>
            </a:r>
          </a:p>
          <a:p>
            <a:r>
              <a:rPr lang="en-US" sz="2400" dirty="0" smtClean="0"/>
              <a:t>Finalize monitoring sites</a:t>
            </a:r>
          </a:p>
          <a:p>
            <a:r>
              <a:rPr lang="en-US" sz="2400" dirty="0" smtClean="0"/>
              <a:t>Determine analysis parameters (O3, NO2, VOCs, PM2.5, Met.)</a:t>
            </a:r>
          </a:p>
          <a:p>
            <a:r>
              <a:rPr lang="en-US" sz="2400" dirty="0"/>
              <a:t>Data </a:t>
            </a:r>
            <a:r>
              <a:rPr lang="en-US" sz="2400" dirty="0" smtClean="0"/>
              <a:t>collection</a:t>
            </a:r>
          </a:p>
          <a:p>
            <a:r>
              <a:rPr lang="en-US" sz="2400" dirty="0" smtClean="0"/>
              <a:t>Outline analyses for WAQS assessment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rea </a:t>
            </a:r>
            <a:r>
              <a:rPr lang="en-US" sz="2000" dirty="0"/>
              <a:t>served (polygons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oncentration (DVs, difference from NAAQS)</a:t>
            </a:r>
            <a:endParaRPr lang="en-US" sz="2000" dirty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ite</a:t>
            </a:r>
            <a:r>
              <a:rPr lang="en-US" sz="2000" dirty="0"/>
              <a:t>-to-site (correlation)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ite rankings based on WAQS emissions (</a:t>
            </a:r>
            <a:r>
              <a:rPr lang="en-US" sz="2000" dirty="0"/>
              <a:t>opportunities for source based </a:t>
            </a:r>
            <a:r>
              <a:rPr lang="en-US" sz="2000" dirty="0" smtClean="0"/>
              <a:t>site rankings</a:t>
            </a:r>
            <a:r>
              <a:rPr lang="en-US" sz="2000" dirty="0"/>
              <a:t>, e.g. </a:t>
            </a:r>
            <a:r>
              <a:rPr lang="en-US" sz="2000" dirty="0" smtClean="0"/>
              <a:t>mobile vs. </a:t>
            </a:r>
            <a:r>
              <a:rPr lang="en-US" sz="2000" dirty="0"/>
              <a:t>O&amp;G)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ite rankings </a:t>
            </a:r>
            <a:r>
              <a:rPr lang="en-US" sz="2000" dirty="0"/>
              <a:t>using WAQS AQ </a:t>
            </a:r>
            <a:r>
              <a:rPr lang="en-US" sz="2000" dirty="0" smtClean="0"/>
              <a:t>modeling results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thers….</a:t>
            </a:r>
            <a:endParaRPr lang="en-US" sz="2400" dirty="0" smtClean="0"/>
          </a:p>
          <a:p>
            <a:r>
              <a:rPr lang="en-US" sz="2400" dirty="0" smtClean="0"/>
              <a:t>Begin analysis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1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WAQS Monitoring Network Assessment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5744-D7DE-49BD-8C35-8268946A0DCA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387011"/>
            <a:ext cx="7886700" cy="4012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Nov</a:t>
            </a:r>
            <a:r>
              <a:rPr lang="en-US" sz="2000" dirty="0"/>
              <a:t>. </a:t>
            </a:r>
            <a:r>
              <a:rPr lang="en-US" sz="2000" dirty="0" smtClean="0"/>
              <a:t>2016</a:t>
            </a:r>
          </a:p>
          <a:p>
            <a:r>
              <a:rPr lang="en-US" sz="2000" dirty="0" smtClean="0"/>
              <a:t>Data </a:t>
            </a:r>
            <a:r>
              <a:rPr lang="en-US" sz="2000" dirty="0" smtClean="0"/>
              <a:t>collection (AQS 2014-2016)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85654"/>
              </p:ext>
            </p:extLst>
          </p:nvPr>
        </p:nvGraphicFramePr>
        <p:xfrm>
          <a:off x="733777" y="2255939"/>
          <a:ext cx="664015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693"/>
                <a:gridCol w="1106693"/>
                <a:gridCol w="1106693"/>
                <a:gridCol w="1106693"/>
                <a:gridCol w="1106693"/>
                <a:gridCol w="1106693"/>
              </a:tblGrid>
              <a:tr h="2650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</a:p>
                  </a:txBody>
                  <a:tcPr/>
                </a:tc>
              </a:tr>
              <a:tr h="26506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Daily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Hourly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6506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650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650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6506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NONOxNOy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650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506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FRM, non-FRM, SPEC c</a:t>
                      </a:r>
                    </a:p>
                  </a:txBody>
                  <a:tcPr/>
                </a:tc>
              </a:tr>
              <a:tr h="2650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2650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011" y="5723544"/>
            <a:ext cx="4737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600" dirty="0" smtClean="0"/>
              <a:t>Two NMHC monitors (Colorado)</a:t>
            </a: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 smtClean="0"/>
              <a:t>Three urban carbon PM monitors (Colorado, Utah)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 smtClean="0"/>
              <a:t>Includes T,P at 60 sites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11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8153" y="5754385"/>
            <a:ext cx="2394415" cy="108491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Map Features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Colorado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Urban Areas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Active NO2 monitors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Sites reporting valid 2013-15 NO2 DVs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/>
              <a:t>WAQS 2011b </a:t>
            </a:r>
            <a:r>
              <a:rPr lang="en-US" sz="1050" dirty="0" smtClean="0"/>
              <a:t>annual average NO2</a:t>
            </a:r>
          </a:p>
        </p:txBody>
      </p:sp>
    </p:spTree>
    <p:extLst>
      <p:ext uri="{BB962C8B-B14F-4D97-AF65-F5344CB8AC3E}">
        <p14:creationId xmlns:p14="http://schemas.microsoft.com/office/powerpoint/2010/main" val="38457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8153" y="5590073"/>
            <a:ext cx="2394415" cy="12464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Map Features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Colorado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Urban Areas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Active NO2 monitors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Sites reporting valid 2013-15 NO2 DVs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/>
              <a:t>WAQS 2011b </a:t>
            </a:r>
            <a:r>
              <a:rPr lang="en-US" sz="1050" dirty="0" smtClean="0"/>
              <a:t>annual average NO2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Active O&amp;G wells</a:t>
            </a:r>
            <a:endParaRPr lang="en-US" sz="1050" dirty="0"/>
          </a:p>
        </p:txBody>
      </p:sp>
      <p:sp>
        <p:nvSpPr>
          <p:cNvPr id="5" name="Rounded Rectangle 4"/>
          <p:cNvSpPr/>
          <p:nvPr/>
        </p:nvSpPr>
        <p:spPr>
          <a:xfrm>
            <a:off x="6888480" y="4108370"/>
            <a:ext cx="1677885" cy="4495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Potential regions for new monitors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610625" y="5278170"/>
            <a:ext cx="861135" cy="82499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88550" y="1656689"/>
            <a:ext cx="937261" cy="867252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93631" y="1586388"/>
            <a:ext cx="534522" cy="440531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5" idx="0"/>
            <a:endCxn id="7" idx="4"/>
          </p:cNvCxnSpPr>
          <p:nvPr/>
        </p:nvCxnSpPr>
        <p:spPr>
          <a:xfrm flipV="1">
            <a:off x="7727423" y="2523941"/>
            <a:ext cx="529758" cy="1584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6" idx="7"/>
          </p:cNvCxnSpPr>
          <p:nvPr/>
        </p:nvCxnSpPr>
        <p:spPr>
          <a:xfrm flipH="1">
            <a:off x="6345650" y="4557950"/>
            <a:ext cx="1381773" cy="8410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0"/>
          </p:cNvCxnSpPr>
          <p:nvPr/>
        </p:nvCxnSpPr>
        <p:spPr>
          <a:xfrm flipH="1" flipV="1">
            <a:off x="6471760" y="2026919"/>
            <a:ext cx="1255663" cy="20814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099" y="246239"/>
            <a:ext cx="2472997" cy="108491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Map Features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Colorado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Urban Areas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Active ozone monitors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Sites reporting valid 2013-15 ozone DVs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/>
              <a:t>WAQS 2011b 4</a:t>
            </a:r>
            <a:r>
              <a:rPr lang="en-US" sz="1050" baseline="30000" dirty="0"/>
              <a:t>th</a:t>
            </a:r>
            <a:r>
              <a:rPr lang="en-US" sz="1050" dirty="0"/>
              <a:t> highest 8-hr </a:t>
            </a:r>
            <a:r>
              <a:rPr lang="en-US" sz="1050" dirty="0" smtClean="0"/>
              <a:t>ozone</a:t>
            </a:r>
          </a:p>
        </p:txBody>
      </p:sp>
    </p:spTree>
    <p:extLst>
      <p:ext uri="{BB962C8B-B14F-4D97-AF65-F5344CB8AC3E}">
        <p14:creationId xmlns:p14="http://schemas.microsoft.com/office/powerpoint/2010/main" val="34210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</TotalTime>
  <Words>554</Words>
  <Application>Microsoft Office PowerPoint</Application>
  <PresentationFormat>On-screen Show (4:3)</PresentationFormat>
  <Paragraphs>142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WAQS Monitoring Network Assessment </vt:lpstr>
      <vt:lpstr>WAQS Monitoring Network Assessment Activities</vt:lpstr>
      <vt:lpstr>WAQS Monitoring Network Assessment Activities</vt:lpstr>
      <vt:lpstr>PowerPoint Presentation</vt:lpstr>
      <vt:lpstr>WAQS Monitoring Network Assessment Activities</vt:lpstr>
      <vt:lpstr>WAQS Monitoring Network Assessment Activities</vt:lpstr>
      <vt:lpstr>PowerPoint Presentation</vt:lpstr>
      <vt:lpstr>PowerPoint Presentation</vt:lpstr>
      <vt:lpstr>PowerPoint Presentation</vt:lpstr>
      <vt:lpstr>PowerPoint Presentation</vt:lpstr>
      <vt:lpstr>WAQS Network Assessment Timeline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Ames Roger</dc:creator>
  <cp:lastModifiedBy>Ames Roger</cp:lastModifiedBy>
  <cp:revision>210</cp:revision>
  <dcterms:created xsi:type="dcterms:W3CDTF">2016-10-06T16:35:28Z</dcterms:created>
  <dcterms:modified xsi:type="dcterms:W3CDTF">2016-11-21T16:49:02Z</dcterms:modified>
</cp:coreProperties>
</file>