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68" r:id="rId2"/>
    <p:sldId id="272" r:id="rId3"/>
    <p:sldId id="304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0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76"/>
  </p:normalViewPr>
  <p:slideViewPr>
    <p:cSldViewPr snapToGrid="0" snapToObjects="1">
      <p:cViewPr>
        <p:scale>
          <a:sx n="68" d="100"/>
          <a:sy n="68" d="100"/>
        </p:scale>
        <p:origin x="-143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1E540-5606-9544-BFF0-F4725C0B5776}" type="datetimeFigureOut">
              <a:rPr lang="en-US" smtClean="0"/>
              <a:t>5/5/2016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3DBED-DE95-C04A-A248-4BCE72708C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82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30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4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76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45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61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07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21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10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7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206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27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75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753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51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70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24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943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956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51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660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1048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plots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503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19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6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02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7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89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14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3DBED-DE95-C04A-A248-4BCE72708C1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22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846" y="6492875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55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0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23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3390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Insert picture: Click ‘Insert’ tab in Top Ribbon, Click ‘Picture’, Select the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72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77846" y="6483350"/>
            <a:ext cx="4661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1EE8312-DC29-064E-9138-361627651F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8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7846" y="6492875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4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80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6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0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45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0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2075" y="6356350"/>
            <a:ext cx="466154" cy="365125"/>
          </a:xfrm>
        </p:spPr>
        <p:txBody>
          <a:bodyPr/>
          <a:lstStyle/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7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85455" y="6143625"/>
            <a:ext cx="2401454" cy="714375"/>
          </a:xfrm>
          <a:prstGeom prst="rect">
            <a:avLst/>
          </a:prstGeom>
          <a:gradFill flip="none" rotWithShape="1">
            <a:gsLst>
              <a:gs pos="30000">
                <a:srgbClr val="03112B"/>
              </a:gs>
              <a:gs pos="94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8000"/>
                </a:solidFill>
              </a:defRPr>
            </a:lvl1pPr>
          </a:lstStyle>
          <a:p>
            <a:fld id="{2593514C-13A6-D549-BC53-52E499DE9CA9}" type="datetimeFigureOut">
              <a:rPr lang="en-US" smtClean="0"/>
              <a:pPr/>
              <a:t>5/5/2016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FEFD1-928F-FD44-B832-DCAC854BB4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5" name="Picture 4" descr="UNC_IE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74" y="6093825"/>
            <a:ext cx="1714500" cy="7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5" descr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625"/>
            <a:ext cx="1483791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_Logo_Cyan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536" y="6311543"/>
            <a:ext cx="3236049" cy="40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ibe.cira.colostate.edu/wiki/SiteSettings/Wiki/Index/2077?title=WAQS-2011b-Modeling-Platfor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vibe.cira.colostate.edu/wiki/wiki/7112/waqs-2011b-platform-future-year-emission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30851" y="391533"/>
            <a:ext cx="6338857" cy="1765301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775" y="230725"/>
            <a:ext cx="6595990" cy="2094021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Western Air Quality Study (WAQS)</a:t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/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/>
            </a:r>
            <a:br>
              <a:rPr lang="en-US" sz="2800" dirty="0" smtClean="0">
                <a:solidFill>
                  <a:schemeClr val="accent2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Intermountain Data Warehouse (IWDW)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387" y="2604577"/>
            <a:ext cx="85268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2025 Modeling and Ozone and PM</a:t>
            </a:r>
            <a:r>
              <a:rPr lang="en-US" sz="3200" b="1" baseline="-25000" dirty="0" smtClean="0"/>
              <a:t>2.5</a:t>
            </a:r>
            <a:r>
              <a:rPr lang="en-US" sz="3200" b="1" dirty="0" smtClean="0"/>
              <a:t> </a:t>
            </a:r>
          </a:p>
          <a:p>
            <a:pPr algn="ctr"/>
            <a:r>
              <a:rPr lang="en-US" sz="3200" b="1" dirty="0" smtClean="0"/>
              <a:t>Design Value Projections</a:t>
            </a:r>
            <a:endParaRPr lang="en-US" sz="2400" dirty="0" smtClean="0">
              <a:solidFill>
                <a:srgbClr val="3333CC"/>
              </a:solidFill>
            </a:endParaRPr>
          </a:p>
          <a:p>
            <a:pPr algn="ctr"/>
            <a:endParaRPr lang="en-US" sz="2400" dirty="0" smtClean="0">
              <a:solidFill>
                <a:srgbClr val="3333CC"/>
              </a:solidFill>
            </a:endParaRPr>
          </a:p>
          <a:p>
            <a:pPr algn="ctr"/>
            <a:r>
              <a:rPr lang="en-US" sz="2400" dirty="0" smtClean="0">
                <a:solidFill>
                  <a:srgbClr val="3333CC"/>
                </a:solidFill>
              </a:rPr>
              <a:t>University </a:t>
            </a:r>
            <a:r>
              <a:rPr lang="en-US" sz="2400" dirty="0">
                <a:solidFill>
                  <a:srgbClr val="3333CC"/>
                </a:solidFill>
              </a:rPr>
              <a:t>of North Carolina (UNC-IE)</a:t>
            </a:r>
          </a:p>
          <a:p>
            <a:pPr algn="ctr"/>
            <a:r>
              <a:rPr lang="en-US" sz="2400" dirty="0" smtClean="0">
                <a:solidFill>
                  <a:srgbClr val="3333CC"/>
                </a:solidFill>
              </a:rPr>
              <a:t>Ramboll Environ</a:t>
            </a:r>
            <a:endParaRPr lang="en-US" sz="2400" dirty="0">
              <a:solidFill>
                <a:srgbClr val="3333CC"/>
              </a:solidFill>
            </a:endParaRP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solidFill>
                  <a:srgbClr val="595959"/>
                </a:solidFill>
              </a:rPr>
              <a:t>May 6, 2016</a:t>
            </a:r>
          </a:p>
          <a:p>
            <a:pPr algn="ctr"/>
            <a:r>
              <a:rPr lang="en-US" sz="2400" dirty="0" smtClean="0">
                <a:solidFill>
                  <a:srgbClr val="595959"/>
                </a:solidFill>
              </a:rPr>
              <a:t>IWDW-WAQS Technical Committee Call</a:t>
            </a:r>
            <a:endParaRPr lang="en-US" sz="4000" dirty="0">
              <a:solidFill>
                <a:srgbClr val="59595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3869" y="62484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80" y="863600"/>
            <a:ext cx="372872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WAQS Air Quality Modeling Results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39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0070C0"/>
                </a:solidFill>
              </a:rPr>
              <a:t>CAMx and CMAQ Base2011b Modeling Platforms available on the IWDW </a:t>
            </a:r>
          </a:p>
          <a:p>
            <a:pPr marL="0" indent="0" algn="ctr">
              <a:buNone/>
            </a:pPr>
            <a:r>
              <a:rPr lang="en-GB" sz="2000" dirty="0">
                <a:solidFill>
                  <a:srgbClr val="0070C0"/>
                </a:solidFill>
                <a:hlinkClick r:id="rId3"/>
              </a:rPr>
              <a:t>http://vibe.cira.colostate.edu/wiki/SiteSettings/Wiki/Index/2077?title=WAQS-2011b-Modeling-Platform</a:t>
            </a:r>
            <a:endParaRPr lang="en-GB" sz="2000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Platform description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Emissions documentation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Base year model description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Source apportionment modeling results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Results available on the IWDW MPE Tool</a:t>
            </a:r>
          </a:p>
          <a:p>
            <a:pPr lvl="1"/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1" y="86025"/>
            <a:ext cx="8654143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WAQS Air Quality Modeling Results</a:t>
            </a:r>
            <a:br>
              <a:rPr lang="en-GB" b="1" dirty="0" smtClean="0"/>
            </a:br>
            <a:r>
              <a:rPr lang="en-GB" sz="3100" b="1" dirty="0" smtClean="0"/>
              <a:t>2025-2011: January </a:t>
            </a:r>
            <a:r>
              <a:rPr lang="en-GB" sz="3100" b="1" dirty="0" smtClean="0">
                <a:solidFill>
                  <a:srgbClr val="00B0F0"/>
                </a:solidFill>
              </a:rPr>
              <a:t>CMAQ</a:t>
            </a:r>
            <a:r>
              <a:rPr lang="en-GB" sz="3100" b="1" dirty="0" smtClean="0"/>
              <a:t> O3 and Emissions Differences</a:t>
            </a:r>
            <a:endParaRPr lang="en-GB" sz="31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462273" y="1717009"/>
            <a:ext cx="197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Diff Daily Max O3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23460" y="1359842"/>
            <a:ext cx="19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 TOG Emis Diff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123460" y="3776669"/>
            <a:ext cx="202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 NOx Emis Diff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32" y="2117472"/>
            <a:ext cx="3483864" cy="3483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" y="2107095"/>
            <a:ext cx="3483864" cy="3483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-700" t="20256" r="8928" b="8476"/>
          <a:stretch/>
        </p:blipFill>
        <p:spPr>
          <a:xfrm>
            <a:off x="6476302" y="1690846"/>
            <a:ext cx="2667698" cy="2157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20256" r="8929" b="7524"/>
          <a:stretch/>
        </p:blipFill>
        <p:spPr>
          <a:xfrm>
            <a:off x="6486207" y="4073860"/>
            <a:ext cx="2647887" cy="21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964" y="0"/>
            <a:ext cx="7592785" cy="769707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January CAMx vs CMAQ Monthly Max MDA8 O3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0747" y="4831810"/>
            <a:ext cx="116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CAMx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4"/>
          <a:stretch/>
        </p:blipFill>
        <p:spPr>
          <a:xfrm>
            <a:off x="3243646" y="3604910"/>
            <a:ext cx="2891566" cy="3072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3"/>
          <a:stretch/>
        </p:blipFill>
        <p:spPr>
          <a:xfrm>
            <a:off x="610270" y="3604910"/>
            <a:ext cx="2893638" cy="30758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4"/>
          <a:stretch/>
        </p:blipFill>
        <p:spPr>
          <a:xfrm>
            <a:off x="6113163" y="3614336"/>
            <a:ext cx="2856666" cy="30711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24" y="880374"/>
            <a:ext cx="3072384" cy="30723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"/>
          <a:stretch/>
        </p:blipFill>
        <p:spPr>
          <a:xfrm>
            <a:off x="629766" y="889549"/>
            <a:ext cx="2915689" cy="30723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871199"/>
            <a:ext cx="3072384" cy="307238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0333" y="1825226"/>
            <a:ext cx="461665" cy="10384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CMAQ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5850" y="661688"/>
            <a:ext cx="116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2025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8563" y="661688"/>
            <a:ext cx="14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2025-2011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15405" y="666683"/>
            <a:ext cx="116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2011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0333" y="4318490"/>
            <a:ext cx="461665" cy="10384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CAMx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8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36" y="2123920"/>
            <a:ext cx="3487793" cy="34877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6341"/>
            <a:ext cx="3525372" cy="3525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8" y="860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WAQS Air Quality Modeling Results</a:t>
            </a:r>
            <a:br>
              <a:rPr lang="en-GB" b="1" dirty="0" smtClean="0"/>
            </a:br>
            <a:r>
              <a:rPr lang="en-GB" sz="3100" b="1" dirty="0" smtClean="0"/>
              <a:t>2025-2011: July </a:t>
            </a:r>
            <a:r>
              <a:rPr lang="en-GB" sz="3100" b="1" dirty="0" smtClean="0">
                <a:solidFill>
                  <a:srgbClr val="00B0F0"/>
                </a:solidFill>
              </a:rPr>
              <a:t>CMAQ</a:t>
            </a:r>
            <a:r>
              <a:rPr lang="en-GB" sz="3100" b="1" dirty="0" smtClean="0"/>
              <a:t> O3 and Emissions Differences</a:t>
            </a:r>
            <a:endParaRPr lang="en-GB" sz="31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1" r="8191" b="8007"/>
          <a:stretch/>
        </p:blipFill>
        <p:spPr>
          <a:xfrm>
            <a:off x="6551996" y="4090092"/>
            <a:ext cx="2592004" cy="2119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6" r="9412" b="8282"/>
          <a:stretch/>
        </p:blipFill>
        <p:spPr>
          <a:xfrm>
            <a:off x="6505956" y="1690627"/>
            <a:ext cx="2638044" cy="2158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62273" y="1717009"/>
            <a:ext cx="197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Diff Daily Max O3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981946" y="1359842"/>
            <a:ext cx="19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TOG Emis Diff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123460" y="3810480"/>
            <a:ext cx="202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NOx Emis Diff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"/>
          <a:stretch/>
        </p:blipFill>
        <p:spPr>
          <a:xfrm>
            <a:off x="3313707" y="3681275"/>
            <a:ext cx="2880001" cy="30723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07" y="939688"/>
            <a:ext cx="3072384" cy="3072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314" y="0"/>
            <a:ext cx="7592785" cy="769707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/>
              <a:t>July CAMx vs CMAQ Monthly Max MDA8 O3</a:t>
            </a:r>
            <a:endParaRPr lang="en-GB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0333" y="1825226"/>
            <a:ext cx="461665" cy="10384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CMAQ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3655" y="661869"/>
            <a:ext cx="116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2025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78563" y="661688"/>
            <a:ext cx="149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2025-2011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4"/>
          <a:stretch/>
        </p:blipFill>
        <p:spPr>
          <a:xfrm>
            <a:off x="6193708" y="3664950"/>
            <a:ext cx="2874092" cy="30723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"/>
          <a:stretch/>
        </p:blipFill>
        <p:spPr>
          <a:xfrm>
            <a:off x="692351" y="3664950"/>
            <a:ext cx="2882613" cy="30723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7"/>
          <a:stretch/>
        </p:blipFill>
        <p:spPr>
          <a:xfrm>
            <a:off x="692351" y="923363"/>
            <a:ext cx="2882613" cy="307238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9"/>
          <a:stretch/>
        </p:blipFill>
        <p:spPr>
          <a:xfrm>
            <a:off x="6170508" y="952181"/>
            <a:ext cx="2897292" cy="30723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04886" y="655346"/>
            <a:ext cx="116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2011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333" y="4318490"/>
            <a:ext cx="461665" cy="103845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CAMx</a:t>
            </a:r>
            <a:endParaRPr lang="en-U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2025 DV Projection Procedures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Follow EPA Dec 2014 Guidance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Modeled Attainment Test Software (MATS)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Use relative change in PGM modeling results between 2011 and 2025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Relative Response Factor (RRF)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RRF = ∑ PGM</a:t>
            </a:r>
            <a:r>
              <a:rPr lang="en-GB" baseline="-25000" dirty="0" smtClean="0">
                <a:solidFill>
                  <a:srgbClr val="0070C0"/>
                </a:solidFill>
              </a:rPr>
              <a:t>2025</a:t>
            </a:r>
            <a:r>
              <a:rPr lang="en-GB" dirty="0" smtClean="0">
                <a:solidFill>
                  <a:srgbClr val="0070C0"/>
                </a:solidFill>
              </a:rPr>
              <a:t> / ∑ PGM</a:t>
            </a:r>
            <a:r>
              <a:rPr lang="en-GB" baseline="-25000" dirty="0" smtClean="0">
                <a:solidFill>
                  <a:srgbClr val="0070C0"/>
                </a:solidFill>
              </a:rPr>
              <a:t>2011</a:t>
            </a:r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Projected 2025 future year Design Value (DVF) by scaling observed current year DV (DVC)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DVF = DVC x RRF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2025 DV Projection Procedures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958"/>
            <a:ext cx="8229600" cy="4867206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70C0"/>
                </a:solidFill>
              </a:rPr>
              <a:t>DVC based on average of 3-years of DVs centered on base modeling year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DVC = (1/3) x (DV</a:t>
            </a:r>
            <a:r>
              <a:rPr lang="en-GB" sz="2400" baseline="-25000" dirty="0" smtClean="0">
                <a:solidFill>
                  <a:srgbClr val="0070C0"/>
                </a:solidFill>
              </a:rPr>
              <a:t>2009-2011</a:t>
            </a:r>
            <a:r>
              <a:rPr lang="en-GB" sz="2400" dirty="0" smtClean="0">
                <a:solidFill>
                  <a:srgbClr val="0070C0"/>
                </a:solidFill>
              </a:rPr>
              <a:t> + DV</a:t>
            </a:r>
            <a:r>
              <a:rPr lang="en-GB" sz="2400" baseline="-25000" dirty="0" smtClean="0">
                <a:solidFill>
                  <a:srgbClr val="0070C0"/>
                </a:solidFill>
              </a:rPr>
              <a:t>2010-2012</a:t>
            </a:r>
            <a:r>
              <a:rPr lang="en-GB" sz="2400" dirty="0" smtClean="0">
                <a:solidFill>
                  <a:srgbClr val="0070C0"/>
                </a:solidFill>
              </a:rPr>
              <a:t> + DV</a:t>
            </a:r>
            <a:r>
              <a:rPr lang="en-GB" sz="2400" baseline="-25000" dirty="0" smtClean="0">
                <a:solidFill>
                  <a:srgbClr val="0070C0"/>
                </a:solidFill>
              </a:rPr>
              <a:t>2011-2013</a:t>
            </a:r>
            <a:r>
              <a:rPr lang="en-GB" sz="24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GB" sz="2800" dirty="0" smtClean="0">
                <a:solidFill>
                  <a:srgbClr val="0070C0"/>
                </a:solidFill>
              </a:rPr>
              <a:t>RRFs based on 10 highest 2011 modeled days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Maximum modeled 2011 MDA8 ozone in 3x3 array of 4 km grid cells centered on monitor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Use modeled 2025 MDA8 ozone in same grid cell</a:t>
            </a:r>
          </a:p>
          <a:p>
            <a:r>
              <a:rPr lang="en-GB" sz="2800" dirty="0" smtClean="0">
                <a:solidFill>
                  <a:srgbClr val="0070C0"/>
                </a:solidFill>
              </a:rPr>
              <a:t>PM</a:t>
            </a:r>
            <a:r>
              <a:rPr lang="en-GB" sz="2800" baseline="-25000" dirty="0" smtClean="0">
                <a:solidFill>
                  <a:srgbClr val="0070C0"/>
                </a:solidFill>
              </a:rPr>
              <a:t>2.5</a:t>
            </a:r>
            <a:r>
              <a:rPr lang="en-GB" sz="2800" dirty="0" smtClean="0">
                <a:solidFill>
                  <a:srgbClr val="0070C0"/>
                </a:solidFill>
              </a:rPr>
              <a:t> RRFs made for each PM component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Seasonal RRFs for annual and 24-hour PM</a:t>
            </a:r>
            <a:r>
              <a:rPr lang="en-GB" sz="2400" baseline="-25000" dirty="0" smtClean="0">
                <a:solidFill>
                  <a:srgbClr val="0070C0"/>
                </a:solidFill>
              </a:rPr>
              <a:t>2.5</a:t>
            </a:r>
            <a:r>
              <a:rPr lang="en-GB" sz="2400" dirty="0" smtClean="0">
                <a:solidFill>
                  <a:srgbClr val="0070C0"/>
                </a:solidFill>
              </a:rPr>
              <a:t> projections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For 24-hour PM</a:t>
            </a:r>
            <a:r>
              <a:rPr lang="en-GB" sz="2400" baseline="-25000" dirty="0" smtClean="0">
                <a:solidFill>
                  <a:srgbClr val="0070C0"/>
                </a:solidFill>
              </a:rPr>
              <a:t>2.5</a:t>
            </a:r>
            <a:r>
              <a:rPr lang="en-GB" sz="2400" dirty="0" smtClean="0">
                <a:solidFill>
                  <a:srgbClr val="0070C0"/>
                </a:solidFill>
              </a:rPr>
              <a:t> DV re-rank projected daily PM</a:t>
            </a:r>
            <a:r>
              <a:rPr lang="en-GB" sz="2400" baseline="-25000" dirty="0" smtClean="0">
                <a:solidFill>
                  <a:srgbClr val="0070C0"/>
                </a:solidFill>
              </a:rPr>
              <a:t>2.5</a:t>
            </a:r>
            <a:r>
              <a:rPr lang="en-GB" sz="2400" dirty="0" smtClean="0">
                <a:solidFill>
                  <a:srgbClr val="0070C0"/>
                </a:solidFill>
              </a:rPr>
              <a:t> concentrations to find 98</a:t>
            </a:r>
            <a:r>
              <a:rPr lang="en-GB" sz="2400" baseline="30000" dirty="0" smtClean="0">
                <a:solidFill>
                  <a:srgbClr val="0070C0"/>
                </a:solidFill>
              </a:rPr>
              <a:t>th</a:t>
            </a:r>
            <a:r>
              <a:rPr lang="en-GB" sz="2400" dirty="0" smtClean="0">
                <a:solidFill>
                  <a:srgbClr val="0070C0"/>
                </a:solidFill>
              </a:rPr>
              <a:t> percentile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2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81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Comparisons of WAQS 2025 and EPA 2017 NODA Ozone </a:t>
            </a:r>
            <a:r>
              <a:rPr lang="en-GB" b="1" dirty="0" smtClean="0"/>
              <a:t>DVFs at Monitors</a:t>
            </a:r>
            <a:endParaRPr lang="en-GB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90" y="1434911"/>
            <a:ext cx="9011213" cy="419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5627084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In general 2025 CAMx DVFs &gt; 2025 CMAQ DVFs: Max +4.1; Min -2.3; Avg 0.6 ppb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Unmonitored Area Analysis (UAA)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130209" cy="4525963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70C0"/>
                </a:solidFill>
              </a:rPr>
              <a:t>Interpolate DVCs to each grid cell in the 4 km and 12 km domains</a:t>
            </a:r>
          </a:p>
          <a:p>
            <a:pPr lvl="1"/>
            <a:endParaRPr lang="en-GB" dirty="0" smtClean="0">
              <a:solidFill>
                <a:srgbClr val="0070C0"/>
              </a:solidFill>
            </a:endParaRPr>
          </a:p>
          <a:p>
            <a:pPr lvl="1"/>
            <a:endParaRPr lang="en-GB" dirty="0">
              <a:solidFill>
                <a:srgbClr val="0070C0"/>
              </a:solidFill>
            </a:endParaRPr>
          </a:p>
          <a:p>
            <a:pPr lvl="1"/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Use modeled RRFs in each grid cell to develop spatial distribution of 2025 DVFs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UAA future year projections have more uncertainties than monitor-based projections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7315" y="2514588"/>
            <a:ext cx="5264372" cy="1699591"/>
          </a:xfrm>
        </p:spPr>
        <p:txBody>
          <a:bodyPr>
            <a:normAutofit/>
          </a:bodyPr>
          <a:lstStyle/>
          <a:p>
            <a:pPr lvl="1"/>
            <a:r>
              <a:rPr lang="en-GB" dirty="0">
                <a:solidFill>
                  <a:srgbClr val="0070C0"/>
                </a:solidFill>
              </a:rPr>
              <a:t>Use Voronoi Nearest Neighbor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Uses modeled 2011 concentration </a:t>
            </a:r>
            <a:r>
              <a:rPr lang="en-GB" dirty="0" smtClean="0">
                <a:solidFill>
                  <a:srgbClr val="0070C0"/>
                </a:solidFill>
              </a:rPr>
              <a:t>gradients in the interpolation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9" t="27717" r="51213" b="33878"/>
          <a:stretch/>
        </p:blipFill>
        <p:spPr bwMode="auto">
          <a:xfrm>
            <a:off x="6069497" y="2155823"/>
            <a:ext cx="2226338" cy="159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6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93906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2011 Ozone DVC 4 km Domain</a:t>
            </a:r>
            <a:br>
              <a:rPr lang="en-GB" b="1" dirty="0" smtClean="0"/>
            </a:br>
            <a:r>
              <a:rPr lang="en-GB" sz="2700" b="1" dirty="0" smtClean="0">
                <a:solidFill>
                  <a:srgbClr val="FFC000"/>
                </a:solidFill>
              </a:rPr>
              <a:t>Exceeds Oct 2015 ozone NAAQS ≥ 71.0 ppb</a:t>
            </a:r>
            <a:r>
              <a:rPr lang="en-GB" sz="2700" b="1" dirty="0" smtClean="0"/>
              <a:t/>
            </a:r>
            <a:br>
              <a:rPr lang="en-GB" sz="2700" b="1" dirty="0" smtClean="0"/>
            </a:br>
            <a:r>
              <a:rPr lang="en-GB" sz="2700" b="1" dirty="0" smtClean="0">
                <a:solidFill>
                  <a:srgbClr val="FF6600"/>
                </a:solidFill>
              </a:rPr>
              <a:t>Also Exceeds </a:t>
            </a:r>
            <a:r>
              <a:rPr lang="en-GB" sz="2700" b="1" dirty="0" smtClean="0">
                <a:solidFill>
                  <a:srgbClr val="FF6600"/>
                </a:solidFill>
              </a:rPr>
              <a:t>Mar 2008 ozone NAAQS </a:t>
            </a:r>
            <a:r>
              <a:rPr lang="en-GB" sz="2700" b="1" dirty="0">
                <a:solidFill>
                  <a:srgbClr val="FF6600"/>
                </a:solidFill>
              </a:rPr>
              <a:t>≥ </a:t>
            </a:r>
            <a:r>
              <a:rPr lang="en-GB" sz="2700" b="1" dirty="0" smtClean="0">
                <a:solidFill>
                  <a:srgbClr val="FF6600"/>
                </a:solidFill>
              </a:rPr>
              <a:t>76.0 </a:t>
            </a:r>
            <a:r>
              <a:rPr lang="en-GB" sz="2700" b="1" dirty="0">
                <a:solidFill>
                  <a:srgbClr val="FF6600"/>
                </a:solidFill>
              </a:rPr>
              <a:t>ppb</a:t>
            </a:r>
            <a:r>
              <a:rPr lang="en-GB" sz="2700" b="1" dirty="0"/>
              <a:t/>
            </a:r>
            <a:br>
              <a:rPr lang="en-GB" sz="2700" b="1" dirty="0"/>
            </a:br>
            <a:endParaRPr lang="en-GB" sz="2700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           CAMx                                    CMAQ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340476" y="2042491"/>
            <a:ext cx="8551739" cy="3801723"/>
            <a:chOff x="791044" y="2506312"/>
            <a:chExt cx="5420771" cy="2770814"/>
          </a:xfrm>
        </p:grpSpPr>
        <p:pic>
          <p:nvPicPr>
            <p:cNvPr id="6" name="Picture 5" descr="\\flagg\disk43\3SAQS\camx\postproc\MATS\NCL\png2\WAQS_O3_CAMx_Base25b.4km.MATS.DVC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044" y="2533926"/>
              <a:ext cx="2743200" cy="274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\\flagg\disk43\3SAQS\camx\postproc\MATS\NCL\png2\WAQS_O3_CMAQ_Base25a_11b.4km.MATS.DVC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615" y="2506312"/>
              <a:ext cx="2743200" cy="27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786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2025 Modeling Outline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16765"/>
            <a:ext cx="8130209" cy="433948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2011 to 2025 Emissions and Air Quality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2025 Design Value Projection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Projected 2025 Design Values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CAMx and CMAQ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 4 km Three-State and 12 km WESTUS domains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Comparison with EPA NODA (Jul 2015) </a:t>
            </a:r>
            <a:r>
              <a:rPr lang="en-US" dirty="0" smtClean="0">
                <a:solidFill>
                  <a:srgbClr val="0070C0"/>
                </a:solidFill>
              </a:rPr>
              <a:t>2017 ozone DVF Projections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Next Steps</a:t>
            </a:r>
          </a:p>
          <a:p>
            <a:pPr lvl="1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65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2025 Ozone DVF 4 km Domain</a:t>
            </a:r>
            <a:br>
              <a:rPr lang="en-GB" b="1" dirty="0" smtClean="0"/>
            </a:br>
            <a:r>
              <a:rPr lang="en-GB" sz="2700" b="1" dirty="0">
                <a:solidFill>
                  <a:srgbClr val="FFC000"/>
                </a:solidFill>
              </a:rPr>
              <a:t>Exceeds Oct 2015 ozone NAAQS ≥ 71.0 ppb</a:t>
            </a:r>
            <a:r>
              <a:rPr lang="en-GB" sz="2700" b="1" dirty="0"/>
              <a:t/>
            </a:r>
            <a:br>
              <a:rPr lang="en-GB" sz="2700" b="1" dirty="0"/>
            </a:br>
            <a:r>
              <a:rPr lang="en-GB" sz="2700" b="1" dirty="0" smtClean="0">
                <a:solidFill>
                  <a:srgbClr val="FF6600"/>
                </a:solidFill>
              </a:rPr>
              <a:t>Also Exceeds </a:t>
            </a:r>
            <a:r>
              <a:rPr lang="en-GB" sz="2700" b="1" dirty="0">
                <a:solidFill>
                  <a:srgbClr val="FF6600"/>
                </a:solidFill>
              </a:rPr>
              <a:t>Mar 2008 ozone NAAQS ≥ 76.0 ppb</a:t>
            </a:r>
            <a:r>
              <a:rPr lang="en-GB" sz="2700" b="1" dirty="0"/>
              <a:t/>
            </a:r>
            <a:br>
              <a:rPr lang="en-GB" sz="2700" b="1" dirty="0"/>
            </a:br>
            <a:endParaRPr lang="en-GB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CAMx                                    </a:t>
            </a:r>
            <a:r>
              <a:rPr lang="en-GB" dirty="0"/>
              <a:t>CMAQ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59828" y="1877171"/>
            <a:ext cx="8806072" cy="4758856"/>
            <a:chOff x="1833880" y="2337491"/>
            <a:chExt cx="5395353" cy="2758519"/>
          </a:xfrm>
        </p:grpSpPr>
        <p:pic>
          <p:nvPicPr>
            <p:cNvPr id="4" name="Picture 3" descr="\\flagg\disk43\3SAQS\camx\postproc\MATS\NCL\png2\WAQS_O3_CAMx_Base25b.4km.MATS.DVF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3880" y="2352810"/>
              <a:ext cx="2743200" cy="274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 descr="\\flagg\disk43\3SAQS\camx\postproc\MATS\NCL\png2\WAQS_O3_CMAQ_Base25a_11b.4km.MATS.DVF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033" y="2337491"/>
              <a:ext cx="2743200" cy="27432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850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Ozone DVF – DVC 4 km Domain</a:t>
            </a:r>
            <a:endParaRPr lang="en-GB" b="1" dirty="0"/>
          </a:p>
        </p:txBody>
      </p:sp>
      <p:pic>
        <p:nvPicPr>
          <p:cNvPr id="4" name="Picture 3" descr="\\flagg\disk43\3SAQS\camx\postproc\MATS\NCL\png2\WAQS_O3_CAMx_Base25b.4km.MATS.DVF-DV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5" y="2146845"/>
            <a:ext cx="4305411" cy="393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 descr="\\flagg\disk43\3SAQS\camx\postproc\MATS\NCL\png2\WAQS_O3_CMAQ_Base25a_11b.4km.MATS.DVF-DVC.pn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65" y="2134223"/>
            <a:ext cx="4305411" cy="39389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201" y="1601086"/>
            <a:ext cx="8010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 </a:t>
            </a:r>
            <a:r>
              <a:rPr lang="en-GB" sz="2800" dirty="0" smtClean="0"/>
              <a:t>             CAMx                                          </a:t>
            </a:r>
            <a:r>
              <a:rPr lang="en-GB" sz="2800" dirty="0"/>
              <a:t>CMAQ</a:t>
            </a:r>
          </a:p>
        </p:txBody>
      </p:sp>
    </p:spTree>
    <p:extLst>
      <p:ext uri="{BB962C8B-B14F-4D97-AF65-F5344CB8AC3E}">
        <p14:creationId xmlns:p14="http://schemas.microsoft.com/office/powerpoint/2010/main" val="2941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457200" y="33559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2011 Ozone DVC 12 km Domain</a:t>
            </a:r>
          </a:p>
          <a:p>
            <a:r>
              <a:rPr lang="en-GB" sz="2400" b="1" dirty="0">
                <a:solidFill>
                  <a:srgbClr val="FFC000"/>
                </a:solidFill>
              </a:rPr>
              <a:t>Exceeds Oct 2015 ozone NAAQS ≥ 71.0 ppb</a:t>
            </a:r>
            <a:r>
              <a:rPr lang="en-GB" sz="2400" b="1" dirty="0"/>
              <a:t/>
            </a:r>
            <a:br>
              <a:rPr lang="en-GB" sz="2400" b="1" dirty="0"/>
            </a:br>
            <a:r>
              <a:rPr lang="en-GB" sz="2400" b="1" dirty="0" smtClean="0">
                <a:solidFill>
                  <a:srgbClr val="FF6600"/>
                </a:solidFill>
              </a:rPr>
              <a:t>Also Exceeds </a:t>
            </a:r>
            <a:r>
              <a:rPr lang="en-GB" sz="2400" b="1" dirty="0">
                <a:solidFill>
                  <a:srgbClr val="FF6600"/>
                </a:solidFill>
              </a:rPr>
              <a:t>Mar 2008 ozone NAAQS ≥ 76.0 ppb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b="1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457200" y="1950720"/>
            <a:ext cx="8229600" cy="41754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smtClean="0"/>
              <a:t>            CAMx                                    CMAQ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251788" y="2442376"/>
            <a:ext cx="8602172" cy="3992564"/>
            <a:chOff x="3202940" y="2133600"/>
            <a:chExt cx="5399232" cy="2590800"/>
          </a:xfrm>
        </p:grpSpPr>
        <p:pic>
          <p:nvPicPr>
            <p:cNvPr id="10" name="Picture 9" descr="\\flagg\disk43\3SAQS\camx\postproc\MATS\NCL\png2\WAQS_O3_CAMx_Base25b.12km.MATS.DVC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940" y="2133600"/>
              <a:ext cx="2738120" cy="259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 descr="\\flagg\disk43\3SAQS\camx\postproc\MATS\NCL\png2\WAQS_O3_CMAQ_Base25a_11b.12km.MATS.DVC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132" y="2138680"/>
              <a:ext cx="2733040" cy="25806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03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2025 Ozone DVF 12 km Domain</a:t>
            </a:r>
          </a:p>
          <a:p>
            <a:r>
              <a:rPr lang="en-GB" sz="2400" b="1" dirty="0">
                <a:solidFill>
                  <a:srgbClr val="FFC000"/>
                </a:solidFill>
              </a:rPr>
              <a:t>Exceeds Oct 2015 ozone NAAQS ≥ 71.0 ppb</a:t>
            </a:r>
            <a:r>
              <a:rPr lang="en-GB" sz="2400" b="1" dirty="0"/>
              <a:t/>
            </a:r>
            <a:br>
              <a:rPr lang="en-GB" sz="2400" b="1" dirty="0"/>
            </a:br>
            <a:r>
              <a:rPr lang="en-GB" sz="2400" b="1" dirty="0" smtClean="0">
                <a:solidFill>
                  <a:srgbClr val="FF6600"/>
                </a:solidFill>
              </a:rPr>
              <a:t>Also E</a:t>
            </a:r>
            <a:r>
              <a:rPr lang="en-GB" sz="2400" b="1" dirty="0" smtClean="0">
                <a:solidFill>
                  <a:srgbClr val="FF6600"/>
                </a:solidFill>
              </a:rPr>
              <a:t>xceeds </a:t>
            </a:r>
            <a:r>
              <a:rPr lang="en-GB" sz="2400" b="1" dirty="0">
                <a:solidFill>
                  <a:srgbClr val="FF6600"/>
                </a:solidFill>
              </a:rPr>
              <a:t>Mar 2008 ozone NAAQS ≥ 76.0 ppb</a:t>
            </a:r>
            <a:r>
              <a:rPr lang="en-GB" sz="2800" b="1" dirty="0"/>
              <a:t/>
            </a:r>
            <a:br>
              <a:rPr lang="en-GB" sz="2800" b="1" dirty="0"/>
            </a:br>
            <a:endParaRPr lang="en-GB" sz="2800" b="1" dirty="0"/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457200" y="1798320"/>
            <a:ext cx="8229600" cy="43278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smtClean="0"/>
              <a:t>            CAMx                                    CMAQ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101971" y="2254195"/>
            <a:ext cx="8803507" cy="4174435"/>
            <a:chOff x="1480180" y="2133600"/>
            <a:chExt cx="5425736" cy="2590800"/>
          </a:xfrm>
        </p:grpSpPr>
        <p:pic>
          <p:nvPicPr>
            <p:cNvPr id="8" name="Picture 7" descr="\\flagg\disk43\3SAQS\camx\postproc\MATS\NCL\png2\WAQS_O3_CAMx_Base25b.12km.MATS.DVF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180" y="2133600"/>
              <a:ext cx="2738120" cy="259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\\flagg\disk43\3SAQS\camx\postproc\MATS\NCL\png2\WAQS_O3_CMAQ_Base25a_11b.12km.MATS.DVF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2876" y="2138680"/>
              <a:ext cx="2733040" cy="25806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995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Ozone DVF – DVC 12 km Domain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457201" y="1322794"/>
            <a:ext cx="8010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 </a:t>
            </a:r>
            <a:r>
              <a:rPr lang="en-GB" sz="2800" dirty="0" smtClean="0"/>
              <a:t>             CAMx                                          </a:t>
            </a:r>
            <a:r>
              <a:rPr lang="en-GB" sz="2800" dirty="0"/>
              <a:t>CMAQ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24067" y="1846015"/>
            <a:ext cx="8363633" cy="4634298"/>
            <a:chOff x="1681500" y="2161540"/>
            <a:chExt cx="5462952" cy="2534920"/>
          </a:xfrm>
        </p:grpSpPr>
        <p:pic>
          <p:nvPicPr>
            <p:cNvPr id="6" name="Picture 5" descr="\\flagg\disk43\3SAQS\camx\postproc\MATS\NCL\png2\WAQS_O3_CAMx_Base25b.12km.MATS.DVF-DVC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500" y="2161540"/>
              <a:ext cx="2733040" cy="2534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\\flagg\disk43\3SAQS\camx\postproc\MATS\NCL\png2\WAQS_O3_CMAQ_Base25a_11b.12km.MATS.DVF-DVC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1412" y="2179320"/>
              <a:ext cx="2733040" cy="249936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824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295" y="274638"/>
            <a:ext cx="2806504" cy="1143000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Annual PM</a:t>
            </a:r>
            <a:r>
              <a:rPr lang="en-GB" sz="3200" b="1" baseline="-25000" dirty="0" smtClean="0"/>
              <a:t>2.5</a:t>
            </a:r>
            <a:endParaRPr lang="en-GB" sz="3200" b="1" baseline="-25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23"/>
          <a:stretch/>
        </p:blipFill>
        <p:spPr bwMode="auto">
          <a:xfrm>
            <a:off x="336327" y="484186"/>
            <a:ext cx="5347022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8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1131" y="274638"/>
            <a:ext cx="1603717" cy="1143000"/>
          </a:xfrm>
        </p:spPr>
        <p:txBody>
          <a:bodyPr>
            <a:noAutofit/>
          </a:bodyPr>
          <a:lstStyle/>
          <a:p>
            <a:r>
              <a:rPr lang="en-GB" sz="3200" b="1" dirty="0" smtClean="0"/>
              <a:t>24-hour PM</a:t>
            </a:r>
            <a:r>
              <a:rPr lang="en-GB" sz="3200" b="1" baseline="-25000" dirty="0" smtClean="0"/>
              <a:t>2.5</a:t>
            </a:r>
            <a:endParaRPr lang="en-GB" sz="3200" b="1" baseline="-25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3"/>
          <a:stretch/>
        </p:blipFill>
        <p:spPr bwMode="auto">
          <a:xfrm>
            <a:off x="385763" y="500063"/>
            <a:ext cx="6662151" cy="586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5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2011 Annual PM</a:t>
            </a:r>
            <a:r>
              <a:rPr lang="en-GB" b="1" baseline="-25000" dirty="0" smtClean="0"/>
              <a:t>2.5</a:t>
            </a:r>
            <a:r>
              <a:rPr lang="en-GB" b="1" dirty="0" smtClean="0"/>
              <a:t> DVC</a:t>
            </a:r>
            <a:endParaRPr lang="en-GB" b="1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51" y="2161841"/>
            <a:ext cx="4539629" cy="340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61" y="2203841"/>
            <a:ext cx="4437480" cy="32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2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2025 Annual PM</a:t>
            </a:r>
            <a:r>
              <a:rPr lang="en-GB" b="1" baseline="-25000" dirty="0" smtClean="0"/>
              <a:t>2.5</a:t>
            </a:r>
            <a:r>
              <a:rPr lang="en-GB" b="1" dirty="0" smtClean="0"/>
              <a:t> DVF</a:t>
            </a:r>
            <a:endParaRPr lang="en-GB" b="1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40" y="1938557"/>
            <a:ext cx="448056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23" y="1934814"/>
            <a:ext cx="4470597" cy="366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74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18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cs typeface="Times New Roman" pitchFamily="18" charset="0"/>
              </a:rPr>
              <a:t>2025 CAMX and CMAQ Modeling– Next Steps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/>
                </a:solidFill>
                <a:cs typeface="Times New Roman" pitchFamily="18" charset="0"/>
              </a:rPr>
              <a:t>Transfer of modeling inputs and outputs to IWDW</a:t>
            </a:r>
          </a:p>
          <a:p>
            <a:r>
              <a:rPr lang="en-US" sz="2400" dirty="0" smtClean="0">
                <a:solidFill>
                  <a:schemeClr val="accent2"/>
                </a:solidFill>
                <a:cs typeface="Times New Roman" pitchFamily="18" charset="0"/>
              </a:rPr>
              <a:t>Set up 2025 Modeling wiki for accessing data</a:t>
            </a:r>
          </a:p>
          <a:p>
            <a:pPr lvl="1"/>
            <a:r>
              <a:rPr lang="en-US" sz="2000" dirty="0" smtClean="0">
                <a:solidFill>
                  <a:schemeClr val="accent2"/>
                </a:solidFill>
                <a:cs typeface="Times New Roman" pitchFamily="18" charset="0"/>
              </a:rPr>
              <a:t>Spreadsheets of 2025 DVF projections</a:t>
            </a:r>
          </a:p>
          <a:p>
            <a:pPr lvl="1"/>
            <a:r>
              <a:rPr lang="en-US" sz="2000" dirty="0" smtClean="0">
                <a:solidFill>
                  <a:schemeClr val="accent2"/>
                </a:solidFill>
                <a:cs typeface="Times New Roman" pitchFamily="18" charset="0"/>
              </a:rPr>
              <a:t>Spatial Maps</a:t>
            </a:r>
          </a:p>
          <a:p>
            <a:pPr lvl="1"/>
            <a:r>
              <a:rPr lang="en-US" sz="2000" dirty="0" smtClean="0">
                <a:solidFill>
                  <a:schemeClr val="accent2"/>
                </a:solidFill>
                <a:cs typeface="Times New Roman" pitchFamily="18" charset="0"/>
              </a:rPr>
              <a:t>2025 emissions displays</a:t>
            </a:r>
          </a:p>
          <a:p>
            <a:pPr lvl="1"/>
            <a:r>
              <a:rPr lang="en-US" sz="2000" dirty="0" smtClean="0">
                <a:solidFill>
                  <a:schemeClr val="accent2"/>
                </a:solidFill>
                <a:cs typeface="Times New Roman" pitchFamily="18" charset="0"/>
              </a:rPr>
              <a:t>Supporting information</a:t>
            </a:r>
          </a:p>
          <a:p>
            <a:r>
              <a:rPr lang="en-US" sz="2400" dirty="0" smtClean="0">
                <a:solidFill>
                  <a:schemeClr val="accent2"/>
                </a:solidFill>
                <a:cs typeface="Times New Roman" pitchFamily="18" charset="0"/>
              </a:rPr>
              <a:t>Load 2025 emissions into Emissions Review Tool</a:t>
            </a:r>
            <a:endParaRPr lang="en-US" sz="2400" dirty="0" smtClean="0">
              <a:solidFill>
                <a:schemeClr val="accent2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81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2025 Emissions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0070C0"/>
                </a:solidFill>
              </a:rPr>
              <a:t>EPA’s 2025 emission projections for most sources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Based on 2011 NEI v6.2 modeling platform (Jul 2015)</a:t>
            </a:r>
          </a:p>
          <a:p>
            <a:r>
              <a:rPr lang="en-GB" sz="2800" dirty="0" smtClean="0">
                <a:solidFill>
                  <a:srgbClr val="0070C0"/>
                </a:solidFill>
              </a:rPr>
              <a:t>2020 WAQS projections for oil and gas sources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Use WRAP Phase III methodology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Made in fall 2014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Adjustments for Denver-Julesburg Basin O&amp;G following RAQC/CDPHE 2017 O&amp;G projection methodology</a:t>
            </a:r>
          </a:p>
          <a:p>
            <a:r>
              <a:rPr lang="en-GB" sz="2800" dirty="0" smtClean="0">
                <a:solidFill>
                  <a:srgbClr val="0070C0"/>
                </a:solidFill>
              </a:rPr>
              <a:t>Constant at 2011b levels</a:t>
            </a:r>
          </a:p>
          <a:p>
            <a:pPr lvl="1"/>
            <a:r>
              <a:rPr lang="en-GB" sz="2400" dirty="0" smtClean="0">
                <a:solidFill>
                  <a:srgbClr val="0070C0"/>
                </a:solidFill>
              </a:rPr>
              <a:t>MEGAN biogenic, lightning NO</a:t>
            </a:r>
            <a:r>
              <a:rPr lang="en-GB" sz="2400" baseline="-25000" dirty="0" smtClean="0">
                <a:solidFill>
                  <a:srgbClr val="0070C0"/>
                </a:solidFill>
              </a:rPr>
              <a:t>X</a:t>
            </a:r>
            <a:r>
              <a:rPr lang="en-GB" sz="2400" dirty="0" smtClean="0">
                <a:solidFill>
                  <a:srgbClr val="0070C0"/>
                </a:solidFill>
              </a:rPr>
              <a:t>, sea salt, windblown dust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4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WAQS Emissions Results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39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Base and future year emissions documentation and results on the IWDW: </a:t>
            </a:r>
            <a:endParaRPr lang="en-GB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GB" sz="2000" dirty="0" smtClean="0">
                <a:solidFill>
                  <a:srgbClr val="0070C0"/>
                </a:solidFill>
                <a:hlinkClick r:id="rId3"/>
              </a:rPr>
              <a:t>http://vibe.cira.colostate.edu/wiki/wiki/7112/waqs-2011b-platform-future-year-emissions</a:t>
            </a:r>
            <a:endParaRPr lang="en-GB" sz="20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GB" sz="1600" dirty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Descriptions of the data sources with links to TSDs and documentation</a:t>
            </a:r>
          </a:p>
          <a:p>
            <a:r>
              <a:rPr lang="en-GB" dirty="0" smtClean="0">
                <a:solidFill>
                  <a:srgbClr val="0070C0"/>
                </a:solidFill>
              </a:rPr>
              <a:t>Plots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Base11b vs Base11a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Base25a_11b vs Base11b</a:t>
            </a:r>
          </a:p>
          <a:p>
            <a:pPr lvl="1"/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5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WAQS Emissions Results</a:t>
            </a:r>
            <a:br>
              <a:rPr lang="en-GB" b="1" dirty="0" smtClean="0"/>
            </a:br>
            <a:r>
              <a:rPr lang="en-GB" sz="3600" b="1" dirty="0" smtClean="0"/>
              <a:t>Base25a_11b Summary of Significant Trends</a:t>
            </a:r>
            <a:endParaRPr lang="en-GB" sz="36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27149" y="1689163"/>
          <a:ext cx="3474720" cy="407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36669"/>
                <a:gridCol w="415499"/>
                <a:gridCol w="400238"/>
                <a:gridCol w="461157"/>
                <a:gridCol w="461157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2011 </a:t>
                      </a:r>
                      <a:r>
                        <a:rPr lang="en-US" b="1" dirty="0" smtClean="0">
                          <a:sym typeface="Wingdings"/>
                        </a:rPr>
                        <a:t> 2025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F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Sector/Poll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CO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UT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WY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NM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2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Oil</a:t>
                      </a:r>
                      <a:r>
                        <a:rPr lang="en-US" sz="1600" baseline="0" dirty="0" smtClean="0"/>
                        <a:t> and Gas/VOC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++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Oil</a:t>
                      </a:r>
                      <a:r>
                        <a:rPr lang="en-US" sz="1600" baseline="0" dirty="0" smtClean="0"/>
                        <a:t> and Gas/CH4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Oil and Gas/NOx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Onroad/All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Livestock/NH3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EGU Point/NOx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EGU Point/NH3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EGU Point/SO2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Fug. Dust/PM2.5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++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13" y="1443742"/>
            <a:ext cx="4316187" cy="45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WAQS Emissions Results</a:t>
            </a:r>
            <a:br>
              <a:rPr lang="en-GB" b="1" dirty="0" smtClean="0"/>
            </a:br>
            <a:r>
              <a:rPr lang="en-GB" sz="3600" b="1" dirty="0" smtClean="0"/>
              <a:t>2025-2011 Diff: July Carbon Monoxide</a:t>
            </a:r>
            <a:endParaRPr lang="en-GB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068" t="20578" r="9259" b="7702"/>
          <a:stretch/>
        </p:blipFill>
        <p:spPr>
          <a:xfrm>
            <a:off x="3052710" y="1791249"/>
            <a:ext cx="3507794" cy="3463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081" t="20611" r="8519" b="6746"/>
          <a:stretch/>
        </p:blipFill>
        <p:spPr>
          <a:xfrm>
            <a:off x="6424989" y="1791249"/>
            <a:ext cx="2517843" cy="2526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5128" t="19155" r="8147" b="8075"/>
          <a:stretch/>
        </p:blipFill>
        <p:spPr>
          <a:xfrm>
            <a:off x="791252" y="1791249"/>
            <a:ext cx="2557648" cy="2526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20578" r="84697" b="7728"/>
          <a:stretch/>
        </p:blipFill>
        <p:spPr>
          <a:xfrm>
            <a:off x="206829" y="2164861"/>
            <a:ext cx="709332" cy="34617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6632" y="1468084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Onroad Mobile			       All Sectors		                Nonpt/Surveyed O&amp;G				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6516" y="4416552"/>
            <a:ext cx="221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Onroad contributes most of the change in CO across the region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689807" y="4330972"/>
            <a:ext cx="221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Surveyed O&amp;G changes are significant in Uintah, D-J, and S. San Juan Basins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0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468" t="21047" r="9127" b="7905"/>
          <a:stretch/>
        </p:blipFill>
        <p:spPr>
          <a:xfrm>
            <a:off x="3267912" y="1822849"/>
            <a:ext cx="3507794" cy="34890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WAQS Emissions Results</a:t>
            </a:r>
            <a:br>
              <a:rPr lang="en-GB" b="1" dirty="0" smtClean="0"/>
            </a:br>
            <a:r>
              <a:rPr lang="en-GB" sz="3600" b="1" dirty="0" smtClean="0"/>
              <a:t>2025-2011 Diff: July NOx</a:t>
            </a:r>
            <a:endParaRPr lang="en-GB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0578" r="84697" b="7728"/>
          <a:stretch/>
        </p:blipFill>
        <p:spPr>
          <a:xfrm>
            <a:off x="206829" y="2164861"/>
            <a:ext cx="709332" cy="34617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1534886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  Onroad Mobile			       All Sectors		                 Nonpt/Surveyed O&amp;G				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71" t="21428" r="9127" b="8286"/>
          <a:stretch/>
        </p:blipFill>
        <p:spPr>
          <a:xfrm>
            <a:off x="916161" y="1858051"/>
            <a:ext cx="2581666" cy="2526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6270" t="21047" r="9126" b="7143"/>
          <a:stretch/>
        </p:blipFill>
        <p:spPr>
          <a:xfrm>
            <a:off x="6574220" y="1887660"/>
            <a:ext cx="2522184" cy="25288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5064" y="4378198"/>
            <a:ext cx="221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Onroad contributes most of the change in NOx across the region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75706" y="4384933"/>
            <a:ext cx="2212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Surveyed O&amp;G changes are significant in Uintah, D-J, and S. San Juan Basins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WAQS Emissions Results</a:t>
            </a:r>
            <a:br>
              <a:rPr lang="en-GB" b="1" dirty="0" smtClean="0"/>
            </a:br>
            <a:r>
              <a:rPr lang="en-GB" sz="3600" b="1" dirty="0" smtClean="0"/>
              <a:t>2025-2011 Diff: July TOG</a:t>
            </a:r>
            <a:endParaRPr lang="en-GB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30807" y="1423088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  Onroad Mobile			       All Sectors		                 Nonpt/Surveyed O&amp;G				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666" t="20857" r="9178" b="8666"/>
          <a:stretch/>
        </p:blipFill>
        <p:spPr>
          <a:xfrm>
            <a:off x="3137374" y="1753199"/>
            <a:ext cx="3443110" cy="3408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795" t="20857" r="84384" b="8666"/>
          <a:stretch/>
        </p:blipFill>
        <p:spPr>
          <a:xfrm>
            <a:off x="141671" y="2181217"/>
            <a:ext cx="762000" cy="3408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667" t="20857" r="9127" b="8286"/>
          <a:stretch/>
        </p:blipFill>
        <p:spPr>
          <a:xfrm>
            <a:off x="6580484" y="1753199"/>
            <a:ext cx="2091491" cy="2080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7064" t="20857" r="8929" b="8666"/>
          <a:stretch/>
        </p:blipFill>
        <p:spPr>
          <a:xfrm>
            <a:off x="1010126" y="1793767"/>
            <a:ext cx="2127248" cy="2110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6468" t="21047" r="9389" b="7905"/>
          <a:stretch/>
        </p:blipFill>
        <p:spPr>
          <a:xfrm>
            <a:off x="1069202" y="4143494"/>
            <a:ext cx="2127248" cy="21233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50245" y="3833505"/>
            <a:ext cx="1621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Offroad </a:t>
            </a:r>
            <a:r>
              <a:rPr lang="en-US" dirty="0">
                <a:solidFill>
                  <a:srgbClr val="00B0F0"/>
                </a:solidFill>
              </a:rPr>
              <a:t>Mobile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6270" t="20676" r="8929" b="7905"/>
          <a:stretch/>
        </p:blipFill>
        <p:spPr>
          <a:xfrm>
            <a:off x="6604802" y="4026272"/>
            <a:ext cx="2222205" cy="22100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43474" y="3719240"/>
            <a:ext cx="1070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Nonpoint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5942" y="5066541"/>
            <a:ext cx="3602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TOG/VOC changes are localized with many sectors contributing; O&amp;G changes are large and spatially diffuse in each O&amp;G basin.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0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WAQS Emissions Results</a:t>
            </a:r>
            <a:br>
              <a:rPr lang="en-GB" b="1" dirty="0" smtClean="0"/>
            </a:br>
            <a:r>
              <a:rPr lang="en-GB" sz="3600" b="1" dirty="0" smtClean="0"/>
              <a:t>2025-2011 Diff: July PM2.5</a:t>
            </a:r>
            <a:endParaRPr lang="en-GB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1442024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  Onroad Mobile			       All Sectors		                            Fugitive Dust				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865" t="21428" r="8929" b="8476"/>
          <a:stretch/>
        </p:blipFill>
        <p:spPr>
          <a:xfrm>
            <a:off x="3199842" y="1785093"/>
            <a:ext cx="3560744" cy="3503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9376" r="83365" b="8476"/>
          <a:stretch/>
        </p:blipFill>
        <p:spPr>
          <a:xfrm>
            <a:off x="157071" y="2088355"/>
            <a:ext cx="757329" cy="3421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6468" t="20857" r="8522" b="8096"/>
          <a:stretch/>
        </p:blipFill>
        <p:spPr>
          <a:xfrm>
            <a:off x="1018018" y="1785093"/>
            <a:ext cx="2181824" cy="21526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6865" t="20857" r="8522" b="7714"/>
          <a:stretch/>
        </p:blipFill>
        <p:spPr>
          <a:xfrm>
            <a:off x="6575270" y="1785093"/>
            <a:ext cx="2568730" cy="2561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7063" t="20857" r="10108" b="8286"/>
          <a:stretch/>
        </p:blipFill>
        <p:spPr>
          <a:xfrm>
            <a:off x="1108366" y="4262455"/>
            <a:ext cx="2169188" cy="21984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82161" y="3918820"/>
            <a:ext cx="1621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Offroad </a:t>
            </a:r>
            <a:r>
              <a:rPr lang="en-US" dirty="0">
                <a:solidFill>
                  <a:srgbClr val="00B0F0"/>
                </a:solidFill>
              </a:rPr>
              <a:t>Mobile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89807" y="4330972"/>
            <a:ext cx="221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Fugitive dust contributes most of the PM changes, primarily increases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77554" y="5613404"/>
            <a:ext cx="369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Localized PM decreases from mobile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5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QS_UNC-R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A21B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WAQS_UNC-RE.thmx</Template>
  <TotalTime>2834</TotalTime>
  <Words>861</Words>
  <Application>Microsoft Office PowerPoint</Application>
  <PresentationFormat>On-screen Show (4:3)</PresentationFormat>
  <Paragraphs>217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WAQS_UNC-RE</vt:lpstr>
      <vt:lpstr>Western Air Quality Study (WAQS)   Intermountain Data Warehouse (IWDW)</vt:lpstr>
      <vt:lpstr>2025 Modeling Outline</vt:lpstr>
      <vt:lpstr>2025 Emissions</vt:lpstr>
      <vt:lpstr>WAQS Emissions Results</vt:lpstr>
      <vt:lpstr>WAQS Emissions Results Base25a_11b Summary of Significant Trends</vt:lpstr>
      <vt:lpstr>WAQS Emissions Results 2025-2011 Diff: July Carbon Monoxide</vt:lpstr>
      <vt:lpstr>WAQS Emissions Results 2025-2011 Diff: July NOx</vt:lpstr>
      <vt:lpstr>WAQS Emissions Results 2025-2011 Diff: July TOG</vt:lpstr>
      <vt:lpstr>WAQS Emissions Results 2025-2011 Diff: July PM2.5</vt:lpstr>
      <vt:lpstr>WAQS Air Quality Modeling Results</vt:lpstr>
      <vt:lpstr>WAQS Air Quality Modeling Results 2025-2011: January CMAQ O3 and Emissions Differences</vt:lpstr>
      <vt:lpstr>January CAMx vs CMAQ Monthly Max MDA8 O3</vt:lpstr>
      <vt:lpstr>WAQS Air Quality Modeling Results 2025-2011: July CMAQ O3 and Emissions Differences</vt:lpstr>
      <vt:lpstr>July CAMx vs CMAQ Monthly Max MDA8 O3</vt:lpstr>
      <vt:lpstr>2025 DV Projection Procedures</vt:lpstr>
      <vt:lpstr>2025 DV Projection Procedures</vt:lpstr>
      <vt:lpstr>Comparisons of WAQS 2025 and EPA 2017 NODA Ozone DVFs at Monitors</vt:lpstr>
      <vt:lpstr>Unmonitored Area Analysis (UAA)</vt:lpstr>
      <vt:lpstr>2011 Ozone DVC 4 km Domain Exceeds Oct 2015 ozone NAAQS ≥ 71.0 ppb Also Exceeds Mar 2008 ozone NAAQS ≥ 76.0 ppb </vt:lpstr>
      <vt:lpstr>2025 Ozone DVF 4 km Domain Exceeds Oct 2015 ozone NAAQS ≥ 71.0 ppb Also Exceeds Mar 2008 ozone NAAQS ≥ 76.0 ppb </vt:lpstr>
      <vt:lpstr>Ozone DVF – DVC 4 km Domain</vt:lpstr>
      <vt:lpstr>PowerPoint Presentation</vt:lpstr>
      <vt:lpstr>PowerPoint Presentation</vt:lpstr>
      <vt:lpstr>PowerPoint Presentation</vt:lpstr>
      <vt:lpstr>Annual PM2.5</vt:lpstr>
      <vt:lpstr>24-hour PM2.5</vt:lpstr>
      <vt:lpstr>2011 Annual PM2.5 DVC</vt:lpstr>
      <vt:lpstr>2025 Annual PM2.5 DVF</vt:lpstr>
      <vt:lpstr>2025 CAMX and CMAQ Modeling– Next Steps</vt:lpstr>
    </vt:vector>
  </TitlesOfParts>
  <Company>UNC Chapel Hill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Western Basin Base and Future Year O&amp;G VOC Emissions</dc:title>
  <dc:creator>Zachariah Adelman</dc:creator>
  <cp:lastModifiedBy>Ralph Morris</cp:lastModifiedBy>
  <cp:revision>123</cp:revision>
  <dcterms:created xsi:type="dcterms:W3CDTF">2015-10-26T20:59:11Z</dcterms:created>
  <dcterms:modified xsi:type="dcterms:W3CDTF">2016-05-05T23:10:23Z</dcterms:modified>
</cp:coreProperties>
</file>