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303" r:id="rId5"/>
    <p:sldId id="291" r:id="rId6"/>
    <p:sldId id="352" r:id="rId7"/>
    <p:sldId id="351" r:id="rId8"/>
    <p:sldId id="350" r:id="rId9"/>
    <p:sldId id="337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3" r:id="rId20"/>
    <p:sldId id="354" r:id="rId21"/>
    <p:sldId id="357" r:id="rId22"/>
    <p:sldId id="299" r:id="rId23"/>
    <p:sldId id="355" r:id="rId24"/>
    <p:sldId id="315" r:id="rId25"/>
    <p:sldId id="35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F0F0"/>
    <a:srgbClr val="E9EDF4"/>
    <a:srgbClr val="D0D8E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75024" autoAdjust="0"/>
  </p:normalViewPr>
  <p:slideViewPr>
    <p:cSldViewPr>
      <p:cViewPr varScale="1">
        <p:scale>
          <a:sx n="99" d="100"/>
          <a:sy n="9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41FBB2-745F-4B98-A614-11DBCA9A5A69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D244C3-2B66-4DA8-BD59-C14A1F4CE9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6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45CCC2-0AC6-4766-8BDF-D148B4E60FED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58ECB-29C5-42B4-BB0D-034901467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8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C4082-AF12-AC4F-9724-08B1AD44D1B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C4082-AF12-AC4F-9724-08B1AD44D1B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96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6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C4082-AF12-AC4F-9724-08B1AD44D1B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64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– some slide</a:t>
            </a:r>
            <a:r>
              <a:rPr lang="en-US" baseline="0" dirty="0" smtClean="0"/>
              <a:t>s are pulled from Sept 23 Tech. Comm. meeting presentation to show website revisions and tool organization on IWDW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03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4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</a:t>
            </a:r>
            <a:r>
              <a:rPr lang="en-US" baseline="0" dirty="0" smtClean="0"/>
              <a:t> - refers to WRF and WRF </a:t>
            </a:r>
            <a:r>
              <a:rPr lang="en-US" baseline="0" dirty="0" err="1" smtClean="0"/>
              <a:t>CAMx</a:t>
            </a:r>
            <a:r>
              <a:rPr lang="en-US" baseline="0" dirty="0" smtClean="0"/>
              <a:t> (MCIP for CMAQ) met files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Emissions - refers to SMOKE software and ancillary data, emissions inventories, </a:t>
            </a:r>
            <a:r>
              <a:rPr lang="en-US" baseline="0" dirty="0" err="1" smtClean="0"/>
              <a:t>premerged</a:t>
            </a:r>
            <a:r>
              <a:rPr lang="en-US" baseline="0" dirty="0" smtClean="0"/>
              <a:t> SMOKE output, and model-ready smoke output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CAMx</a:t>
            </a:r>
            <a:r>
              <a:rPr lang="en-US" baseline="0" dirty="0" smtClean="0"/>
              <a:t> and CMAQ - refer boundary condition files and other AQ model inputs and model output  (</a:t>
            </a:r>
            <a:r>
              <a:rPr lang="en-US" baseline="0" dirty="0" err="1" smtClean="0"/>
              <a:t>CAMx</a:t>
            </a:r>
            <a:r>
              <a:rPr lang="en-US" baseline="0" dirty="0" smtClean="0"/>
              <a:t> ICBCs have been transferred)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Inbound datasets – have worked out gist of file transfer details with NM and CO BLM and E-R.  ARMS transfer is still being worked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Orange text indicates data transfer is 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69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5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99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Purpose: </a:t>
            </a:r>
            <a:r>
              <a:rPr lang="en-US" sz="1200" dirty="0" smtClean="0"/>
              <a:t>Interact with Tech. Comm. to guide IWDW tool development</a:t>
            </a:r>
          </a:p>
          <a:p>
            <a:endParaRPr lang="en-US" dirty="0" smtClean="0"/>
          </a:p>
          <a:p>
            <a:r>
              <a:rPr lang="en-US" dirty="0" smtClean="0"/>
              <a:t>V1 enhancements: 2011b to ERT, Updated UI and 2011b plots added to MPE tool</a:t>
            </a:r>
          </a:p>
          <a:p>
            <a:endParaRPr lang="en-US" dirty="0" smtClean="0"/>
          </a:p>
          <a:p>
            <a:r>
              <a:rPr lang="en-US" dirty="0" smtClean="0"/>
              <a:t>V2 enhancements</a:t>
            </a:r>
            <a:r>
              <a:rPr lang="en-US" sz="1200" dirty="0" smtClean="0"/>
              <a:t>: 2011a SA; </a:t>
            </a:r>
            <a:r>
              <a:rPr lang="en-US" sz="1200" baseline="0" dirty="0" smtClean="0"/>
              <a:t>filtering for diurnal trends on model-to-</a:t>
            </a:r>
            <a:r>
              <a:rPr lang="en-US" sz="1200" baseline="0" dirty="0" err="1" smtClean="0"/>
              <a:t>obs</a:t>
            </a:r>
            <a:r>
              <a:rPr lang="en-US" sz="1200" baseline="0" dirty="0" smtClean="0"/>
              <a:t>, </a:t>
            </a:r>
            <a:r>
              <a:rPr lang="en-US" sz="1200" dirty="0" smtClean="0"/>
              <a:t>Model-On-Model; emissions GIS w/. Pie chart overlays, dynamic spatial maps, custom reports,</a:t>
            </a:r>
            <a:r>
              <a:rPr lang="en-US" sz="1200" baseline="0" dirty="0" smtClean="0"/>
              <a:t> e.g. 70ppb O3 standard, and additional chart types in ERT and other tools as recommended by MPE x IWDW.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1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Data: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Bulk data: direct data request UI; monitoring data via query wizard</a:t>
            </a:r>
          </a:p>
          <a:p>
            <a:r>
              <a:rPr lang="en-US" baseline="0" dirty="0" smtClean="0"/>
              <a:t>Emissions: ERT</a:t>
            </a:r>
          </a:p>
          <a:p>
            <a:r>
              <a:rPr lang="en-US" baseline="0" dirty="0" smtClean="0"/>
              <a:t>Modeling: SA, model-to-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, MPE plots</a:t>
            </a:r>
          </a:p>
          <a:p>
            <a:r>
              <a:rPr lang="en-US" baseline="0" dirty="0" smtClean="0"/>
              <a:t>Monitoring data tools (reports): RHR trends, O3 trends, Wet dep summary, dry dep summary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Resources:</a:t>
            </a:r>
          </a:p>
          <a:p>
            <a:r>
              <a:rPr lang="en-US" baseline="0" dirty="0" smtClean="0"/>
              <a:t>Documents: Docs, literature</a:t>
            </a:r>
          </a:p>
          <a:p>
            <a:r>
              <a:rPr lang="en-US" baseline="0" dirty="0" smtClean="0"/>
              <a:t>Community &amp; Support: Forums, wiki</a:t>
            </a:r>
          </a:p>
          <a:p>
            <a:r>
              <a:rPr lang="en-US" baseline="0" dirty="0" smtClean="0"/>
              <a:t>DW operations and Management: data request overview, studies, project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C4082-AF12-AC4F-9724-08B1AD44D1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7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7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2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6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3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1823" cy="703919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 userDrawn="1"/>
        </p:nvSpPr>
        <p:spPr>
          <a:xfrm>
            <a:off x="2570660" y="6324600"/>
            <a:ext cx="4000500" cy="381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IWDW-WAQS Technical Committee Status Call, December 15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6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7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070A-D817-4C34-88A6-A1FE41FE81B0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B3C-C472-45C2-8A8E-5545827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7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0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55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4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821" cy="703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1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5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3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5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8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2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6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D2A4-3F3F-4B51-B79A-3C9ACAB94DF0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1647-9CB5-4239-A8CF-E4E0F3005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pPr defTabSz="457200"/>
            <a:fld id="{B4FACF60-D37F-8543-85A2-946DD536AA19}" type="datetime1">
              <a:rPr lang="en-US" smtClean="0"/>
              <a:pPr defTabSz="457200"/>
              <a:t>12/15/2015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_Logo_Cyan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36" y="6311543"/>
            <a:ext cx="3236049" cy="4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Tools/SourceApportionmen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Tools/ImageBrowser.aspx?fscmdid=TsdwPlotsRoot_CmdInf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DataRequest/DataSelectionTest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DataRequest/DataRequestOverview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Emissions/ReviewTool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429000"/>
            <a:ext cx="77724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IWDW Update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IWDW-WAQS </a:t>
            </a:r>
            <a:r>
              <a:rPr lang="en-US" sz="4000" dirty="0"/>
              <a:t>Technical </a:t>
            </a:r>
            <a:r>
              <a:rPr lang="en-US" sz="4000" dirty="0" smtClean="0"/>
              <a:t>Committee Status Call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65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Visualization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Source Apportionment  (SA) Tool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link to current tool</a:t>
            </a: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Progress version for 2011a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2011 Geographic Source Apportionment</a:t>
            </a:r>
            <a:endParaRPr lang="en-GB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204907"/>
            <a:ext cx="4896544" cy="492125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1C21C4"/>
                </a:solidFill>
              </a:rPr>
              <a:t>2011a Emissions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21 Source Regions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5 Source Categories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Natural (Bio, Lx, SS, WBD)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3 Fires (WF, Rx, Ag)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Remainder Anthropogenic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Ozone/APCA 36/12 km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PSAT/PM 36 km 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O3, PM, Vis and Dep Contribution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CSAPR-type Analysis</a:t>
            </a:r>
          </a:p>
          <a:p>
            <a:r>
              <a:rPr lang="en-GB" sz="2400" dirty="0" smtClean="0">
                <a:solidFill>
                  <a:srgbClr val="1C21C4"/>
                </a:solidFill>
              </a:rPr>
              <a:t>RHR Impaired vs. W20% Days</a:t>
            </a:r>
            <a:endParaRPr lang="en-GB" sz="2400" dirty="0">
              <a:solidFill>
                <a:srgbClr val="1C21C4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1542403"/>
            <a:ext cx="4123928" cy="35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2011 Source Sector Apportionment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8035"/>
            <a:ext cx="4330824" cy="4525963"/>
          </a:xfrm>
        </p:spPr>
        <p:txBody>
          <a:bodyPr/>
          <a:lstStyle/>
          <a:p>
            <a:r>
              <a:rPr lang="en-GB" dirty="0" smtClean="0">
                <a:solidFill>
                  <a:srgbClr val="1C21C4"/>
                </a:solidFill>
              </a:rPr>
              <a:t>Source Categories: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Natural (Bio, Lx, SS, WBD)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Wildfires (WF)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Rx+Ag Fires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O&amp;G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EGU Point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Other Point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On-Road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Non-Road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Remainder Anthro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867"/>
            <a:ext cx="4038600" cy="4525963"/>
          </a:xfrm>
        </p:spPr>
        <p:txBody>
          <a:bodyPr/>
          <a:lstStyle/>
          <a:p>
            <a:r>
              <a:rPr lang="en-GB" dirty="0" smtClean="0">
                <a:solidFill>
                  <a:srgbClr val="1C21C4"/>
                </a:solidFill>
              </a:rPr>
              <a:t>Five Source Regions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CO, UT, WY and NM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Remainder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07704" y="2785455"/>
            <a:ext cx="4079096" cy="35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Web-Based SA Visualization Tool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Prototype developed and Comments Received</a:t>
            </a:r>
          </a:p>
          <a:p>
            <a:pPr lvl="1"/>
            <a:r>
              <a:rPr lang="en-GB" sz="2400" dirty="0" smtClean="0"/>
              <a:t>Biggest comment is need to include more receptors than monitoring network </a:t>
            </a:r>
          </a:p>
          <a:p>
            <a:r>
              <a:rPr lang="en-GB" sz="2800" dirty="0" smtClean="0"/>
              <a:t>Added 36 km virtual receptor network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7275" y="6492875"/>
            <a:ext cx="466725" cy="365125"/>
          </a:xfrm>
        </p:spPr>
        <p:txBody>
          <a:bodyPr/>
          <a:lstStyle/>
          <a:p>
            <a:fld id="{51EE8312-DC29-064E-9138-361627651F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98" y="3288537"/>
            <a:ext cx="4036346" cy="3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Web-Based SA Visualization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many receptors and need to display all days in year for DMAX8 ozone and 24-hour PM</a:t>
            </a:r>
            <a:r>
              <a:rPr lang="en-GB" baseline="-25000" dirty="0" smtClean="0"/>
              <a:t>2.5</a:t>
            </a:r>
            <a:r>
              <a:rPr lang="en-GB" dirty="0" smtClean="0"/>
              <a:t>, need better method to access data than drop down menus</a:t>
            </a:r>
          </a:p>
          <a:p>
            <a:r>
              <a:rPr lang="en-GB" dirty="0" smtClean="0"/>
              <a:t>Adding graphical spatial map for receptor data (especially important for 36 km virtual receptor grid) and calendar access to day of year (as well as ranked highest day list)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Web-Based SA Visualization Tool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1466088"/>
            <a:ext cx="65334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Web-Based SA Visualization Tool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" y="1389888"/>
            <a:ext cx="69189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2011 Detailed 4 km Apportionment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71747"/>
            <a:ext cx="4260089" cy="517877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1C21C4"/>
                </a:solidFill>
              </a:rPr>
              <a:t>Geographic Regions: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By O&amp;G Basins?</a:t>
            </a:r>
          </a:p>
          <a:p>
            <a:r>
              <a:rPr lang="en-GB" dirty="0" smtClean="0">
                <a:solidFill>
                  <a:srgbClr val="1C21C4"/>
                </a:solidFill>
              </a:rPr>
              <a:t>Source Sectors?: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Natural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O&amp;G Drilling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O&amp;G Production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O&amp;G Midstream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On-Road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Non-Road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Point 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Fires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Remainder</a:t>
            </a:r>
          </a:p>
          <a:p>
            <a:r>
              <a:rPr lang="en-GB" dirty="0" smtClean="0">
                <a:solidFill>
                  <a:srgbClr val="1C21C4"/>
                </a:solidFill>
              </a:rPr>
              <a:t>Potentially limited duration periods</a:t>
            </a:r>
          </a:p>
          <a:p>
            <a:r>
              <a:rPr lang="en-GB" dirty="0" smtClean="0">
                <a:solidFill>
                  <a:srgbClr val="1C21C4"/>
                </a:solidFill>
              </a:rPr>
              <a:t>Limited by available resources</a:t>
            </a:r>
            <a:endParaRPr lang="en-GB" dirty="0">
              <a:solidFill>
                <a:srgbClr val="1C21C4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6706" r="8493" b="6311"/>
          <a:stretch/>
        </p:blipFill>
        <p:spPr bwMode="auto">
          <a:xfrm>
            <a:off x="4862517" y="1060442"/>
            <a:ext cx="3957955" cy="54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Visualization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Model Performance (</a:t>
            </a:r>
            <a:r>
              <a:rPr lang="en-US" sz="2800" dirty="0" err="1"/>
              <a:t>a.k.a</a:t>
            </a:r>
            <a:r>
              <a:rPr lang="en-US" sz="2800" dirty="0"/>
              <a:t> image browser)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Updated version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demo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Data transfer </a:t>
            </a:r>
            <a:r>
              <a:rPr lang="en-US" sz="3600" dirty="0" smtClean="0"/>
              <a:t>status</a:t>
            </a:r>
            <a:endParaRPr lang="en-US" sz="3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Modeling platform descriptions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IWDW supported platforms - </a:t>
            </a:r>
            <a:r>
              <a:rPr lang="en-US" sz="2800" dirty="0" smtClean="0">
                <a:hlinkClick r:id="rId3"/>
              </a:rPr>
              <a:t>link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165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update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434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Outline</a:t>
            </a:r>
            <a:endParaRPr lang="en-U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Overview </a:t>
            </a:r>
            <a:r>
              <a:rPr lang="en-US" sz="2400" dirty="0"/>
              <a:t>of IWDW </a:t>
            </a:r>
            <a:r>
              <a:rPr lang="en-US" sz="2400" dirty="0" smtClean="0"/>
              <a:t>development - Rodger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Tools Workgroup recap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Visualization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ERT </a:t>
            </a:r>
            <a:r>
              <a:rPr lang="en-US" sz="2400" dirty="0"/>
              <a:t>corrections and addition of 2011b (demo) </a:t>
            </a:r>
            <a:r>
              <a:rPr lang="en-US" sz="2400" dirty="0" smtClean="0"/>
              <a:t>- Zac</a:t>
            </a: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Source apportionment tool progress – </a:t>
            </a:r>
            <a:r>
              <a:rPr lang="en-US" sz="2400" dirty="0" smtClean="0"/>
              <a:t>Ralph</a:t>
            </a: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Updated Image browser </a:t>
            </a:r>
            <a:r>
              <a:rPr lang="en-US" sz="2400" dirty="0" smtClean="0"/>
              <a:t>release (demo) – Shawn</a:t>
            </a: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Data transfer </a:t>
            </a:r>
            <a:r>
              <a:rPr lang="en-US" sz="2400" dirty="0" smtClean="0"/>
              <a:t>status – Rodger</a:t>
            </a: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Overview of data requests, new since Sept. </a:t>
            </a:r>
            <a:r>
              <a:rPr lang="en-US" sz="2400" dirty="0" smtClean="0"/>
              <a:t>– Rodger</a:t>
            </a:r>
            <a:endParaRPr lang="en-US" sz="3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8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813" y="68580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Modeling Platform Descriptions</a:t>
            </a:r>
          </a:p>
          <a:p>
            <a:pPr algn="l"/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Revisions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Describes modeling platform and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by data request page for user file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Shows availability, file size, directory &amp; compress file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19200"/>
            <a:ext cx="5380963" cy="55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85800"/>
            <a:ext cx="744978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 </a:t>
            </a:r>
            <a:r>
              <a:rPr lang="en-US" sz="3200" dirty="0" smtClean="0"/>
              <a:t>Transfer Status Summary</a:t>
            </a:r>
          </a:p>
          <a:p>
            <a:r>
              <a:rPr lang="en-US" dirty="0" smtClean="0"/>
              <a:t>2008b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WestJump</a:t>
            </a:r>
            <a:r>
              <a:rPr lang="en-US" dirty="0" smtClean="0"/>
              <a:t> Met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2008b emissions - Base and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2008b </a:t>
            </a:r>
            <a:r>
              <a:rPr lang="en-US" dirty="0" err="1" smtClean="0"/>
              <a:t>CAMx</a:t>
            </a:r>
            <a:r>
              <a:rPr lang="en-US" dirty="0"/>
              <a:t> </a:t>
            </a:r>
            <a:r>
              <a:rPr lang="en-US" dirty="0" smtClean="0"/>
              <a:t>- Base </a:t>
            </a:r>
            <a:r>
              <a:rPr lang="en-US" dirty="0"/>
              <a:t>and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2011a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2011a emissions (Phase I O&amp;G) - Base and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2011a </a:t>
            </a:r>
            <a:r>
              <a:rPr lang="en-US" dirty="0" err="1" smtClean="0"/>
              <a:t>CAMx</a:t>
            </a:r>
            <a:r>
              <a:rPr lang="en-US" dirty="0" smtClean="0"/>
              <a:t> - Base and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2011a CMAQ output - Base</a:t>
            </a:r>
          </a:p>
          <a:p>
            <a:r>
              <a:rPr lang="en-US" dirty="0" smtClean="0"/>
              <a:t>2011b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3SAQS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WAQS Winter O3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AQS 2011b emissions (Phase II O&amp;G) Base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Future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WAQS 2011b </a:t>
            </a:r>
            <a:r>
              <a:rPr lang="en-US" dirty="0" err="1" smtClean="0"/>
              <a:t>CAMx</a:t>
            </a:r>
            <a:r>
              <a:rPr lang="en-US" dirty="0" smtClean="0"/>
              <a:t>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 and Future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WAQS 2011b CMAQ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Future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Inbound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CARMMS/Mancos Shale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emissions,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CAMx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ARMS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813" y="76200"/>
            <a:ext cx="165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update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Overview of data </a:t>
            </a:r>
            <a:r>
              <a:rPr lang="en-US" sz="3600" dirty="0" smtClean="0"/>
              <a:t>requests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Modeling platform descriptions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IWDW data request overview - </a:t>
            </a:r>
            <a:r>
              <a:rPr lang="en-US" sz="2800" dirty="0" smtClean="0">
                <a:hlinkClick r:id="rId3"/>
              </a:rPr>
              <a:t>link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165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update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813" y="68580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Data Request Overview</a:t>
            </a:r>
          </a:p>
          <a:p>
            <a:pPr algn="l"/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Revisions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Overview of Request</a:t>
            </a:r>
            <a:r>
              <a:rPr lang="en-US" dirty="0"/>
              <a:t> </a:t>
            </a:r>
            <a:r>
              <a:rPr lang="en-US" dirty="0" smtClean="0"/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by admins for request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by Project Stewards for review / authorization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19200"/>
            <a:ext cx="5525729" cy="55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85800"/>
            <a:ext cx="744978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Data </a:t>
            </a:r>
            <a:r>
              <a:rPr lang="en-US" sz="3600" dirty="0" smtClean="0"/>
              <a:t>Request Summary</a:t>
            </a:r>
          </a:p>
          <a:p>
            <a:r>
              <a:rPr lang="en-US" dirty="0" smtClean="0"/>
              <a:t>New (Since Sept.,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SNMOS (E-R) – 2011b </a:t>
            </a:r>
            <a:r>
              <a:rPr lang="en-US" dirty="0" err="1" smtClean="0"/>
              <a:t>CAMx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CMAS Training (UNC-IE) – 2011b CMAQ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for USEPA (AECOM) – 2008b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 Ozone Analysis (EPA R8) – 2011 WRF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Earlier (May-Aug.,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Denver RAQC Ozone SIP (E-R) – 2011a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Ozone sensitivities in Denver to cultivation emissions (UNC) – 2008b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BLM CO UFO oil and gas EA (BLM CO) - 2011 WRF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Source AQRV Analysis (NPS) – 2008b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of FRAPPE and DISCOVER-AQ (CU) – 2011a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Methane VOC Control Sensitivity Study (CATF) – 2008b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 Modeling for Nitrogen in GYA (CIRA) – 2011a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Earlier (Jan. – April,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6 projects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Earlier (July – Dec.,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 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13" y="76200"/>
            <a:ext cx="165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update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Tools Workgroup </a:t>
            </a:r>
            <a:r>
              <a:rPr lang="en-US" sz="3600" dirty="0" smtClean="0"/>
              <a:t>recap</a:t>
            </a:r>
            <a:endParaRPr lang="en-US" sz="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Purpose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v1 </a:t>
            </a:r>
            <a:r>
              <a:rPr lang="en-US" sz="2800" dirty="0" smtClean="0"/>
              <a:t>tool enhancements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US" sz="2800" dirty="0" smtClean="0"/>
              <a:t>2 tool development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MPE x </a:t>
            </a:r>
            <a:r>
              <a:rPr lang="en-US" sz="2800" dirty="0" smtClean="0"/>
              <a:t>IWDW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Timeline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nector 3"/>
          <p:cNvSpPr/>
          <p:nvPr/>
        </p:nvSpPr>
        <p:spPr>
          <a:xfrm>
            <a:off x="759478" y="3990713"/>
            <a:ext cx="635044" cy="625349"/>
          </a:xfrm>
          <a:prstGeom prst="flowChartConnector">
            <a:avLst/>
          </a:prstGeom>
          <a:noFill/>
          <a:ln w="57150" cmpd="sng">
            <a:solidFill>
              <a:srgbClr val="1C2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758504" y="4145340"/>
            <a:ext cx="635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1C21C4"/>
                </a:solidFill>
              </a:rPr>
              <a:t>2015</a:t>
            </a:r>
          </a:p>
        </p:txBody>
      </p:sp>
      <p:cxnSp>
        <p:nvCxnSpPr>
          <p:cNvPr id="55" name="Straight Connector 54"/>
          <p:cNvCxnSpPr>
            <a:endCxn id="81" idx="2"/>
          </p:cNvCxnSpPr>
          <p:nvPr/>
        </p:nvCxnSpPr>
        <p:spPr>
          <a:xfrm flipV="1">
            <a:off x="1428327" y="4293228"/>
            <a:ext cx="5500404" cy="27352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3442" y="2592313"/>
            <a:ext cx="88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C21C4"/>
                </a:solidFill>
              </a:rPr>
              <a:t>Query Wizard</a:t>
            </a:r>
          </a:p>
          <a:p>
            <a:pPr algn="ctr"/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Adapted from FED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09600" y="3515643"/>
            <a:ext cx="0" cy="76756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560" y="2647562"/>
            <a:ext cx="10399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C21C4"/>
                </a:solidFill>
              </a:rPr>
              <a:t>MAR 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Data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Request UI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2063240" y="3491392"/>
            <a:ext cx="11011" cy="77915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77" idx="0"/>
          </p:cNvCxnSpPr>
          <p:nvPr/>
        </p:nvCxnSpPr>
        <p:spPr>
          <a:xfrm flipH="1">
            <a:off x="1765037" y="4368618"/>
            <a:ext cx="932" cy="74989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37640" y="1674674"/>
            <a:ext cx="1729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C21C4"/>
                </a:solidFill>
              </a:rPr>
              <a:t>SEPT</a:t>
            </a:r>
          </a:p>
          <a:p>
            <a:r>
              <a:rPr lang="en-US" sz="1350" u="sng" dirty="0" smtClean="0">
                <a:solidFill>
                  <a:schemeClr val="bg2">
                    <a:lumMod val="50000"/>
                  </a:schemeClr>
                </a:solidFill>
              </a:rPr>
              <a:t>Data: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equest UI, emissions &amp; modeling tools, </a:t>
            </a:r>
            <a:r>
              <a:rPr lang="en-US" sz="1350" dirty="0" err="1" smtClean="0">
                <a:solidFill>
                  <a:schemeClr val="bg2">
                    <a:lumMod val="50000"/>
                  </a:schemeClr>
                </a:solidFill>
              </a:rPr>
              <a:t>obs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 data reports</a:t>
            </a:r>
          </a:p>
          <a:p>
            <a:r>
              <a:rPr lang="en-US" sz="1350" u="sng" dirty="0" smtClean="0">
                <a:solidFill>
                  <a:schemeClr val="bg2">
                    <a:lumMod val="50000"/>
                  </a:schemeClr>
                </a:solidFill>
              </a:rPr>
              <a:t>Resources: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ocuments, support, project management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029200" y="3424437"/>
            <a:ext cx="0" cy="85877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833995" y="5107916"/>
            <a:ext cx="1059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6600"/>
                </a:solidFill>
              </a:rPr>
              <a:t>SEP </a:t>
            </a:r>
            <a:r>
              <a:rPr lang="en-US" sz="1350" b="1" dirty="0" smtClean="0">
                <a:solidFill>
                  <a:srgbClr val="FF6600"/>
                </a:solidFill>
              </a:rPr>
              <a:t>23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Tech 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363917" y="4386300"/>
            <a:ext cx="0" cy="67151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62544" y="5116958"/>
            <a:ext cx="104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6600"/>
                </a:solidFill>
              </a:rPr>
              <a:t>APR 29-30</a:t>
            </a:r>
          </a:p>
          <a:p>
            <a:pPr algn="ctr"/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Tech 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724210" y="4371950"/>
            <a:ext cx="0" cy="76555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645352" y="2668270"/>
            <a:ext cx="11228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C21C4"/>
                </a:solidFill>
              </a:rPr>
              <a:t>MAY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Image Browser, ERT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180308" y="3510551"/>
            <a:ext cx="0" cy="788668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138496" y="5118517"/>
            <a:ext cx="1253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6600"/>
                </a:solidFill>
              </a:rPr>
              <a:t>FEB </a:t>
            </a:r>
            <a:r>
              <a:rPr lang="en-US" sz="1350" b="1" dirty="0" smtClean="0">
                <a:solidFill>
                  <a:srgbClr val="FF6600"/>
                </a:solidFill>
              </a:rPr>
              <a:t>25 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Tech 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22128" y="5107372"/>
            <a:ext cx="1158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6600"/>
                </a:solidFill>
              </a:rPr>
              <a:t>JUL </a:t>
            </a:r>
            <a:r>
              <a:rPr lang="en-US" sz="1350" b="1" dirty="0" smtClean="0">
                <a:solidFill>
                  <a:srgbClr val="FF6600"/>
                </a:solidFill>
              </a:rPr>
              <a:t>23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Tech 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005425" y="4386300"/>
            <a:ext cx="1" cy="74654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56779" y="4315893"/>
            <a:ext cx="215487" cy="0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onnector 3"/>
          <p:cNvSpPr/>
          <p:nvPr/>
        </p:nvSpPr>
        <p:spPr>
          <a:xfrm>
            <a:off x="6928731" y="3980553"/>
            <a:ext cx="635044" cy="625349"/>
          </a:xfrm>
          <a:prstGeom prst="flowChartConnector">
            <a:avLst/>
          </a:prstGeom>
          <a:noFill/>
          <a:ln w="57150" cmpd="sng">
            <a:solidFill>
              <a:srgbClr val="1C2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TextBox 81"/>
          <p:cNvSpPr txBox="1"/>
          <p:nvPr/>
        </p:nvSpPr>
        <p:spPr>
          <a:xfrm>
            <a:off x="6921478" y="4153006"/>
            <a:ext cx="635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1C21C4"/>
                </a:solidFill>
              </a:rPr>
              <a:t>2016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7600906" y="4314589"/>
            <a:ext cx="1020687" cy="5990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534400" y="3528366"/>
            <a:ext cx="0" cy="73152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129134" y="2794970"/>
            <a:ext cx="862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C21C4"/>
                </a:solidFill>
              </a:rPr>
              <a:t>APR-MAY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v2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Tool Release 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6310080" y="3268427"/>
            <a:ext cx="7404" cy="1001733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759626" y="2145521"/>
            <a:ext cx="102217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1C21C4"/>
                </a:solidFill>
              </a:rPr>
              <a:t>NOV-DEC 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Updates: MPE Plot Browser;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2011b ERT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4" name="Straight Connector 93"/>
          <p:cNvCxnSpPr>
            <a:endCxn id="95" idx="2"/>
          </p:cNvCxnSpPr>
          <p:nvPr/>
        </p:nvCxnSpPr>
        <p:spPr>
          <a:xfrm flipH="1" flipV="1">
            <a:off x="7643287" y="3510006"/>
            <a:ext cx="281514" cy="74988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1407" y="1963429"/>
            <a:ext cx="112376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1C21C4"/>
                </a:solidFill>
              </a:rPr>
              <a:t>JAN-MAR 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GIS integration; updates to SA, model-to-</a:t>
            </a:r>
            <a:r>
              <a:rPr lang="en-US" sz="1350" dirty="0" err="1" smtClean="0">
                <a:solidFill>
                  <a:schemeClr val="bg2">
                    <a:lumMod val="50000"/>
                  </a:schemeClr>
                </a:solidFill>
              </a:rPr>
              <a:t>obs</a:t>
            </a: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, reports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91000" y="5980010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FF6600"/>
                </a:solidFill>
              </a:rPr>
              <a:t>SEP 2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Tool WG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4636922" y="4374295"/>
            <a:ext cx="0" cy="15370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339776" y="5980010"/>
            <a:ext cx="976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FF6600"/>
                </a:solidFill>
              </a:rPr>
              <a:t>OCT 20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Tool WG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858670" y="4380632"/>
            <a:ext cx="0" cy="1599378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16803" y="5969169"/>
            <a:ext cx="1092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FF6600"/>
                </a:solidFill>
              </a:rPr>
              <a:t>DEC 2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Tool WG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596936" y="4364581"/>
            <a:ext cx="2686" cy="161542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386280" y="5094988"/>
            <a:ext cx="10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FF6600"/>
                </a:solidFill>
              </a:rPr>
              <a:t>DEC 15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Tech 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861479" y="4373372"/>
            <a:ext cx="0" cy="67151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322157" y="5105400"/>
            <a:ext cx="1059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FF6600"/>
                </a:solidFill>
              </a:rPr>
              <a:t>JAN 12</a:t>
            </a:r>
          </a:p>
          <a:p>
            <a:pPr algn="ctr"/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Tech Comm.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772400" y="4357688"/>
            <a:ext cx="0" cy="67151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</a:t>
            </a:r>
            <a:r>
              <a:rPr lang="en-US" sz="2000" dirty="0" smtClean="0"/>
              <a:t>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7162800" cy="3962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Overview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Data landing page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Resources landing page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About page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election interface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Data request overview/details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Notification system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Revisions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812" y="647472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Data Landing Page</a:t>
            </a:r>
          </a:p>
          <a:p>
            <a:pPr algn="l"/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Revisions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2" y="1277587"/>
            <a:ext cx="4706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Accessible from “Data” link on navigation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Previously linked to modeling data request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Bulk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 modeling platform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Query for monitoring network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Emissions Data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modeled / inventory emissions(?)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Modeling Data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Performance and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Data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Trend and summary data from air quality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155897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0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812" y="647472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Resources Landing Page</a:t>
            </a:r>
          </a:p>
          <a:p>
            <a:pPr algn="l"/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Revisions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2" y="1277587"/>
            <a:ext cx="4630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Accessible from “Resources” link on navigation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Secondary data-related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Replaces Projects, Studies, and Documents links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54350"/>
            <a:ext cx="4191000" cy="5532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2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Visualization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ERT (Zac)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SA Tool (Ralph)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MPE </a:t>
            </a:r>
            <a:r>
              <a:rPr lang="en-US" sz="2800" smtClean="0"/>
              <a:t>Image Browser (Shawn)</a:t>
            </a: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799" y="10668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Visualization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Emissions Review Tool (ERT)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orrections </a:t>
            </a:r>
            <a:r>
              <a:rPr lang="en-US" sz="2800" dirty="0"/>
              <a:t>and addition of 2011b </a:t>
            </a:r>
            <a:r>
              <a:rPr lang="en-US" sz="2800" dirty="0" smtClean="0"/>
              <a:t>emissions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demo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813" y="76200"/>
            <a:ext cx="2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IWDW development</a:t>
            </a:r>
            <a:endParaRPr lang="en-US" sz="20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On-screen Show (4:3)</PresentationFormat>
  <Paragraphs>264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2011 Geographic Source Apportionment</vt:lpstr>
      <vt:lpstr>2011 Source Sector Apportionment</vt:lpstr>
      <vt:lpstr>Web-Based SA Visualization Tool</vt:lpstr>
      <vt:lpstr>Web-Based SA Visualization Tool</vt:lpstr>
      <vt:lpstr>Web-Based SA Visualization Tool</vt:lpstr>
      <vt:lpstr>Web-Based SA Visualization Tool</vt:lpstr>
      <vt:lpstr>2011 Detailed 4 km Apportionment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2015-09-17T20:22:40Z</dcterms:created>
  <dcterms:modified xsi:type="dcterms:W3CDTF">2015-12-15T19:50:47Z</dcterms:modified>
</cp:coreProperties>
</file>