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CCC2-0AC6-4766-8BDF-D148B4E60FED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58ECB-29C5-42B4-BB0D-034901467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719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97301"/>
            <a:fld id="{9DA8CCF2-B771-4F28-AE80-E2B13A73BD99}" type="slidenum">
              <a:rPr lang="en-US" altLang="en-US" smtClean="0"/>
              <a:pPr defTabSz="897301"/>
              <a:t>1</a:t>
            </a:fld>
            <a:endParaRPr lang="en-US" altLang="en-US" dirty="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1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301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566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84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335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807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49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774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436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776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529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895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BD2A4-3F3F-4B51-B79A-3C9ACAB94DF0}" type="datetimeFigureOut">
              <a:rPr lang="en-US" smtClean="0"/>
              <a:pPr/>
              <a:t>6/19/2014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85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chuleta@air-resourc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moore@westgov.org" TargetMode="External"/><Relationship Id="rId4" Type="http://schemas.openxmlformats.org/officeDocument/2006/relationships/hyperlink" Target="mailto:Shawn.McClure@colostat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14400"/>
            <a:ext cx="8534400" cy="914400"/>
          </a:xfrm>
        </p:spPr>
        <p:txBody>
          <a:bodyPr/>
          <a:lstStyle/>
          <a:p>
            <a:pPr algn="ctr"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Three State Data Warehouse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6813"/>
            <a:ext cx="1905000" cy="457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D8747A-46C4-4F9A-9CFD-BCA7D1FE26E7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819400" y="3124200"/>
            <a:ext cx="33924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Cassie Archuleta</a:t>
            </a:r>
          </a:p>
          <a:p>
            <a:r>
              <a:rPr lang="en-US" altLang="en-US" dirty="0">
                <a:hlinkClick r:id="rId3"/>
              </a:rPr>
              <a:t>carchuleta@air-resource.com</a:t>
            </a:r>
            <a:endParaRPr lang="en-US" altLang="en-US" dirty="0"/>
          </a:p>
          <a:p>
            <a:endParaRPr lang="en-US" altLang="en-US" sz="900" dirty="0"/>
          </a:p>
          <a:p>
            <a:r>
              <a:rPr lang="en-US" altLang="en-US" dirty="0"/>
              <a:t>Shawn McClure</a:t>
            </a:r>
          </a:p>
          <a:p>
            <a:r>
              <a:rPr lang="en-US" altLang="en-US" dirty="0">
                <a:solidFill>
                  <a:srgbClr val="FF0000"/>
                </a:solidFill>
                <a:hlinkClick r:id="rId4"/>
              </a:rPr>
              <a:t>shawn.mcclure@colostate.edu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endParaRPr lang="en-US" altLang="en-US" sz="900" dirty="0"/>
          </a:p>
          <a:p>
            <a:r>
              <a:rPr lang="en-US" altLang="en-US" dirty="0"/>
              <a:t>Tom Moore</a:t>
            </a:r>
          </a:p>
          <a:p>
            <a:r>
              <a:rPr lang="en-US" altLang="en-US" dirty="0">
                <a:hlinkClick r:id="rId5"/>
              </a:rPr>
              <a:t>tmoore@westar.org</a:t>
            </a:r>
            <a:r>
              <a:rPr lang="en-US" altLang="en-US" dirty="0"/>
              <a:t> 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7315200" y="6246813"/>
            <a:ext cx="1317625" cy="307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400" dirty="0"/>
              <a:t>June 20, 2014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81000" y="1981200"/>
            <a:ext cx="853440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3200" b="0" kern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Progress Update for 3SDW Development Project</a:t>
            </a:r>
          </a:p>
        </p:txBody>
      </p:sp>
    </p:spTree>
    <p:extLst>
      <p:ext uri="{BB962C8B-B14F-4D97-AF65-F5344CB8AC3E}">
        <p14:creationId xmlns:p14="http://schemas.microsoft.com/office/powerpoint/2010/main" xmlns="" val="40468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533400" y="685800"/>
            <a:ext cx="8001000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b="1" dirty="0" smtClean="0">
                <a:latin typeface="+mn-lt"/>
              </a:rPr>
              <a:t>Development Tech Team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752600"/>
            <a:ext cx="8077200" cy="4800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en-US" sz="3200" dirty="0" smtClean="0"/>
              <a:t>WESTAR – Tom – </a:t>
            </a:r>
            <a:r>
              <a:rPr lang="en-US" altLang="en-US" sz="3200" b="0" dirty="0" smtClean="0"/>
              <a:t>Project lead</a:t>
            </a:r>
          </a:p>
          <a:p>
            <a:pPr eaLnBrk="1" hangingPunct="1">
              <a:defRPr/>
            </a:pPr>
            <a:r>
              <a:rPr lang="en-US" altLang="en-US" sz="3200" dirty="0" smtClean="0"/>
              <a:t>CIRA – Shawn – </a:t>
            </a:r>
            <a:r>
              <a:rPr lang="en-US" altLang="en-US" sz="3200" b="0" dirty="0" smtClean="0"/>
              <a:t>Oversight and lead CIRA developer</a:t>
            </a:r>
          </a:p>
          <a:p>
            <a:pPr lvl="1" eaLnBrk="1" hangingPunct="1">
              <a:defRPr/>
            </a:pPr>
            <a:r>
              <a:rPr lang="en-US" altLang="en-US" sz="3000" i="1" dirty="0" smtClean="0"/>
              <a:t>NEW @ CIRA</a:t>
            </a:r>
          </a:p>
          <a:p>
            <a:pPr lvl="2" eaLnBrk="1" hangingPunct="1">
              <a:defRPr/>
            </a:pPr>
            <a:r>
              <a:rPr lang="en-US" altLang="en-US" sz="2700" b="0" i="1" dirty="0" smtClean="0"/>
              <a:t>fulltime DB programmer - will join in late July</a:t>
            </a:r>
          </a:p>
          <a:p>
            <a:pPr lvl="2" eaLnBrk="1" hangingPunct="1">
              <a:defRPr/>
            </a:pPr>
            <a:r>
              <a:rPr lang="en-US" altLang="en-US" sz="2700" b="0" i="1" dirty="0" smtClean="0"/>
              <a:t>50% FTE programmer/DW development coordination – will join around July 1</a:t>
            </a:r>
            <a:endParaRPr lang="en-US" altLang="en-US" sz="3000" b="0" i="1" dirty="0" smtClean="0"/>
          </a:p>
          <a:p>
            <a:pPr eaLnBrk="1" hangingPunct="1">
              <a:defRPr/>
            </a:pPr>
            <a:r>
              <a:rPr lang="en-US" altLang="en-US" sz="3200" dirty="0" smtClean="0"/>
              <a:t>ARS – Cassie – </a:t>
            </a:r>
            <a:r>
              <a:rPr lang="en-US" altLang="en-US" sz="3200" b="0" dirty="0" smtClean="0"/>
              <a:t>Facilitation assistance through August (transition to CIRA)</a:t>
            </a:r>
          </a:p>
          <a:p>
            <a:pPr eaLnBrk="1" hangingPunct="1">
              <a:defRPr/>
            </a:pPr>
            <a:r>
              <a:rPr lang="en-US" altLang="en-US" sz="3200" dirty="0" smtClean="0"/>
              <a:t>UNC – Zac – </a:t>
            </a:r>
            <a:r>
              <a:rPr lang="en-US" altLang="en-US" sz="3200" b="0" dirty="0" smtClean="0"/>
              <a:t>Support for website design elements, modeling data generation, access and evaluation needs.</a:t>
            </a:r>
          </a:p>
          <a:p>
            <a:pPr eaLnBrk="1" hangingPunct="1">
              <a:defRPr/>
            </a:pPr>
            <a:r>
              <a:rPr lang="en-US" altLang="en-US" sz="3200" dirty="0" smtClean="0"/>
              <a:t>ENVIRON – Ralph – </a:t>
            </a:r>
            <a:r>
              <a:rPr lang="en-US" altLang="en-US" sz="3200" b="0" dirty="0" smtClean="0"/>
              <a:t>Support for modeling data generation, access and evaluation needs.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7603D1-3851-4D35-880E-912E3BC3F940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096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838200" y="685800"/>
            <a:ext cx="7696200" cy="990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Major Project Elements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800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en-US" sz="3200" dirty="0" smtClean="0"/>
              <a:t>Modeling Package Download/Upload Tools</a:t>
            </a:r>
          </a:p>
          <a:p>
            <a:pPr lvl="1" eaLnBrk="1" hangingPunct="1">
              <a:defRPr/>
            </a:pPr>
            <a:r>
              <a:rPr lang="en-US" altLang="en-US" sz="3000" dirty="0" smtClean="0"/>
              <a:t>Progress update today focuses on NEPA modeling package download</a:t>
            </a:r>
          </a:p>
          <a:p>
            <a:pPr eaLnBrk="1" hangingPunct="1">
              <a:defRPr/>
            </a:pPr>
            <a:r>
              <a:rPr lang="en-US" altLang="en-US" sz="3200" dirty="0" smtClean="0"/>
              <a:t>Download/Upload permissions/tracking tools for project managers</a:t>
            </a:r>
          </a:p>
          <a:p>
            <a:pPr eaLnBrk="1" hangingPunct="1">
              <a:defRPr/>
            </a:pPr>
            <a:r>
              <a:rPr lang="en-US" altLang="en-US" sz="3200" dirty="0"/>
              <a:t>Model Results Evaluation </a:t>
            </a:r>
            <a:r>
              <a:rPr lang="en-US" altLang="en-US" sz="3200" dirty="0" smtClean="0"/>
              <a:t>Tools</a:t>
            </a:r>
          </a:p>
          <a:p>
            <a:pPr eaLnBrk="1" hangingPunct="1">
              <a:defRPr/>
            </a:pPr>
            <a:r>
              <a:rPr lang="en-US" altLang="en-US" sz="3200" dirty="0" smtClean="0"/>
              <a:t>Emissions Inventory Viewing Tools</a:t>
            </a:r>
          </a:p>
          <a:p>
            <a:pPr eaLnBrk="1" hangingPunct="1">
              <a:defRPr/>
            </a:pPr>
            <a:r>
              <a:rPr lang="en-US" altLang="en-US" sz="3300" dirty="0" smtClean="0"/>
              <a:t>Monitored Data Viewing Tools?</a:t>
            </a:r>
          </a:p>
          <a:p>
            <a:pPr lvl="1" eaLnBrk="1" hangingPunct="1">
              <a:defRPr/>
            </a:pPr>
            <a:r>
              <a:rPr lang="en-US" altLang="en-US" sz="3100" dirty="0" smtClean="0"/>
              <a:t>Not currently in the design documents, but there has been some discussion of incorporating existing/new monitoring data summary tools</a:t>
            </a: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CBA69F-64C7-497C-A961-0102948F7A1D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296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8077200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NEPA Data Package Download 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752600"/>
            <a:ext cx="8077200" cy="4800600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 smtClean="0"/>
              <a:t>Current Status:</a:t>
            </a:r>
          </a:p>
          <a:p>
            <a:pPr eaLnBrk="1" hangingPunct="1">
              <a:defRPr/>
            </a:pPr>
            <a:r>
              <a:rPr lang="en-US" altLang="en-US" sz="2000" dirty="0" smtClean="0"/>
              <a:t>Several stakeholders volunteered on 5/6 call to participate in process to refine identification of data package interface needs</a:t>
            </a:r>
          </a:p>
          <a:p>
            <a:pPr eaLnBrk="1" hangingPunct="1">
              <a:defRPr/>
            </a:pPr>
            <a:r>
              <a:rPr lang="en-US" altLang="en-US" sz="2000" dirty="0" smtClean="0"/>
              <a:t>Every other week “Design Team” calls have alternated with “Technical Team” calls</a:t>
            </a:r>
          </a:p>
          <a:p>
            <a:pPr eaLnBrk="1" hangingPunct="1">
              <a:defRPr/>
            </a:pPr>
            <a:r>
              <a:rPr lang="en-US" altLang="en-US" sz="2000" dirty="0" smtClean="0"/>
              <a:t>Interface needs identified by these groups have been incorporated into a NEPA data package download use-case scenario</a:t>
            </a:r>
          </a:p>
          <a:p>
            <a:pPr eaLnBrk="1" hangingPunct="1">
              <a:defRPr/>
            </a:pPr>
            <a:r>
              <a:rPr lang="en-US" altLang="en-US" sz="2000" dirty="0" smtClean="0"/>
              <a:t>Test cases for implementation are NEPA data package requests from ENVIRON (internal test) and AECOM (external test)</a:t>
            </a:r>
          </a:p>
          <a:p>
            <a:pPr lvl="1" eaLnBrk="1" hangingPunct="1">
              <a:defRPr/>
            </a:pPr>
            <a:r>
              <a:rPr lang="en-US" altLang="en-US" sz="2000" dirty="0" smtClean="0"/>
              <a:t>Committed to providing data packages manually ASAP</a:t>
            </a:r>
          </a:p>
          <a:p>
            <a:pPr lvl="1" eaLnBrk="1" hangingPunct="1">
              <a:defRPr/>
            </a:pPr>
            <a:r>
              <a:rPr lang="en-US" altLang="en-US" sz="2000" dirty="0" smtClean="0"/>
              <a:t>Will continue to develop 3SDW test cases around these packages after initial delivery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AE0FEF-0825-4233-B4C7-E55782672109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382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7848600" cy="4876800"/>
          </a:xfrm>
        </p:spPr>
        <p:txBody>
          <a:bodyPr>
            <a:normAutofit fontScale="47500" lnSpcReduction="2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5100" dirty="0" smtClean="0"/>
              <a:t>Some elements of the NEPA Data Package Download use-case scenario:</a:t>
            </a:r>
          </a:p>
          <a:p>
            <a:pPr eaLnBrk="1" hangingPunct="1">
              <a:defRPr/>
            </a:pPr>
            <a:r>
              <a:rPr lang="en-US" altLang="en-US" sz="4200" dirty="0" smtClean="0"/>
              <a:t>Register</a:t>
            </a:r>
          </a:p>
          <a:p>
            <a:pPr eaLnBrk="1" hangingPunct="1">
              <a:defRPr/>
            </a:pPr>
            <a:r>
              <a:rPr lang="en-US" altLang="en-US" sz="4200" dirty="0" smtClean="0"/>
              <a:t>Accept site terms and conditions</a:t>
            </a:r>
          </a:p>
          <a:p>
            <a:pPr eaLnBrk="1" hangingPunct="1">
              <a:defRPr/>
            </a:pPr>
            <a:r>
              <a:rPr lang="en-US" altLang="en-US" sz="4200" dirty="0" smtClean="0"/>
              <a:t>Browse and select available projects and associated data packages</a:t>
            </a:r>
          </a:p>
          <a:p>
            <a:pPr eaLnBrk="1" hangingPunct="1">
              <a:defRPr/>
            </a:pPr>
            <a:r>
              <a:rPr lang="en-US" altLang="en-US" sz="4200" dirty="0" smtClean="0"/>
              <a:t>Fill out and submit </a:t>
            </a:r>
            <a:r>
              <a:rPr lang="en-US" altLang="en-US" sz="4200" dirty="0"/>
              <a:t>a data request form</a:t>
            </a:r>
          </a:p>
          <a:p>
            <a:pPr lvl="1" eaLnBrk="1" hangingPunct="1">
              <a:defRPr/>
            </a:pPr>
            <a:r>
              <a:rPr lang="en-US" altLang="en-US" sz="4200" dirty="0" smtClean="0"/>
              <a:t>User completes a form identifying proposed modeling protocol elements and other </a:t>
            </a:r>
            <a:r>
              <a:rPr lang="en-US" altLang="en-US" sz="4200" dirty="0"/>
              <a:t>important </a:t>
            </a:r>
            <a:r>
              <a:rPr lang="en-US" altLang="en-US" sz="4200" dirty="0" smtClean="0"/>
              <a:t>considerations, including:</a:t>
            </a:r>
          </a:p>
          <a:p>
            <a:pPr lvl="2" eaLnBrk="1" hangingPunct="1">
              <a:defRPr/>
            </a:pPr>
            <a:r>
              <a:rPr lang="en-US" altLang="en-US" sz="4200" dirty="0" smtClean="0"/>
              <a:t>Project information (e.g. project sponsor and proposed use)</a:t>
            </a:r>
          </a:p>
          <a:p>
            <a:pPr lvl="2" eaLnBrk="1" hangingPunct="1">
              <a:defRPr/>
            </a:pPr>
            <a:r>
              <a:rPr lang="en-US" altLang="en-US" sz="4200" dirty="0" smtClean="0"/>
              <a:t>Proposed model methodology</a:t>
            </a:r>
          </a:p>
          <a:p>
            <a:pPr lvl="3" eaLnBrk="1" hangingPunct="1">
              <a:defRPr/>
            </a:pPr>
            <a:r>
              <a:rPr lang="en-US" altLang="en-US" sz="3300" dirty="0" smtClean="0"/>
              <a:t>Description will contain metadata for available 3SDW “package” (e.g. model versions, grid domain, emissions scenarios, etc.)</a:t>
            </a:r>
          </a:p>
          <a:p>
            <a:pPr lvl="3" eaLnBrk="1" hangingPunct="1">
              <a:defRPr/>
            </a:pPr>
            <a:r>
              <a:rPr lang="en-US" altLang="en-US" sz="3300" dirty="0" smtClean="0"/>
              <a:t>User must either verify use of 3SDW configuration or describe any differences in proposed use</a:t>
            </a:r>
          </a:p>
          <a:p>
            <a:pPr eaLnBrk="1" hangingPunct="1">
              <a:defRPr/>
            </a:pPr>
            <a:r>
              <a:rPr lang="en-US" altLang="en-US" sz="4200" dirty="0" smtClean="0"/>
              <a:t>Wait for permissions</a:t>
            </a:r>
          </a:p>
          <a:p>
            <a:pPr lvl="1" eaLnBrk="1" hangingPunct="1">
              <a:defRPr/>
            </a:pPr>
            <a:r>
              <a:rPr lang="en-US" altLang="en-US" sz="4200" dirty="0" smtClean="0"/>
              <a:t>Need to develop details for an automated/manual permission process that involves project sponsors/managers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E339BC-3ED5-48B6-84B4-063185721556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685800"/>
            <a:ext cx="8077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+mn-lt"/>
              </a:rPr>
              <a:t>NEPA Data Package Download  </a:t>
            </a:r>
          </a:p>
        </p:txBody>
      </p:sp>
    </p:spTree>
    <p:extLst>
      <p:ext uri="{BB962C8B-B14F-4D97-AF65-F5344CB8AC3E}">
        <p14:creationId xmlns:p14="http://schemas.microsoft.com/office/powerpoint/2010/main" xmlns="" val="202540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51164" y="1752600"/>
            <a:ext cx="7848600" cy="4800600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3400" dirty="0" smtClean="0"/>
              <a:t>Some elements of the NEPA Data Package Download use case scenario (continued):</a:t>
            </a:r>
          </a:p>
          <a:p>
            <a:pPr eaLnBrk="1" hangingPunct="1">
              <a:defRPr/>
            </a:pPr>
            <a:r>
              <a:rPr lang="en-US" altLang="en-US" sz="3200" dirty="0" smtClean="0"/>
              <a:t>Download data package/enter mailing information</a:t>
            </a:r>
          </a:p>
          <a:p>
            <a:pPr eaLnBrk="1" hangingPunct="1">
              <a:defRPr/>
            </a:pPr>
            <a:r>
              <a:rPr lang="en-US" altLang="en-US" sz="3200" dirty="0" smtClean="0"/>
              <a:t>Configure model run</a:t>
            </a:r>
          </a:p>
          <a:p>
            <a:pPr lvl="1" eaLnBrk="1" hangingPunct="1">
              <a:defRPr/>
            </a:pPr>
            <a:r>
              <a:rPr lang="en-US" altLang="en-US" sz="3000" dirty="0"/>
              <a:t>For NEPA examples, data package </a:t>
            </a:r>
            <a:r>
              <a:rPr lang="en-US" altLang="en-US" sz="3000" dirty="0" smtClean="0"/>
              <a:t>for model run will </a:t>
            </a:r>
            <a:r>
              <a:rPr lang="en-US" altLang="en-US" sz="3000" dirty="0"/>
              <a:t>include</a:t>
            </a:r>
          </a:p>
          <a:p>
            <a:pPr lvl="2" eaLnBrk="1" hangingPunct="1">
              <a:defRPr/>
            </a:pPr>
            <a:r>
              <a:rPr lang="en-US" altLang="en-US" sz="2700" dirty="0"/>
              <a:t>Input and output files that support a “no-action” scenario</a:t>
            </a:r>
          </a:p>
          <a:p>
            <a:pPr lvl="2" eaLnBrk="1" hangingPunct="1">
              <a:defRPr/>
            </a:pPr>
            <a:r>
              <a:rPr lang="en-US" altLang="en-US" sz="2700" dirty="0" smtClean="0"/>
              <a:t>User </a:t>
            </a:r>
            <a:r>
              <a:rPr lang="en-US" altLang="en-US" sz="2700" dirty="0"/>
              <a:t>would run same package </a:t>
            </a:r>
            <a:r>
              <a:rPr lang="en-US" altLang="en-US" sz="2700" dirty="0" smtClean="0"/>
              <a:t>in a comparable manner with </a:t>
            </a:r>
            <a:r>
              <a:rPr lang="en-US" altLang="en-US" sz="2700" dirty="0"/>
              <a:t>emissions modifications representing </a:t>
            </a:r>
            <a:r>
              <a:rPr lang="en-US" altLang="en-US" sz="2700" dirty="0" smtClean="0"/>
              <a:t>“proposed action” and “alternative action(s)”</a:t>
            </a:r>
            <a:endParaRPr lang="en-US" altLang="en-US" sz="3200" dirty="0" smtClean="0"/>
          </a:p>
          <a:p>
            <a:pPr eaLnBrk="1" hangingPunct="1">
              <a:defRPr/>
            </a:pPr>
            <a:r>
              <a:rPr lang="en-US" altLang="en-US" sz="3200" dirty="0" smtClean="0"/>
              <a:t>Run a benchmark test</a:t>
            </a:r>
          </a:p>
          <a:p>
            <a:pPr lvl="1" eaLnBrk="1" hangingPunct="1">
              <a:defRPr/>
            </a:pPr>
            <a:r>
              <a:rPr lang="en-US" altLang="en-US" sz="3000" dirty="0" smtClean="0"/>
              <a:t>Need a QA/QC test to determine that user model run configuration is comparable to 3SDW configuration</a:t>
            </a:r>
          </a:p>
          <a:p>
            <a:pPr lvl="1" eaLnBrk="1" hangingPunct="1">
              <a:defRPr/>
            </a:pPr>
            <a:r>
              <a:rPr lang="en-US" altLang="en-US" sz="3000" dirty="0" smtClean="0"/>
              <a:t>User instructions to run a benchmark test and submit/evaluate results are under development</a:t>
            </a:r>
          </a:p>
          <a:p>
            <a:pPr eaLnBrk="1" hangingPunct="1">
              <a:defRPr/>
            </a:pPr>
            <a:r>
              <a:rPr lang="en-US" altLang="en-US" sz="3200" dirty="0" smtClean="0"/>
              <a:t>Complete model runs</a:t>
            </a:r>
            <a:endParaRPr lang="en-US" altLang="en-US" sz="3200" dirty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EF41DCE-C8E1-469D-8FA1-AC652C7BBF67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685800"/>
            <a:ext cx="8077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+mn-lt"/>
              </a:rPr>
              <a:t>NEPA Data Package Download  </a:t>
            </a:r>
          </a:p>
        </p:txBody>
      </p:sp>
    </p:spTree>
    <p:extLst>
      <p:ext uri="{BB962C8B-B14F-4D97-AF65-F5344CB8AC3E}">
        <p14:creationId xmlns:p14="http://schemas.microsoft.com/office/powerpoint/2010/main" xmlns="" val="23943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533400" y="685800"/>
            <a:ext cx="80772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Model Results Evaluation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305800" cy="5181600"/>
          </a:xfrm>
        </p:spPr>
        <p:txBody>
          <a:bodyPr>
            <a:normAutofit fontScale="55000" lnSpcReduction="2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4400" dirty="0" smtClean="0"/>
              <a:t>After model runs are complete, the 3SDW will support some model evaluation tools.</a:t>
            </a:r>
          </a:p>
          <a:p>
            <a:pPr eaLnBrk="1" hangingPunct="1">
              <a:defRPr/>
            </a:pPr>
            <a:r>
              <a:rPr lang="en-US" altLang="en-US" sz="3600" dirty="0" smtClean="0"/>
              <a:t>Current status</a:t>
            </a:r>
          </a:p>
          <a:p>
            <a:pPr lvl="1" eaLnBrk="1" hangingPunct="1">
              <a:defRPr/>
            </a:pPr>
            <a:r>
              <a:rPr lang="en-US" altLang="en-US" sz="3600" dirty="0" smtClean="0"/>
              <a:t>Modelers have defined 5 key visualization tools for model results evaluation</a:t>
            </a:r>
          </a:p>
          <a:p>
            <a:pPr lvl="2" eaLnBrk="1" hangingPunct="1">
              <a:defRPr/>
            </a:pPr>
            <a:r>
              <a:rPr lang="en-US" altLang="en-US" sz="3300" dirty="0" smtClean="0"/>
              <a:t>Time series plots</a:t>
            </a:r>
          </a:p>
          <a:p>
            <a:pPr lvl="2" eaLnBrk="1" hangingPunct="1">
              <a:defRPr/>
            </a:pPr>
            <a:r>
              <a:rPr lang="en-US" altLang="en-US" sz="3300" dirty="0" smtClean="0"/>
              <a:t>Scatter plots</a:t>
            </a:r>
          </a:p>
          <a:p>
            <a:pPr lvl="2" eaLnBrk="1" hangingPunct="1">
              <a:defRPr/>
            </a:pPr>
            <a:r>
              <a:rPr lang="en-US" altLang="en-US" sz="3300" dirty="0" smtClean="0"/>
              <a:t>Soccer plots</a:t>
            </a:r>
          </a:p>
          <a:p>
            <a:pPr lvl="2" eaLnBrk="1" hangingPunct="1">
              <a:defRPr/>
            </a:pPr>
            <a:r>
              <a:rPr lang="en-US" altLang="en-US" sz="3300" dirty="0" smtClean="0"/>
              <a:t>Fraction bias spatial maps</a:t>
            </a:r>
          </a:p>
          <a:p>
            <a:pPr lvl="2" eaLnBrk="1" hangingPunct="1">
              <a:defRPr/>
            </a:pPr>
            <a:r>
              <a:rPr lang="en-US" altLang="en-US" sz="3300" dirty="0" smtClean="0"/>
              <a:t>Mean bias spatial maps</a:t>
            </a:r>
          </a:p>
          <a:p>
            <a:pPr lvl="1" eaLnBrk="1" hangingPunct="1">
              <a:defRPr/>
            </a:pPr>
            <a:r>
              <a:rPr lang="en-US" altLang="en-US" sz="3600" dirty="0" smtClean="0"/>
              <a:t>For existing 3SDW packages, flat files of visualization products have already been generated</a:t>
            </a:r>
          </a:p>
          <a:p>
            <a:pPr lvl="1" eaLnBrk="1" hangingPunct="1">
              <a:defRPr/>
            </a:pPr>
            <a:r>
              <a:rPr lang="en-US" altLang="en-US" sz="3600" dirty="0" smtClean="0"/>
              <a:t>First iteration of 3SDW will allow user to navigate through and view existing flat files</a:t>
            </a:r>
          </a:p>
          <a:p>
            <a:pPr eaLnBrk="1" hangingPunct="1">
              <a:defRPr/>
            </a:pPr>
            <a:r>
              <a:rPr lang="en-US" altLang="en-US" sz="3600" dirty="0" smtClean="0"/>
              <a:t>Future implementation</a:t>
            </a:r>
          </a:p>
          <a:p>
            <a:pPr lvl="1" eaLnBrk="1" hangingPunct="1">
              <a:defRPr/>
            </a:pPr>
            <a:r>
              <a:rPr lang="en-US" altLang="en-US" sz="3600" dirty="0" smtClean="0"/>
              <a:t>User uploads their own modeling results for evaluation purposes</a:t>
            </a:r>
          </a:p>
          <a:p>
            <a:pPr lvl="1" eaLnBrk="1" hangingPunct="1">
              <a:defRPr/>
            </a:pPr>
            <a:r>
              <a:rPr lang="en-US" altLang="en-US" sz="3600" dirty="0" smtClean="0"/>
              <a:t>3SDW facilitates generation of model evaluation plots/products dynamically</a:t>
            </a: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514F96-6247-48BB-947E-44DD827155AD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217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762000" y="685800"/>
            <a:ext cx="76962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Near-term 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382000" cy="4800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en-US" sz="3200" dirty="0" smtClean="0"/>
              <a:t>Continue to develop and implement NEPA data package download/evaluation use-case scenarios</a:t>
            </a:r>
          </a:p>
          <a:p>
            <a:pPr eaLnBrk="1" hangingPunct="1">
              <a:defRPr/>
            </a:pPr>
            <a:r>
              <a:rPr lang="en-US" altLang="en-US" sz="3200" dirty="0" smtClean="0"/>
              <a:t>Implement model evaluation tools that navigate flat files</a:t>
            </a:r>
          </a:p>
          <a:p>
            <a:pPr eaLnBrk="1" hangingPunct="1">
              <a:defRPr/>
            </a:pPr>
            <a:r>
              <a:rPr lang="en-US" altLang="en-US" sz="3200" dirty="0" smtClean="0"/>
              <a:t>Develop detailed use-case scenarios for</a:t>
            </a:r>
          </a:p>
          <a:p>
            <a:pPr lvl="1" eaLnBrk="1" hangingPunct="1">
              <a:defRPr/>
            </a:pPr>
            <a:r>
              <a:rPr lang="en-US" altLang="en-US" sz="3000" dirty="0" smtClean="0"/>
              <a:t>Project manager access</a:t>
            </a:r>
          </a:p>
          <a:p>
            <a:pPr lvl="2" eaLnBrk="1" hangingPunct="1">
              <a:defRPr/>
            </a:pPr>
            <a:r>
              <a:rPr lang="en-US" dirty="0" smtClean="0"/>
              <a:t>E.g., log-in </a:t>
            </a:r>
            <a:r>
              <a:rPr lang="en-US" dirty="0"/>
              <a:t>and see who accessed your project, what </a:t>
            </a:r>
            <a:r>
              <a:rPr lang="en-US" dirty="0" smtClean="0"/>
              <a:t>files were requested/provided</a:t>
            </a:r>
            <a:r>
              <a:rPr lang="en-US" dirty="0"/>
              <a:t>, </a:t>
            </a:r>
            <a:r>
              <a:rPr lang="en-US" dirty="0" smtClean="0"/>
              <a:t>QA/QC results, etc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altLang="en-US" sz="3000" dirty="0" smtClean="0"/>
              <a:t>Model evaluation (dynamic tools)</a:t>
            </a:r>
          </a:p>
          <a:p>
            <a:pPr lvl="1" eaLnBrk="1" hangingPunct="1">
              <a:defRPr/>
            </a:pPr>
            <a:r>
              <a:rPr lang="en-US" altLang="en-US" sz="3000" dirty="0" smtClean="0"/>
              <a:t>Emissions scenario visualization tools</a:t>
            </a:r>
          </a:p>
          <a:p>
            <a:pPr lvl="1" eaLnBrk="1" hangingPunct="1">
              <a:defRPr/>
            </a:pPr>
            <a:r>
              <a:rPr lang="en-US" altLang="en-US" sz="3000" dirty="0" smtClean="0"/>
              <a:t>Monitoring data visualization tools</a:t>
            </a:r>
          </a:p>
          <a:p>
            <a:pPr lvl="2" eaLnBrk="1" hangingPunct="1">
              <a:defRPr/>
            </a:pPr>
            <a:r>
              <a:rPr lang="en-US" altLang="en-US" sz="2700" dirty="0" smtClean="0"/>
              <a:t>Determine if other websites provide adequate tools to avoid duplicating efforts</a:t>
            </a:r>
            <a:endParaRPr lang="en-US" altLang="en-US" sz="3200" dirty="0" smtClean="0"/>
          </a:p>
          <a:p>
            <a:pPr lvl="1" eaLnBrk="1" hangingPunct="1">
              <a:defRPr/>
            </a:pPr>
            <a:endParaRPr lang="en-US" altLang="en-US" sz="3000" dirty="0" smtClean="0"/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628C87A-C07C-4D1B-917D-C872CC00C3F4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522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4244</TotalTime>
  <Words>672</Words>
  <Application>Microsoft Office PowerPoint</Application>
  <PresentationFormat>On-screen Show (4:3)</PresentationFormat>
  <Paragraphs>93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Three State Data Warehouse</vt:lpstr>
      <vt:lpstr>Development Tech Team</vt:lpstr>
      <vt:lpstr>Major Project Elements</vt:lpstr>
      <vt:lpstr>NEPA Data Package Download  </vt:lpstr>
      <vt:lpstr>Slide 5</vt:lpstr>
      <vt:lpstr>Slide 6</vt:lpstr>
      <vt:lpstr>Model Results Evaluation</vt:lpstr>
      <vt:lpstr>Near-term goals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McClure, Shawn</dc:creator>
  <cp:lastModifiedBy>TMoore</cp:lastModifiedBy>
  <cp:revision>56</cp:revision>
  <dcterms:created xsi:type="dcterms:W3CDTF">2013-02-05T19:16:54Z</dcterms:created>
  <dcterms:modified xsi:type="dcterms:W3CDTF">2014-06-19T16:12:17Z</dcterms:modified>
</cp:coreProperties>
</file>