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287" r:id="rId2"/>
    <p:sldId id="328" r:id="rId3"/>
    <p:sldId id="360" r:id="rId4"/>
    <p:sldId id="361" r:id="rId5"/>
    <p:sldId id="362" r:id="rId6"/>
    <p:sldId id="364" r:id="rId7"/>
    <p:sldId id="365" r:id="rId8"/>
    <p:sldId id="366" r:id="rId9"/>
    <p:sldId id="367" r:id="rId10"/>
    <p:sldId id="368" r:id="rId11"/>
    <p:sldId id="369" r:id="rId12"/>
    <p:sldId id="370" r:id="rId13"/>
    <p:sldId id="371" r:id="rId14"/>
    <p:sldId id="372" r:id="rId15"/>
    <p:sldId id="373" r:id="rId16"/>
    <p:sldId id="374" r:id="rId17"/>
    <p:sldId id="375" r:id="rId18"/>
    <p:sldId id="376" r:id="rId19"/>
    <p:sldId id="37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21C4"/>
    <a:srgbClr val="03112B"/>
    <a:srgbClr val="04112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15" autoAdjust="0"/>
    <p:restoredTop sz="94660"/>
  </p:normalViewPr>
  <p:slideViewPr>
    <p:cSldViewPr snapToGrid="0" snapToObjects="1">
      <p:cViewPr varScale="1">
        <p:scale>
          <a:sx n="68" d="100"/>
          <a:sy n="68" d="100"/>
        </p:scale>
        <p:origin x="-162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7B6F75-9030-9948-A95D-8EE5B2D1EDB9}" type="datetimeFigureOut">
              <a:rPr lang="en-US" smtClean="0"/>
              <a:pPr/>
              <a:t>6/19/2014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38CEBA-9128-DA4F-89FE-F14D01E81C98}" type="slidenum">
              <a:rPr lang="en-US" smtClean="0"/>
              <a:pPr/>
              <a:t>‹#›</a:t>
            </a:fld>
            <a:endParaRPr lang="en-US" dirty="0"/>
          </a:p>
        </p:txBody>
      </p:sp>
    </p:spTree>
    <p:extLst>
      <p:ext uri="{BB962C8B-B14F-4D97-AF65-F5344CB8AC3E}">
        <p14:creationId xmlns:p14="http://schemas.microsoft.com/office/powerpoint/2010/main" xmlns="" val="37798581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935E78-1492-DF40-98A9-F1B651563284}" type="datetimeFigureOut">
              <a:rPr lang="en-US" smtClean="0"/>
              <a:pPr/>
              <a:t>6/19/2014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CC4082-AF12-AC4F-9724-08B1AD44D1B0}" type="slidenum">
              <a:rPr lang="en-US" smtClean="0"/>
              <a:pPr/>
              <a:t>‹#›</a:t>
            </a:fld>
            <a:endParaRPr lang="en-US" dirty="0"/>
          </a:p>
        </p:txBody>
      </p:sp>
    </p:spTree>
    <p:extLst>
      <p:ext uri="{BB962C8B-B14F-4D97-AF65-F5344CB8AC3E}">
        <p14:creationId xmlns:p14="http://schemas.microsoft.com/office/powerpoint/2010/main" xmlns="" val="389146507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EA8670-32AC-4E6F-BDF0-B236AC856112}" type="slidenum">
              <a:rPr lang="en-US" smtClean="0"/>
              <a:pPr/>
              <a:t>2</a:t>
            </a:fld>
            <a:endParaRPr lang="en-US" dirty="0"/>
          </a:p>
        </p:txBody>
      </p:sp>
    </p:spTree>
    <p:extLst>
      <p:ext uri="{BB962C8B-B14F-4D97-AF65-F5344CB8AC3E}">
        <p14:creationId xmlns:p14="http://schemas.microsoft.com/office/powerpoint/2010/main" xmlns="" val="4131186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8677846" y="6492875"/>
            <a:ext cx="466154" cy="365125"/>
          </a:xfrm>
        </p:spPr>
        <p:txBody>
          <a:bodyPr/>
          <a:lstStyle/>
          <a:p>
            <a:fld id="{51EE8312-DC29-064E-9138-361627651F98}" type="slidenum">
              <a:rPr lang="en-US" smtClean="0"/>
              <a:pPr/>
              <a:t>‹#›</a:t>
            </a:fld>
            <a:endParaRPr lang="en-US" dirty="0"/>
          </a:p>
        </p:txBody>
      </p:sp>
    </p:spTree>
    <p:extLst>
      <p:ext uri="{BB962C8B-B14F-4D97-AF65-F5344CB8AC3E}">
        <p14:creationId xmlns:p14="http://schemas.microsoft.com/office/powerpoint/2010/main" xmlns="" val="3285558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6902075" y="6356350"/>
            <a:ext cx="466154" cy="365125"/>
          </a:xfrm>
        </p:spPr>
        <p:txBody>
          <a:bodyPr/>
          <a:lstStyle/>
          <a:p>
            <a:fld id="{51EE8312-DC29-064E-9138-361627651F98}" type="slidenum">
              <a:rPr lang="en-US" smtClean="0"/>
              <a:pPr/>
              <a:t>‹#›</a:t>
            </a:fld>
            <a:endParaRPr lang="en-US" dirty="0"/>
          </a:p>
        </p:txBody>
      </p:sp>
    </p:spTree>
    <p:extLst>
      <p:ext uri="{BB962C8B-B14F-4D97-AF65-F5344CB8AC3E}">
        <p14:creationId xmlns:p14="http://schemas.microsoft.com/office/powerpoint/2010/main" xmlns="" val="4213604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6902075" y="6356350"/>
            <a:ext cx="466154" cy="365125"/>
          </a:xfrm>
        </p:spPr>
        <p:txBody>
          <a:bodyPr/>
          <a:lstStyle/>
          <a:p>
            <a:fld id="{51EE8312-DC29-064E-9138-361627651F98}" type="slidenum">
              <a:rPr lang="en-US" smtClean="0"/>
              <a:pPr/>
              <a:t>‹#›</a:t>
            </a:fld>
            <a:endParaRPr lang="en-US" dirty="0"/>
          </a:p>
        </p:txBody>
      </p:sp>
    </p:spTree>
    <p:extLst>
      <p:ext uri="{BB962C8B-B14F-4D97-AF65-F5344CB8AC3E}">
        <p14:creationId xmlns:p14="http://schemas.microsoft.com/office/powerpoint/2010/main" xmlns="" val="2724923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txBox="1">
            <a:spLocks/>
          </p:cNvSpPr>
          <p:nvPr userDrawn="1"/>
        </p:nvSpPr>
        <p:spPr>
          <a:xfrm>
            <a:off x="8677846" y="6483350"/>
            <a:ext cx="466154"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1EE8312-DC29-064E-9138-361627651F98}" type="slidenum">
              <a:rPr lang="en-US" smtClean="0"/>
              <a:pPr/>
              <a:t>‹#›</a:t>
            </a:fld>
            <a:endParaRPr lang="en-US" dirty="0"/>
          </a:p>
        </p:txBody>
      </p:sp>
    </p:spTree>
    <p:extLst>
      <p:ext uri="{BB962C8B-B14F-4D97-AF65-F5344CB8AC3E}">
        <p14:creationId xmlns:p14="http://schemas.microsoft.com/office/powerpoint/2010/main" xmlns="" val="426978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5"/>
          <p:cNvSpPr>
            <a:spLocks noGrp="1"/>
          </p:cNvSpPr>
          <p:nvPr>
            <p:ph type="sldNum" sz="quarter" idx="12"/>
          </p:nvPr>
        </p:nvSpPr>
        <p:spPr>
          <a:xfrm>
            <a:off x="8677846" y="6492875"/>
            <a:ext cx="466154" cy="365125"/>
          </a:xfrm>
        </p:spPr>
        <p:txBody>
          <a:bodyPr/>
          <a:lstStyle/>
          <a:p>
            <a:fld id="{51EE8312-DC29-064E-9138-361627651F98}" type="slidenum">
              <a:rPr lang="en-US" smtClean="0"/>
              <a:pPr/>
              <a:t>‹#›</a:t>
            </a:fld>
            <a:endParaRPr lang="en-US" dirty="0"/>
          </a:p>
        </p:txBody>
      </p:sp>
    </p:spTree>
    <p:extLst>
      <p:ext uri="{BB962C8B-B14F-4D97-AF65-F5344CB8AC3E}">
        <p14:creationId xmlns:p14="http://schemas.microsoft.com/office/powerpoint/2010/main" xmlns="" val="2391842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2"/>
          </p:nvPr>
        </p:nvSpPr>
        <p:spPr>
          <a:xfrm>
            <a:off x="8686800" y="6492875"/>
            <a:ext cx="466154" cy="365125"/>
          </a:xfrm>
        </p:spPr>
        <p:txBody>
          <a:bodyPr/>
          <a:lstStyle/>
          <a:p>
            <a:fld id="{51EE8312-DC29-064E-9138-361627651F98}" type="slidenum">
              <a:rPr lang="en-US" smtClean="0"/>
              <a:pPr/>
              <a:t>‹#›</a:t>
            </a:fld>
            <a:endParaRPr lang="en-US" dirty="0"/>
          </a:p>
        </p:txBody>
      </p:sp>
    </p:spTree>
    <p:extLst>
      <p:ext uri="{BB962C8B-B14F-4D97-AF65-F5344CB8AC3E}">
        <p14:creationId xmlns:p14="http://schemas.microsoft.com/office/powerpoint/2010/main" xmlns="" val="3773806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5"/>
          <p:cNvSpPr>
            <a:spLocks noGrp="1"/>
          </p:cNvSpPr>
          <p:nvPr>
            <p:ph type="sldNum" sz="quarter" idx="12"/>
          </p:nvPr>
        </p:nvSpPr>
        <p:spPr>
          <a:xfrm>
            <a:off x="8686800" y="6492875"/>
            <a:ext cx="466154" cy="365125"/>
          </a:xfrm>
        </p:spPr>
        <p:txBody>
          <a:bodyPr/>
          <a:lstStyle/>
          <a:p>
            <a:fld id="{51EE8312-DC29-064E-9138-361627651F98}" type="slidenum">
              <a:rPr lang="en-US" smtClean="0"/>
              <a:pPr/>
              <a:t>‹#›</a:t>
            </a:fld>
            <a:endParaRPr lang="en-US" dirty="0"/>
          </a:p>
        </p:txBody>
      </p:sp>
    </p:spTree>
    <p:extLst>
      <p:ext uri="{BB962C8B-B14F-4D97-AF65-F5344CB8AC3E}">
        <p14:creationId xmlns:p14="http://schemas.microsoft.com/office/powerpoint/2010/main" xmlns="" val="4168663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5"/>
          <p:cNvSpPr>
            <a:spLocks noGrp="1"/>
          </p:cNvSpPr>
          <p:nvPr>
            <p:ph type="sldNum" sz="quarter" idx="12"/>
          </p:nvPr>
        </p:nvSpPr>
        <p:spPr>
          <a:xfrm>
            <a:off x="8686800" y="6492875"/>
            <a:ext cx="466154" cy="365125"/>
          </a:xfrm>
        </p:spPr>
        <p:txBody>
          <a:bodyPr/>
          <a:lstStyle/>
          <a:p>
            <a:fld id="{51EE8312-DC29-064E-9138-361627651F98}" type="slidenum">
              <a:rPr lang="en-US" smtClean="0"/>
              <a:pPr/>
              <a:t>‹#›</a:t>
            </a:fld>
            <a:endParaRPr lang="en-US" dirty="0"/>
          </a:p>
        </p:txBody>
      </p:sp>
    </p:spTree>
    <p:extLst>
      <p:ext uri="{BB962C8B-B14F-4D97-AF65-F5344CB8AC3E}">
        <p14:creationId xmlns:p14="http://schemas.microsoft.com/office/powerpoint/2010/main" xmlns="" val="131270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02075" y="6356350"/>
            <a:ext cx="466154" cy="365125"/>
          </a:xfrm>
        </p:spPr>
        <p:txBody>
          <a:bodyPr/>
          <a:lstStyle/>
          <a:p>
            <a:fld id="{51EE8312-DC29-064E-9138-361627651F98}" type="slidenum">
              <a:rPr lang="en-US" smtClean="0"/>
              <a:pPr/>
              <a:t>‹#›</a:t>
            </a:fld>
            <a:endParaRPr lang="en-US" dirty="0"/>
          </a:p>
        </p:txBody>
      </p:sp>
    </p:spTree>
    <p:extLst>
      <p:ext uri="{BB962C8B-B14F-4D97-AF65-F5344CB8AC3E}">
        <p14:creationId xmlns:p14="http://schemas.microsoft.com/office/powerpoint/2010/main" xmlns="" val="2548945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6902075" y="6356350"/>
            <a:ext cx="466154" cy="365125"/>
          </a:xfrm>
        </p:spPr>
        <p:txBody>
          <a:bodyPr/>
          <a:lstStyle/>
          <a:p>
            <a:fld id="{51EE8312-DC29-064E-9138-361627651F98}" type="slidenum">
              <a:rPr lang="en-US" smtClean="0"/>
              <a:pPr/>
              <a:t>‹#›</a:t>
            </a:fld>
            <a:endParaRPr lang="en-US" dirty="0"/>
          </a:p>
        </p:txBody>
      </p:sp>
    </p:spTree>
    <p:extLst>
      <p:ext uri="{BB962C8B-B14F-4D97-AF65-F5344CB8AC3E}">
        <p14:creationId xmlns:p14="http://schemas.microsoft.com/office/powerpoint/2010/main" xmlns="" val="2395803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6902075" y="6356350"/>
            <a:ext cx="466154" cy="365125"/>
          </a:xfrm>
        </p:spPr>
        <p:txBody>
          <a:bodyPr/>
          <a:lstStyle/>
          <a:p>
            <a:fld id="{51EE8312-DC29-064E-9138-361627651F98}" type="slidenum">
              <a:rPr lang="en-US" smtClean="0"/>
              <a:pPr/>
              <a:t>‹#›</a:t>
            </a:fld>
            <a:endParaRPr lang="en-US" dirty="0"/>
          </a:p>
        </p:txBody>
      </p:sp>
    </p:spTree>
    <p:extLst>
      <p:ext uri="{BB962C8B-B14F-4D97-AF65-F5344CB8AC3E}">
        <p14:creationId xmlns:p14="http://schemas.microsoft.com/office/powerpoint/2010/main" xmlns="" val="2001974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385455" y="6143625"/>
            <a:ext cx="2401454" cy="714375"/>
          </a:xfrm>
          <a:prstGeom prst="rect">
            <a:avLst/>
          </a:prstGeom>
          <a:gradFill flip="none" rotWithShape="1">
            <a:gsLst>
              <a:gs pos="30000">
                <a:srgbClr val="03112B"/>
              </a:gs>
              <a:gs pos="94000">
                <a:schemeClr val="bg1"/>
              </a:gs>
            </a:gsLst>
            <a:lin ang="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8000"/>
                </a:solidFill>
              </a:defRPr>
            </a:lvl1pPr>
          </a:lstStyle>
          <a:p>
            <a:fld id="{B4FACF60-D37F-8543-85A2-946DD536AA19}" type="datetime1">
              <a:rPr lang="en-US" smtClean="0"/>
              <a:pPr/>
              <a:t>6/19/2014</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E8312-DC29-064E-9138-361627651F98}" type="slidenum">
              <a:rPr lang="en-US" smtClean="0"/>
              <a:pPr/>
              <a:t>‹#›</a:t>
            </a:fld>
            <a:endParaRPr lang="en-US" dirty="0"/>
          </a:p>
        </p:txBody>
      </p:sp>
      <p:pic>
        <p:nvPicPr>
          <p:cNvPr id="1025" name="Picture 4" descr="UNC_IE_logo"/>
          <p:cNvPicPr>
            <a:picLocks noChangeAspect="1" noChangeArrowheads="1"/>
          </p:cNvPicPr>
          <p:nvPr userDrawn="1"/>
        </p:nvPicPr>
        <p:blipFill>
          <a:blip r:embed="rId13">
            <a:extLst>
              <a:ext uri="{28A0092B-C50C-407E-A947-70E740481C1C}">
                <a14:useLocalDpi xmlns:a14="http://schemas.microsoft.com/office/drawing/2010/main" xmlns="" val="0"/>
              </a:ext>
            </a:extLst>
          </a:blip>
          <a:srcRect/>
          <a:stretch>
            <a:fillRect/>
          </a:stretch>
        </p:blipFill>
        <p:spPr bwMode="auto">
          <a:xfrm>
            <a:off x="3688774" y="6093825"/>
            <a:ext cx="1714500" cy="76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6" name="Picture 5" descr="Picture 1"/>
          <p:cNvPicPr>
            <a:picLocks noChangeAspect="1" noChangeArrowheads="1"/>
          </p:cNvPicPr>
          <p:nvPr userDrawn="1"/>
        </p:nvPicPr>
        <p:blipFill>
          <a:blip r:embed="rId14">
            <a:extLst>
              <a:ext uri="{28A0092B-C50C-407E-A947-70E740481C1C}">
                <a14:useLocalDpi xmlns:a14="http://schemas.microsoft.com/office/drawing/2010/main" xmlns="" val="0"/>
              </a:ext>
            </a:extLst>
          </a:blip>
          <a:srcRect/>
          <a:stretch>
            <a:fillRect/>
          </a:stretch>
        </p:blipFill>
        <p:spPr bwMode="auto">
          <a:xfrm>
            <a:off x="0" y="6143625"/>
            <a:ext cx="1483791" cy="714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9" descr="C:\Users\crea\Desktop\ENVIRONlogoL(cmyk)small.jpg"/>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6853382" y="6238182"/>
            <a:ext cx="1956435" cy="420370"/>
          </a:xfrm>
          <a:prstGeom prst="rect">
            <a:avLst/>
          </a:prstGeom>
          <a:noFill/>
          <a:ln>
            <a:noFill/>
          </a:ln>
        </p:spPr>
      </p:pic>
    </p:spTree>
    <p:extLst>
      <p:ext uri="{BB962C8B-B14F-4D97-AF65-F5344CB8AC3E}">
        <p14:creationId xmlns:p14="http://schemas.microsoft.com/office/powerpoint/2010/main" xmlns="" val="4080059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03400" y="391533"/>
            <a:ext cx="5765800" cy="1765301"/>
          </a:xfrm>
          <a:prstGeom prst="rect">
            <a:avLst/>
          </a:prstGeom>
          <a:solidFill>
            <a:schemeClr val="bg1">
              <a:alpha val="5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425460" y="279639"/>
            <a:ext cx="6595990" cy="1966095"/>
          </a:xfrm>
        </p:spPr>
        <p:txBody>
          <a:bodyPr>
            <a:noAutofit/>
          </a:bodyPr>
          <a:lstStyle/>
          <a:p>
            <a:r>
              <a:rPr lang="en-US" sz="2800" dirty="0" smtClean="0">
                <a:solidFill>
                  <a:schemeClr val="accent2"/>
                </a:solidFill>
              </a:rPr>
              <a:t>Three-State Air Quality Study (3SAQS)</a:t>
            </a:r>
            <a:br>
              <a:rPr lang="en-US" sz="2800" dirty="0" smtClean="0">
                <a:solidFill>
                  <a:schemeClr val="accent2"/>
                </a:solidFill>
              </a:rPr>
            </a:br>
            <a:r>
              <a:rPr lang="en-US" sz="2800" dirty="0" smtClean="0">
                <a:solidFill>
                  <a:schemeClr val="accent2"/>
                </a:solidFill>
              </a:rPr>
              <a:t/>
            </a:r>
            <a:br>
              <a:rPr lang="en-US" sz="2800" dirty="0" smtClean="0">
                <a:solidFill>
                  <a:schemeClr val="accent2"/>
                </a:solidFill>
              </a:rPr>
            </a:br>
            <a:r>
              <a:rPr lang="en-US" sz="2800" dirty="0" smtClean="0">
                <a:solidFill>
                  <a:schemeClr val="accent2"/>
                </a:solidFill>
              </a:rPr>
              <a:t/>
            </a:r>
            <a:br>
              <a:rPr lang="en-US" sz="2800" dirty="0" smtClean="0">
                <a:solidFill>
                  <a:schemeClr val="accent2"/>
                </a:solidFill>
              </a:rPr>
            </a:br>
            <a:r>
              <a:rPr lang="en-US" sz="2800" dirty="0" smtClean="0">
                <a:solidFill>
                  <a:schemeClr val="accent2"/>
                </a:solidFill>
              </a:rPr>
              <a:t>Three-State Data Warehouse (3SDW)</a:t>
            </a:r>
            <a:endParaRPr lang="en-US" sz="2800" dirty="0">
              <a:solidFill>
                <a:schemeClr val="accent2"/>
              </a:solidFill>
            </a:endParaRPr>
          </a:p>
        </p:txBody>
      </p:sp>
      <p:pic>
        <p:nvPicPr>
          <p:cNvPr id="3" name="Picture 2" descr="colorado-flag.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995161" y="858776"/>
            <a:ext cx="1380227" cy="914400"/>
          </a:xfrm>
          <a:prstGeom prst="rect">
            <a:avLst/>
          </a:prstGeom>
        </p:spPr>
      </p:pic>
      <p:pic>
        <p:nvPicPr>
          <p:cNvPr id="4" name="Picture 3" descr="Utah Flag.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987800" y="858776"/>
            <a:ext cx="1371600" cy="914400"/>
          </a:xfrm>
          <a:prstGeom prst="rect">
            <a:avLst/>
          </a:prstGeom>
        </p:spPr>
      </p:pic>
      <p:pic>
        <p:nvPicPr>
          <p:cNvPr id="5" name="Picture 4" descr="nunst083.gif"/>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001744" y="858776"/>
            <a:ext cx="1307306" cy="914400"/>
          </a:xfrm>
          <a:prstGeom prst="rect">
            <a:avLst/>
          </a:prstGeom>
        </p:spPr>
      </p:pic>
      <p:sp>
        <p:nvSpPr>
          <p:cNvPr id="9" name="TextBox 8"/>
          <p:cNvSpPr txBox="1"/>
          <p:nvPr/>
        </p:nvSpPr>
        <p:spPr>
          <a:xfrm>
            <a:off x="336928" y="2531764"/>
            <a:ext cx="8526840" cy="3539430"/>
          </a:xfrm>
          <a:prstGeom prst="rect">
            <a:avLst/>
          </a:prstGeom>
          <a:noFill/>
        </p:spPr>
        <p:txBody>
          <a:bodyPr wrap="square" rtlCol="0">
            <a:spAutoFit/>
          </a:bodyPr>
          <a:lstStyle/>
          <a:p>
            <a:pPr algn="ctr"/>
            <a:r>
              <a:rPr lang="en-US" sz="4000" dirty="0" smtClean="0"/>
              <a:t>3SAQS Response-to-Comments on 2011 Modeling Protocol</a:t>
            </a:r>
          </a:p>
          <a:p>
            <a:pPr algn="ctr"/>
            <a:endParaRPr lang="en-US" sz="2400" dirty="0" smtClean="0">
              <a:solidFill>
                <a:srgbClr val="3333CC"/>
              </a:solidFill>
            </a:endParaRPr>
          </a:p>
          <a:p>
            <a:pPr algn="ctr"/>
            <a:r>
              <a:rPr lang="en-US" sz="2400" dirty="0" smtClean="0">
                <a:solidFill>
                  <a:srgbClr val="3333CC"/>
                </a:solidFill>
              </a:rPr>
              <a:t>University of North Carolina (UNC-IE)</a:t>
            </a:r>
          </a:p>
          <a:p>
            <a:pPr algn="ctr"/>
            <a:r>
              <a:rPr lang="en-US" sz="2400" dirty="0" smtClean="0">
                <a:solidFill>
                  <a:srgbClr val="3333CC"/>
                </a:solidFill>
              </a:rPr>
              <a:t>Cooperative Institute for Research in the Atmosphere (CIRA)</a:t>
            </a:r>
          </a:p>
          <a:p>
            <a:pPr algn="ctr"/>
            <a:r>
              <a:rPr lang="en-US" sz="2400" dirty="0">
                <a:solidFill>
                  <a:srgbClr val="3333CC"/>
                </a:solidFill>
              </a:rPr>
              <a:t>ENVIRON International Corporation (ENVIRON</a:t>
            </a:r>
            <a:r>
              <a:rPr lang="en-US" sz="2400" dirty="0" smtClean="0">
                <a:solidFill>
                  <a:srgbClr val="3333CC"/>
                </a:solidFill>
              </a:rPr>
              <a:t>)</a:t>
            </a:r>
          </a:p>
          <a:p>
            <a:pPr algn="ctr"/>
            <a:endParaRPr lang="en-US" sz="2400" dirty="0" smtClean="0"/>
          </a:p>
          <a:p>
            <a:pPr algn="ctr"/>
            <a:r>
              <a:rPr lang="en-US" sz="2400" dirty="0" smtClean="0"/>
              <a:t>June 19, 2014</a:t>
            </a:r>
            <a:endParaRPr lang="en-US" sz="4000" dirty="0"/>
          </a:p>
        </p:txBody>
      </p:sp>
      <p:sp>
        <p:nvSpPr>
          <p:cNvPr id="6" name="TextBox 5"/>
          <p:cNvSpPr txBox="1"/>
          <p:nvPr/>
        </p:nvSpPr>
        <p:spPr>
          <a:xfrm>
            <a:off x="963869" y="624846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 val="7237264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EPA Region 8 – General Comment</a:t>
            </a:r>
            <a:endParaRPr lang="en-US" dirty="0"/>
          </a:p>
        </p:txBody>
      </p:sp>
      <p:sp>
        <p:nvSpPr>
          <p:cNvPr id="3" name="Content Placeholder 2"/>
          <p:cNvSpPr>
            <a:spLocks noGrp="1"/>
          </p:cNvSpPr>
          <p:nvPr>
            <p:ph idx="1"/>
          </p:nvPr>
        </p:nvSpPr>
        <p:spPr/>
        <p:txBody>
          <a:bodyPr>
            <a:noAutofit/>
          </a:bodyPr>
          <a:lstStyle/>
          <a:p>
            <a:r>
              <a:rPr lang="en-US" sz="2000" dirty="0"/>
              <a:t>In preparation for the model results, we recommend that the 3SAQS technical committee begin to discuss as soon as possible an approach to address potential problems with model performance. For example, if the model performs poorly for AQRVs in winter, the technical team could develop recommendations to improve model performance.  Additionally, the modeling protocols should allocate time and resources to evaluate and improve model performance at each stage of the modeling. For example, we recommend that the technical committee review WRF performance before work begins to process emissions data, and that the technical committee review the emissions data before starting CAMx or CMAQ simulations. </a:t>
            </a:r>
            <a:endParaRPr lang="en-US" sz="2000" dirty="0" smtClean="0"/>
          </a:p>
          <a:p>
            <a:pPr lvl="1"/>
            <a:r>
              <a:rPr lang="en-US" sz="1600" dirty="0" smtClean="0"/>
              <a:t>Needs to be addressed by 3SAQS Technical Committee</a:t>
            </a:r>
          </a:p>
          <a:p>
            <a:pPr lvl="1"/>
            <a:r>
              <a:rPr lang="en-US" sz="1600" dirty="0" smtClean="0"/>
              <a:t>May have schedule and budget implications</a:t>
            </a:r>
            <a:endParaRPr lang="en-US" sz="1600" dirty="0"/>
          </a:p>
        </p:txBody>
      </p:sp>
    </p:spTree>
    <p:extLst>
      <p:ext uri="{BB962C8B-B14F-4D97-AF65-F5344CB8AC3E}">
        <p14:creationId xmlns:p14="http://schemas.microsoft.com/office/powerpoint/2010/main" xmlns="" val="1276438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Mike Barna, NPS</a:t>
            </a:r>
            <a:endParaRPr lang="en-US" dirty="0"/>
          </a:p>
        </p:txBody>
      </p:sp>
      <p:sp>
        <p:nvSpPr>
          <p:cNvPr id="3" name="Content Placeholder 2"/>
          <p:cNvSpPr>
            <a:spLocks noGrp="1"/>
          </p:cNvSpPr>
          <p:nvPr>
            <p:ph idx="1"/>
          </p:nvPr>
        </p:nvSpPr>
        <p:spPr/>
        <p:txBody>
          <a:bodyPr/>
          <a:lstStyle/>
          <a:p>
            <a:r>
              <a:rPr lang="en-US" dirty="0" smtClean="0"/>
              <a:t>Section 1.6.1 discusses federal rules, please add discussion of state rules in three states</a:t>
            </a:r>
          </a:p>
          <a:p>
            <a:pPr lvl="1"/>
            <a:r>
              <a:rPr lang="en-US" dirty="0" smtClean="0"/>
              <a:t>Good suggestion since such rules currently differ for O&amp;G</a:t>
            </a:r>
          </a:p>
          <a:p>
            <a:r>
              <a:rPr lang="en-US" dirty="0" smtClean="0"/>
              <a:t>Consider evaluating ammonia performance using AMON measures in 3-states</a:t>
            </a:r>
          </a:p>
          <a:p>
            <a:pPr lvl="1"/>
            <a:r>
              <a:rPr lang="en-US" dirty="0" smtClean="0"/>
              <a:t>Will evaluate ammonia using what measurements are available in 2011 in the 3-states</a:t>
            </a:r>
            <a:endParaRPr lang="en-US" dirty="0"/>
          </a:p>
        </p:txBody>
      </p:sp>
    </p:spTree>
    <p:extLst>
      <p:ext uri="{BB962C8B-B14F-4D97-AF65-F5344CB8AC3E}">
        <p14:creationId xmlns:p14="http://schemas.microsoft.com/office/powerpoint/2010/main" xmlns="" val="513583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Mike Barna, NPS</a:t>
            </a:r>
            <a:endParaRPr lang="en-US" dirty="0"/>
          </a:p>
        </p:txBody>
      </p:sp>
      <p:sp>
        <p:nvSpPr>
          <p:cNvPr id="3" name="Content Placeholder 2"/>
          <p:cNvSpPr>
            <a:spLocks noGrp="1"/>
          </p:cNvSpPr>
          <p:nvPr>
            <p:ph idx="1"/>
          </p:nvPr>
        </p:nvSpPr>
        <p:spPr/>
        <p:txBody>
          <a:bodyPr/>
          <a:lstStyle/>
          <a:p>
            <a:r>
              <a:rPr lang="en-US" dirty="0" smtClean="0"/>
              <a:t>Citations as footnotes and in references is confusing</a:t>
            </a:r>
          </a:p>
          <a:p>
            <a:pPr lvl="1"/>
            <a:r>
              <a:rPr lang="en-US" dirty="0" smtClean="0"/>
              <a:t>Will move all citations to reference list adding links when available</a:t>
            </a:r>
          </a:p>
          <a:p>
            <a:r>
              <a:rPr lang="en-US" dirty="0" smtClean="0"/>
              <a:t>Consider adding fertilizer ammonia (ft) as a possible source category for refined temporal allocation</a:t>
            </a:r>
          </a:p>
          <a:p>
            <a:pPr lvl="1"/>
            <a:r>
              <a:rPr lang="en-US" dirty="0" smtClean="0"/>
              <a:t>Will ad this to list.</a:t>
            </a:r>
            <a:endParaRPr lang="en-US" dirty="0"/>
          </a:p>
        </p:txBody>
      </p:sp>
    </p:spTree>
    <p:extLst>
      <p:ext uri="{BB962C8B-B14F-4D97-AF65-F5344CB8AC3E}">
        <p14:creationId xmlns:p14="http://schemas.microsoft.com/office/powerpoint/2010/main" xmlns="" val="3203652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Mike Barna, NPS</a:t>
            </a:r>
            <a:endParaRPr lang="en-US" dirty="0"/>
          </a:p>
        </p:txBody>
      </p:sp>
      <p:sp>
        <p:nvSpPr>
          <p:cNvPr id="3" name="Content Placeholder 2"/>
          <p:cNvSpPr>
            <a:spLocks noGrp="1"/>
          </p:cNvSpPr>
          <p:nvPr>
            <p:ph idx="1"/>
          </p:nvPr>
        </p:nvSpPr>
        <p:spPr/>
        <p:txBody>
          <a:bodyPr/>
          <a:lstStyle/>
          <a:p>
            <a:r>
              <a:rPr lang="en-US" dirty="0" smtClean="0"/>
              <a:t>Will future-year O&amp;G projections be made for a range of potential outcomes (e.g., high, low and medium)</a:t>
            </a:r>
          </a:p>
          <a:p>
            <a:pPr lvl="1"/>
            <a:r>
              <a:rPr lang="en-US" dirty="0" smtClean="0"/>
              <a:t>Several FY O&amp;G emissions projections will be made using latest available data</a:t>
            </a:r>
          </a:p>
          <a:p>
            <a:r>
              <a:rPr lang="en-US" dirty="0" smtClean="0"/>
              <a:t>MOZART and GEOS-Chem for BCs:</a:t>
            </a:r>
          </a:p>
          <a:p>
            <a:pPr lvl="1"/>
            <a:r>
              <a:rPr lang="en-US" dirty="0" smtClean="0"/>
              <a:t>Will use output from both GCMs for BC sensitivity modeling as available (i.e., no plans for 3SAQS to do GCM modeling)</a:t>
            </a:r>
            <a:endParaRPr lang="en-US" dirty="0"/>
          </a:p>
        </p:txBody>
      </p:sp>
    </p:spTree>
    <p:extLst>
      <p:ext uri="{BB962C8B-B14F-4D97-AF65-F5344CB8AC3E}">
        <p14:creationId xmlns:p14="http://schemas.microsoft.com/office/powerpoint/2010/main" xmlns="" val="3546911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Mike Barna, NPS</a:t>
            </a:r>
            <a:endParaRPr lang="en-US" dirty="0"/>
          </a:p>
        </p:txBody>
      </p:sp>
      <p:sp>
        <p:nvSpPr>
          <p:cNvPr id="3" name="Content Placeholder 2"/>
          <p:cNvSpPr>
            <a:spLocks noGrp="1"/>
          </p:cNvSpPr>
          <p:nvPr>
            <p:ph idx="1"/>
          </p:nvPr>
        </p:nvSpPr>
        <p:spPr/>
        <p:txBody>
          <a:bodyPr/>
          <a:lstStyle/>
          <a:p>
            <a:r>
              <a:rPr lang="en-US" dirty="0" smtClean="0"/>
              <a:t>CAMx H/DDM can only be used with Bott advection solver, please use configuration that can be used across all Probing Tools</a:t>
            </a:r>
          </a:p>
          <a:p>
            <a:pPr lvl="1"/>
            <a:r>
              <a:rPr lang="en-US" dirty="0" smtClean="0"/>
              <a:t>Many tests have shown that PPM advection solver performs better than Bott so recommend that for the base model configuration</a:t>
            </a:r>
          </a:p>
          <a:p>
            <a:pPr lvl="1"/>
            <a:r>
              <a:rPr lang="en-US" dirty="0" smtClean="0"/>
              <a:t>3SAQS currently has no plans to run H/DDM</a:t>
            </a:r>
          </a:p>
          <a:p>
            <a:pPr lvl="1"/>
            <a:r>
              <a:rPr lang="en-US" dirty="0" smtClean="0"/>
              <a:t>Can consider Bott sensitivity test under 2015 SOW</a:t>
            </a:r>
            <a:endParaRPr lang="en-US" dirty="0"/>
          </a:p>
        </p:txBody>
      </p:sp>
    </p:spTree>
    <p:extLst>
      <p:ext uri="{BB962C8B-B14F-4D97-AF65-F5344CB8AC3E}">
        <p14:creationId xmlns:p14="http://schemas.microsoft.com/office/powerpoint/2010/main" xmlns="" val="2400832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Mike Barna, NPS</a:t>
            </a:r>
            <a:endParaRPr lang="en-US" dirty="0"/>
          </a:p>
        </p:txBody>
      </p:sp>
      <p:sp>
        <p:nvSpPr>
          <p:cNvPr id="3" name="Content Placeholder 2"/>
          <p:cNvSpPr>
            <a:spLocks noGrp="1"/>
          </p:cNvSpPr>
          <p:nvPr>
            <p:ph idx="1"/>
          </p:nvPr>
        </p:nvSpPr>
        <p:spPr/>
        <p:txBody>
          <a:bodyPr/>
          <a:lstStyle/>
          <a:p>
            <a:r>
              <a:rPr lang="en-US" dirty="0" smtClean="0"/>
              <a:t>Provide CAMx results as either NetCDF or M3 IOAPI</a:t>
            </a:r>
          </a:p>
          <a:p>
            <a:pPr lvl="1"/>
            <a:r>
              <a:rPr lang="en-US" dirty="0" smtClean="0"/>
              <a:t>This will be considered.  There are tools to make these conversions</a:t>
            </a:r>
            <a:endParaRPr lang="en-US" dirty="0"/>
          </a:p>
        </p:txBody>
      </p:sp>
    </p:spTree>
    <p:extLst>
      <p:ext uri="{BB962C8B-B14F-4D97-AF65-F5344CB8AC3E}">
        <p14:creationId xmlns:p14="http://schemas.microsoft.com/office/powerpoint/2010/main" xmlns="" val="2170940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Tammy Thompson, NPS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Please add sentences justifying: (1) MOZART over GEOS-Chem; (2) MEGAN over BEIS; and (3) PMDETAIL over SMARTFIRE</a:t>
            </a:r>
          </a:p>
          <a:p>
            <a:pPr lvl="1"/>
            <a:r>
              <a:rPr lang="en-US" dirty="0" smtClean="0"/>
              <a:t>Will add more justification, including documentation for PMDETAIL fire emissions</a:t>
            </a:r>
          </a:p>
          <a:p>
            <a:r>
              <a:rPr lang="en-US" dirty="0" smtClean="0"/>
              <a:t>Several suggestions for emission processing breaking out more source categories for separate processing]</a:t>
            </a:r>
          </a:p>
          <a:p>
            <a:pPr lvl="1"/>
            <a:r>
              <a:rPr lang="en-US" dirty="0" smtClean="0"/>
              <a:t>Some of this has already been done (e.g., WF, Rx and Ag for fires).  For others we may have to wait until 2014 SMOKE emissions modeling</a:t>
            </a:r>
          </a:p>
          <a:p>
            <a:pPr lvl="1"/>
            <a:r>
              <a:rPr lang="en-US" dirty="0" smtClean="0"/>
              <a:t>2011 SMOKE inputs will be available on 3SDW so that the user can do separate emissions processing if desired</a:t>
            </a:r>
          </a:p>
          <a:p>
            <a:pPr lvl="1"/>
            <a:endParaRPr lang="en-US" dirty="0" smtClean="0"/>
          </a:p>
        </p:txBody>
      </p:sp>
    </p:spTree>
    <p:extLst>
      <p:ext uri="{BB962C8B-B14F-4D97-AF65-F5344CB8AC3E}">
        <p14:creationId xmlns:p14="http://schemas.microsoft.com/office/powerpoint/2010/main" xmlns="" val="1186768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Brian Bohlmann, WDEQNPS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Why not include Powder River Basin (PRB) in 3SAQS</a:t>
            </a:r>
          </a:p>
          <a:p>
            <a:pPr lvl="1"/>
            <a:r>
              <a:rPr lang="en-US" dirty="0" smtClean="0"/>
              <a:t>Many parts of the 3SAQS are not addressing the PRB (e.g., ambient network design) but the 3SAQS modeling is</a:t>
            </a:r>
          </a:p>
          <a:p>
            <a:r>
              <a:rPr lang="en-US" dirty="0" smtClean="0"/>
              <a:t>Initial FY O&amp;G will be based on 2011 3SAQS Phase I O&amp;G inventories, what are 2011 3SAQS O&amp;G inventories</a:t>
            </a:r>
          </a:p>
          <a:p>
            <a:pPr lvl="1"/>
            <a:r>
              <a:rPr lang="en-US" dirty="0" smtClean="0"/>
              <a:t>3SAQS has developed 2011 O&amp;G inventories by obtaining “permitted” O&amp;G data from states and projecting WRAP Phase III “unpermitted” O&amp;G data to 2011</a:t>
            </a:r>
          </a:p>
          <a:p>
            <a:pPr lvl="1"/>
            <a:r>
              <a:rPr lang="en-US" dirty="0" smtClean="0"/>
              <a:t>For Wyoming, all O&amp;G data (“permitted” and “unpermitted”) came from the WDEQ</a:t>
            </a:r>
          </a:p>
          <a:p>
            <a:pPr lvl="1"/>
            <a:endParaRPr lang="en-US" dirty="0"/>
          </a:p>
        </p:txBody>
      </p:sp>
    </p:spTree>
    <p:extLst>
      <p:ext uri="{BB962C8B-B14F-4D97-AF65-F5344CB8AC3E}">
        <p14:creationId xmlns:p14="http://schemas.microsoft.com/office/powerpoint/2010/main" xmlns="" val="1951755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Brian Bohlmann, WDEQNPS</a:t>
            </a:r>
          </a:p>
        </p:txBody>
      </p:sp>
      <p:sp>
        <p:nvSpPr>
          <p:cNvPr id="3" name="Content Placeholder 2"/>
          <p:cNvSpPr>
            <a:spLocks noGrp="1"/>
          </p:cNvSpPr>
          <p:nvPr>
            <p:ph idx="1"/>
          </p:nvPr>
        </p:nvSpPr>
        <p:spPr/>
        <p:txBody>
          <a:bodyPr>
            <a:normAutofit fontScale="85000" lnSpcReduction="20000"/>
          </a:bodyPr>
          <a:lstStyle/>
          <a:p>
            <a:r>
              <a:rPr lang="en-US" dirty="0" smtClean="0"/>
              <a:t>Concern raised regarding developing 2011 O&amp;G using WRAP Phase III O&amp;G emissions that were for 2006</a:t>
            </a:r>
          </a:p>
          <a:p>
            <a:pPr lvl="1"/>
            <a:r>
              <a:rPr lang="en-US" dirty="0" smtClean="0"/>
              <a:t>2011 O&amp;G emissions for Wyoming were obtained from WDEQ and no WRAP Phase III data were used.</a:t>
            </a:r>
          </a:p>
          <a:p>
            <a:r>
              <a:rPr lang="en-US" dirty="0" smtClean="0"/>
              <a:t>Concern over use of non turnover assumption given O&amp;G NSPS and ozone nonattainment area requirements</a:t>
            </a:r>
          </a:p>
          <a:p>
            <a:pPr lvl="1"/>
            <a:r>
              <a:rPr lang="en-US" dirty="0" smtClean="0"/>
              <a:t>NSPS just affects new equipment, not existing equipment</a:t>
            </a:r>
          </a:p>
          <a:p>
            <a:pPr lvl="1"/>
            <a:r>
              <a:rPr lang="en-US" dirty="0" smtClean="0"/>
              <a:t>2010 O&amp;G emission projections were include growth and on-the-book controls.  If an ozone nonattainment area has control measures they will be included in the projections.  We will not speculate about possible additional future year controls in ozone nonattainment areas</a:t>
            </a:r>
            <a:endParaRPr lang="en-US" dirty="0"/>
          </a:p>
        </p:txBody>
      </p:sp>
    </p:spTree>
    <p:extLst>
      <p:ext uri="{BB962C8B-B14F-4D97-AF65-F5344CB8AC3E}">
        <p14:creationId xmlns:p14="http://schemas.microsoft.com/office/powerpoint/2010/main" xmlns="" val="9037122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3SAQS 2011 Modeling Protocol – Next Steps</a:t>
            </a:r>
            <a:endParaRPr lang="en-US" sz="3200" dirty="0"/>
          </a:p>
        </p:txBody>
      </p:sp>
      <p:sp>
        <p:nvSpPr>
          <p:cNvPr id="3" name="Content Placeholder 2"/>
          <p:cNvSpPr>
            <a:spLocks noGrp="1"/>
          </p:cNvSpPr>
          <p:nvPr>
            <p:ph idx="1"/>
          </p:nvPr>
        </p:nvSpPr>
        <p:spPr>
          <a:xfrm>
            <a:off x="267286" y="1600200"/>
            <a:ext cx="8609428" cy="4525963"/>
          </a:xfrm>
        </p:spPr>
        <p:txBody>
          <a:bodyPr/>
          <a:lstStyle/>
          <a:p>
            <a:r>
              <a:rPr lang="en-US" dirty="0" smtClean="0"/>
              <a:t>Prepare Response-to-Comments document</a:t>
            </a:r>
          </a:p>
          <a:p>
            <a:r>
              <a:rPr lang="en-US" dirty="0" smtClean="0"/>
              <a:t>Revise 2011 Modeling Protocol based on:</a:t>
            </a:r>
          </a:p>
          <a:p>
            <a:pPr lvl="1"/>
            <a:r>
              <a:rPr lang="en-US" dirty="0" smtClean="0"/>
              <a:t>New information on 3SAQS 2015 SOW</a:t>
            </a:r>
          </a:p>
          <a:p>
            <a:pPr lvl="1"/>
            <a:r>
              <a:rPr lang="en-US" dirty="0" smtClean="0"/>
              <a:t>Reviewer comments</a:t>
            </a:r>
          </a:p>
          <a:p>
            <a:r>
              <a:rPr lang="en-US" dirty="0" smtClean="0"/>
              <a:t>Complete </a:t>
            </a:r>
            <a:r>
              <a:rPr lang="en-US" dirty="0" smtClean="0"/>
              <a:t>in mid-July, 2014 and distribute/post before July 30</a:t>
            </a:r>
            <a:r>
              <a:rPr lang="en-US" baseline="30000" dirty="0" smtClean="0"/>
              <a:t>th</a:t>
            </a:r>
            <a:r>
              <a:rPr lang="en-US" dirty="0" smtClean="0"/>
              <a:t> Technical Committee meeting in Fort Collins</a:t>
            </a:r>
            <a:endParaRPr lang="en-US" dirty="0"/>
          </a:p>
        </p:txBody>
      </p:sp>
    </p:spTree>
    <p:extLst>
      <p:ext uri="{BB962C8B-B14F-4D97-AF65-F5344CB8AC3E}">
        <p14:creationId xmlns:p14="http://schemas.microsoft.com/office/powerpoint/2010/main" xmlns="" val="4131214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762000"/>
          </a:xfrm>
        </p:spPr>
        <p:txBody>
          <a:bodyPr>
            <a:noAutofit/>
          </a:bodyPr>
          <a:lstStyle/>
          <a:p>
            <a:r>
              <a:rPr lang="en-US" sz="3600" dirty="0" smtClean="0"/>
              <a:t>Four Responses to the draft 3SAQS 2011 Modeling Protocol (April 2014) were Received</a:t>
            </a:r>
            <a:endParaRPr lang="en-US" sz="3600" dirty="0"/>
          </a:p>
        </p:txBody>
      </p:sp>
      <p:sp>
        <p:nvSpPr>
          <p:cNvPr id="3" name="Content Placeholder 2"/>
          <p:cNvSpPr>
            <a:spLocks noGrp="1"/>
          </p:cNvSpPr>
          <p:nvPr>
            <p:ph idx="1"/>
          </p:nvPr>
        </p:nvSpPr>
        <p:spPr>
          <a:xfrm>
            <a:off x="152400" y="1524000"/>
            <a:ext cx="8839200" cy="4267200"/>
          </a:xfrm>
        </p:spPr>
        <p:txBody>
          <a:bodyPr>
            <a:normAutofit/>
          </a:bodyPr>
          <a:lstStyle/>
          <a:p>
            <a:endParaRPr lang="en-US" sz="2800" dirty="0" smtClean="0">
              <a:solidFill>
                <a:schemeClr val="accent2"/>
              </a:solidFill>
            </a:endParaRPr>
          </a:p>
          <a:p>
            <a:r>
              <a:rPr lang="en-US" sz="2800" dirty="0" smtClean="0">
                <a:solidFill>
                  <a:schemeClr val="accent2"/>
                </a:solidFill>
              </a:rPr>
              <a:t>U.S. EPA Region 8</a:t>
            </a:r>
          </a:p>
          <a:p>
            <a:pPr lvl="1"/>
            <a:r>
              <a:rPr lang="en-US" sz="2400" dirty="0" smtClean="0">
                <a:solidFill>
                  <a:schemeClr val="accent2"/>
                </a:solidFill>
              </a:rPr>
              <a:t>Gail Tonnesen, Rebecca Matichuk and Robin Coursen</a:t>
            </a:r>
          </a:p>
          <a:p>
            <a:r>
              <a:rPr lang="en-US" sz="2800" dirty="0" smtClean="0">
                <a:solidFill>
                  <a:schemeClr val="accent2"/>
                </a:solidFill>
              </a:rPr>
              <a:t>Mike Barna, NPS</a:t>
            </a:r>
          </a:p>
          <a:p>
            <a:r>
              <a:rPr lang="en-US" sz="2800" dirty="0" smtClean="0">
                <a:solidFill>
                  <a:schemeClr val="accent2"/>
                </a:solidFill>
              </a:rPr>
              <a:t>Tammy Thomson, NPS</a:t>
            </a:r>
          </a:p>
          <a:p>
            <a:r>
              <a:rPr lang="en-US" sz="2800" dirty="0" smtClean="0">
                <a:solidFill>
                  <a:schemeClr val="accent2"/>
                </a:solidFill>
              </a:rPr>
              <a:t>Brian Bohlmann, Wyoming DEQ</a:t>
            </a:r>
            <a:endParaRPr lang="en-US" sz="2400" dirty="0" smtClean="0">
              <a:solidFill>
                <a:schemeClr val="accent2"/>
              </a:solidFill>
            </a:endParaRPr>
          </a:p>
        </p:txBody>
      </p:sp>
    </p:spTree>
    <p:extLst>
      <p:ext uri="{BB962C8B-B14F-4D97-AF65-F5344CB8AC3E}">
        <p14:creationId xmlns:p14="http://schemas.microsoft.com/office/powerpoint/2010/main" xmlns="" val="355654759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Comments</a:t>
            </a:r>
            <a:endParaRPr lang="en-US" dirty="0"/>
          </a:p>
        </p:txBody>
      </p:sp>
      <p:sp>
        <p:nvSpPr>
          <p:cNvPr id="3" name="Content Placeholder 2"/>
          <p:cNvSpPr>
            <a:spLocks noGrp="1"/>
          </p:cNvSpPr>
          <p:nvPr>
            <p:ph idx="1"/>
          </p:nvPr>
        </p:nvSpPr>
        <p:spPr/>
        <p:txBody>
          <a:bodyPr/>
          <a:lstStyle/>
          <a:p>
            <a:r>
              <a:rPr lang="en-US" dirty="0" smtClean="0"/>
              <a:t>Will prepare a Response-to-Comments (R-t-C) document that addresses each comment individually</a:t>
            </a:r>
          </a:p>
          <a:p>
            <a:r>
              <a:rPr lang="en-US" dirty="0" smtClean="0"/>
              <a:t>Below we highlight an initial response to classes of comments</a:t>
            </a:r>
          </a:p>
          <a:p>
            <a:r>
              <a:rPr lang="en-US" dirty="0" smtClean="0"/>
              <a:t>Typos and clarifications will be addressed in revised Modeling Protocol and R-t-C document and are not discussed here</a:t>
            </a:r>
            <a:endParaRPr lang="en-US" dirty="0"/>
          </a:p>
        </p:txBody>
      </p:sp>
    </p:spTree>
    <p:extLst>
      <p:ext uri="{BB962C8B-B14F-4D97-AF65-F5344CB8AC3E}">
        <p14:creationId xmlns:p14="http://schemas.microsoft.com/office/powerpoint/2010/main" xmlns="" val="4177497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EPA Region 8</a:t>
            </a:r>
            <a:endParaRPr lang="en-US" dirty="0"/>
          </a:p>
        </p:txBody>
      </p:sp>
      <p:sp>
        <p:nvSpPr>
          <p:cNvPr id="3" name="Content Placeholder 2"/>
          <p:cNvSpPr>
            <a:spLocks noGrp="1"/>
          </p:cNvSpPr>
          <p:nvPr>
            <p:ph idx="1"/>
          </p:nvPr>
        </p:nvSpPr>
        <p:spPr>
          <a:xfrm>
            <a:off x="457200" y="1417638"/>
            <a:ext cx="8229600" cy="4708525"/>
          </a:xfrm>
        </p:spPr>
        <p:txBody>
          <a:bodyPr>
            <a:normAutofit fontScale="85000" lnSpcReduction="20000"/>
          </a:bodyPr>
          <a:lstStyle/>
          <a:p>
            <a:r>
              <a:rPr lang="en-US" dirty="0" smtClean="0"/>
              <a:t>Will add that CMAQ will also be run and evaluated</a:t>
            </a:r>
          </a:p>
          <a:p>
            <a:pPr lvl="1"/>
            <a:r>
              <a:rPr lang="en-US" dirty="0" smtClean="0"/>
              <a:t>CMAQ is Task 1 of 2015 SOW that was not part of the 3SAQS work effort when the 2011 Modeling Protocol was developed (April 2014)</a:t>
            </a:r>
          </a:p>
          <a:p>
            <a:r>
              <a:rPr lang="en-US" dirty="0" smtClean="0"/>
              <a:t>Configure WRF, CAMx and CMAQ for winter ozone modeling</a:t>
            </a:r>
          </a:p>
          <a:p>
            <a:pPr lvl="2"/>
            <a:r>
              <a:rPr lang="en-US" sz="2800" dirty="0" smtClean="0"/>
              <a:t>This is part of the 3SAQS 2015 SOW that was not in place during the Draft Modeling Protocol</a:t>
            </a:r>
          </a:p>
          <a:p>
            <a:pPr lvl="2"/>
            <a:r>
              <a:rPr lang="en-US" sz="2800" dirty="0" smtClean="0"/>
              <a:t>Will add text to 2011 Modeling Protocol discussing how we will address winter ozone modeling under the 3SAQS 2015 SOW</a:t>
            </a:r>
          </a:p>
          <a:p>
            <a:pPr lvl="2"/>
            <a:r>
              <a:rPr lang="en-US" sz="2800" dirty="0" smtClean="0"/>
              <a:t>This will include evaluating WRF for factors important for winter ozone modeling</a:t>
            </a:r>
          </a:p>
          <a:p>
            <a:pPr lvl="3"/>
            <a:r>
              <a:rPr lang="en-US" sz="2400" dirty="0" smtClean="0"/>
              <a:t>Snow cover and depth, inversions, stagnation, etc.</a:t>
            </a:r>
            <a:endParaRPr lang="en-US" sz="2400" dirty="0"/>
          </a:p>
        </p:txBody>
      </p:sp>
    </p:spTree>
    <p:extLst>
      <p:ext uri="{BB962C8B-B14F-4D97-AF65-F5344CB8AC3E}">
        <p14:creationId xmlns:p14="http://schemas.microsoft.com/office/powerpoint/2010/main" xmlns="" val="3771762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EPA Region 8</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20000"/>
          </a:bodyPr>
          <a:lstStyle/>
          <a:p>
            <a:r>
              <a:rPr lang="en-US" dirty="0" smtClean="0"/>
              <a:t>Perform quantitative analysis of WRF precipitation model performance</a:t>
            </a:r>
          </a:p>
          <a:p>
            <a:pPr lvl="1"/>
            <a:r>
              <a:rPr lang="en-US" dirty="0" smtClean="0"/>
              <a:t>With daily PRISM precipitation fields based on a regression analysis of observations such possible quantitative evaluation may be possible</a:t>
            </a:r>
          </a:p>
          <a:p>
            <a:pPr lvl="1"/>
            <a:r>
              <a:rPr lang="en-US" dirty="0" smtClean="0"/>
              <a:t>However, software for performing such an analysis does not exist and 3SAQS does not have any budget to develop</a:t>
            </a:r>
          </a:p>
          <a:p>
            <a:pPr lvl="1"/>
            <a:r>
              <a:rPr lang="en-US" dirty="0" smtClean="0"/>
              <a:t>Working on software to map daily PRISM data to WRF grids for qualitative displays.  </a:t>
            </a:r>
          </a:p>
          <a:p>
            <a:pPr lvl="1"/>
            <a:r>
              <a:rPr lang="en-US" dirty="0" smtClean="0"/>
              <a:t>Other projects in the future may be able to develop quantitative evaluation approaches using PRISM in the future</a:t>
            </a:r>
            <a:endParaRPr lang="en-US" dirty="0"/>
          </a:p>
        </p:txBody>
      </p:sp>
    </p:spTree>
    <p:extLst>
      <p:ext uri="{BB962C8B-B14F-4D97-AF65-F5344CB8AC3E}">
        <p14:creationId xmlns:p14="http://schemas.microsoft.com/office/powerpoint/2010/main" xmlns="" val="1720758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EPA Region 8</a:t>
            </a:r>
            <a:endParaRPr lang="en-US" dirty="0"/>
          </a:p>
        </p:txBody>
      </p:sp>
      <p:sp>
        <p:nvSpPr>
          <p:cNvPr id="3" name="Content Placeholder 2"/>
          <p:cNvSpPr>
            <a:spLocks noGrp="1"/>
          </p:cNvSpPr>
          <p:nvPr>
            <p:ph idx="1"/>
          </p:nvPr>
        </p:nvSpPr>
        <p:spPr>
          <a:xfrm>
            <a:off x="457200" y="1417638"/>
            <a:ext cx="8229600" cy="4708525"/>
          </a:xfrm>
        </p:spPr>
        <p:txBody>
          <a:bodyPr>
            <a:normAutofit fontScale="85000" lnSpcReduction="20000"/>
          </a:bodyPr>
          <a:lstStyle/>
          <a:p>
            <a:r>
              <a:rPr lang="en-US" dirty="0" smtClean="0"/>
              <a:t>Recommend more representative snow cover albedo values </a:t>
            </a:r>
            <a:r>
              <a:rPr lang="en-US" dirty="0" smtClean="0"/>
              <a:t>be </a:t>
            </a:r>
            <a:r>
              <a:rPr lang="en-US" dirty="0" smtClean="0"/>
              <a:t>considered, such as those from Upper Green or Uinta winter ozone studies</a:t>
            </a:r>
          </a:p>
          <a:p>
            <a:pPr lvl="1"/>
            <a:r>
              <a:rPr lang="en-US" dirty="0" smtClean="0"/>
              <a:t>We proposed to use an average snow cover albedo value when performing the annual CAMx 36/12/4 km modeling</a:t>
            </a:r>
          </a:p>
          <a:p>
            <a:pPr lvl="1"/>
            <a:r>
              <a:rPr lang="en-US" dirty="0" smtClean="0"/>
              <a:t>EPA is suggesting using a highly reflective Albedo from Upper Green and Uinta winter ozone studies for the annual CAMx modeling</a:t>
            </a:r>
          </a:p>
          <a:p>
            <a:pPr lvl="1"/>
            <a:r>
              <a:rPr lang="en-US" dirty="0" smtClean="0"/>
              <a:t>This would overstate Albedo due to snow cover over large portions of the domain</a:t>
            </a:r>
          </a:p>
          <a:p>
            <a:pPr lvl="1"/>
            <a:r>
              <a:rPr lang="en-US" dirty="0" smtClean="0"/>
              <a:t>Winter ozone modeling issues will be addressed in 3SAQS 2015 SOW, Modeling Protocol will be revised to address this issue</a:t>
            </a:r>
          </a:p>
          <a:p>
            <a:pPr lvl="1"/>
            <a:endParaRPr lang="en-US" dirty="0"/>
          </a:p>
        </p:txBody>
      </p:sp>
    </p:spTree>
    <p:extLst>
      <p:ext uri="{BB962C8B-B14F-4D97-AF65-F5344CB8AC3E}">
        <p14:creationId xmlns:p14="http://schemas.microsoft.com/office/powerpoint/2010/main" xmlns="" val="1518573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EPA Region 8</a:t>
            </a:r>
            <a:endParaRPr lang="en-US" dirty="0"/>
          </a:p>
        </p:txBody>
      </p:sp>
      <p:sp>
        <p:nvSpPr>
          <p:cNvPr id="3" name="Content Placeholder 2"/>
          <p:cNvSpPr>
            <a:spLocks noGrp="1"/>
          </p:cNvSpPr>
          <p:nvPr>
            <p:ph idx="1"/>
          </p:nvPr>
        </p:nvSpPr>
        <p:spPr/>
        <p:txBody>
          <a:bodyPr/>
          <a:lstStyle/>
          <a:p>
            <a:r>
              <a:rPr lang="en-US" dirty="0" smtClean="0"/>
              <a:t>Recommend that the MPE commit to ozone/PM2.5 precursor; visibility, deposition, etc.</a:t>
            </a:r>
          </a:p>
          <a:p>
            <a:pPr lvl="1"/>
            <a:r>
              <a:rPr lang="en-US" dirty="0" smtClean="0"/>
              <a:t>The draft Modeling Protocol already states this so not sure what issue EPA is raising.</a:t>
            </a:r>
          </a:p>
          <a:p>
            <a:pPr lvl="1"/>
            <a:r>
              <a:rPr lang="en-US" dirty="0" smtClean="0"/>
              <a:t>We will evaluate the 2011 CAMx/CMAQ base case using all ambient air quality, deposition and related (e.g., visibility) available at the surface and aloft limited to available resources</a:t>
            </a:r>
          </a:p>
          <a:p>
            <a:pPr lvl="1"/>
            <a:endParaRPr lang="en-US" dirty="0"/>
          </a:p>
        </p:txBody>
      </p:sp>
    </p:spTree>
    <p:extLst>
      <p:ext uri="{BB962C8B-B14F-4D97-AF65-F5344CB8AC3E}">
        <p14:creationId xmlns:p14="http://schemas.microsoft.com/office/powerpoint/2010/main" xmlns="" val="360551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EPA Region 8</a:t>
            </a:r>
            <a:endParaRPr lang="en-US" dirty="0"/>
          </a:p>
        </p:txBody>
      </p:sp>
      <p:sp>
        <p:nvSpPr>
          <p:cNvPr id="3" name="Content Placeholder 2"/>
          <p:cNvSpPr>
            <a:spLocks noGrp="1"/>
          </p:cNvSpPr>
          <p:nvPr>
            <p:ph idx="1"/>
          </p:nvPr>
        </p:nvSpPr>
        <p:spPr/>
        <p:txBody>
          <a:bodyPr/>
          <a:lstStyle/>
          <a:p>
            <a:r>
              <a:rPr lang="en-US" dirty="0" smtClean="0"/>
              <a:t>Recommend perform ozone evaluation using a 60 ppb and 0 ppb cut-off threshold</a:t>
            </a:r>
          </a:p>
          <a:p>
            <a:pPr lvl="1"/>
            <a:r>
              <a:rPr lang="en-US" dirty="0" smtClean="0"/>
              <a:t>Will update Modeling Protocol to reflect this</a:t>
            </a:r>
          </a:p>
          <a:p>
            <a:r>
              <a:rPr lang="en-US" dirty="0" smtClean="0"/>
              <a:t>Section 9.2 Reports – Why are 2008 modeling reports included, recommend removing</a:t>
            </a:r>
          </a:p>
          <a:p>
            <a:pPr lvl="1"/>
            <a:r>
              <a:rPr lang="en-US" dirty="0" smtClean="0"/>
              <a:t>This section is discussing all deliverables under 3SAQS including 3SDW documents and 2008 modeling reports in addition to 2011 modeling reports</a:t>
            </a:r>
            <a:r>
              <a:rPr lang="en-US" dirty="0"/>
              <a:t>.</a:t>
            </a:r>
          </a:p>
        </p:txBody>
      </p:sp>
    </p:spTree>
    <p:extLst>
      <p:ext uri="{BB962C8B-B14F-4D97-AF65-F5344CB8AC3E}">
        <p14:creationId xmlns:p14="http://schemas.microsoft.com/office/powerpoint/2010/main" xmlns="" val="1266652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EPA Region 8</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sz="2400" dirty="0" smtClean="0"/>
              <a:t>General Comments:</a:t>
            </a:r>
          </a:p>
          <a:p>
            <a:pPr lvl="1"/>
            <a:r>
              <a:rPr lang="en-US" sz="2000" u="sng" dirty="0" smtClean="0"/>
              <a:t>Vertical Ozone Comparisons</a:t>
            </a:r>
            <a:r>
              <a:rPr lang="en-US" sz="2000" dirty="0" smtClean="0"/>
              <a:t>:  We will evaluate CAMx/CMAQ against the 54 ozonesonde vertical ozone profile measurements collected at Boulder during 2011</a:t>
            </a:r>
          </a:p>
          <a:p>
            <a:pPr lvl="1"/>
            <a:r>
              <a:rPr lang="en-US" sz="2000" u="sng" dirty="0" smtClean="0"/>
              <a:t>Snow Cover/Surface Albedo</a:t>
            </a:r>
            <a:r>
              <a:rPr lang="en-US" sz="2000" dirty="0" smtClean="0"/>
              <a:t>:  Will evaluate WRF snow cover for winter ozone episode modeling analysis conducted under 3SAQS 2015 SOW</a:t>
            </a:r>
          </a:p>
          <a:p>
            <a:pPr lvl="1"/>
            <a:r>
              <a:rPr lang="en-US" sz="2000" u="sng" dirty="0" smtClean="0"/>
              <a:t>Precipitation and Cloud Cover</a:t>
            </a:r>
            <a:r>
              <a:rPr lang="en-US" sz="2000" dirty="0" smtClean="0"/>
              <a:t>:  Current plans for qualitative evaluation. </a:t>
            </a:r>
          </a:p>
          <a:p>
            <a:pPr lvl="1"/>
            <a:r>
              <a:rPr lang="en-US" sz="2000" u="sng" dirty="0" smtClean="0"/>
              <a:t>Diagnostic Output</a:t>
            </a:r>
            <a:r>
              <a:rPr lang="en-US" sz="2000" dirty="0" smtClean="0"/>
              <a:t>:  Some diagnostic output analysis will be made including 3-D data that are needed for nested-grid BCs and ozonesonde analysis    </a:t>
            </a:r>
          </a:p>
          <a:p>
            <a:pPr lvl="1"/>
            <a:r>
              <a:rPr lang="en-US" sz="2000" u="sng" dirty="0" smtClean="0"/>
              <a:t>Boundary Conditions</a:t>
            </a:r>
            <a:r>
              <a:rPr lang="en-US" sz="2000" dirty="0" smtClean="0"/>
              <a:t>:  Agree that sensitivity to BCs should be examined using available GCM output.</a:t>
            </a:r>
          </a:p>
          <a:p>
            <a:pPr lvl="1"/>
            <a:r>
              <a:rPr lang="en-US" sz="2000" u="sng" dirty="0" smtClean="0"/>
              <a:t>Ammonia</a:t>
            </a:r>
            <a:r>
              <a:rPr lang="en-US" sz="2000" dirty="0" smtClean="0"/>
              <a:t>:  Ammonia will be included in MPE using available observations.</a:t>
            </a:r>
            <a:endParaRPr lang="en-US" sz="2000" dirty="0"/>
          </a:p>
        </p:txBody>
      </p:sp>
    </p:spTree>
    <p:extLst>
      <p:ext uri="{BB962C8B-B14F-4D97-AF65-F5344CB8AC3E}">
        <p14:creationId xmlns:p14="http://schemas.microsoft.com/office/powerpoint/2010/main" xmlns="" val="2178918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FFA21B"/>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11922</TotalTime>
  <Words>1382</Words>
  <Application>Microsoft Office PowerPoint</Application>
  <PresentationFormat>On-screen Show (4:3)</PresentationFormat>
  <Paragraphs>108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Three-State Air Quality Study (3SAQS)   Three-State Data Warehouse (3SDW)</vt:lpstr>
      <vt:lpstr>Four Responses to the draft 3SAQS 2011 Modeling Protocol (April 2014) were Received</vt:lpstr>
      <vt:lpstr>Response to Comments</vt:lpstr>
      <vt:lpstr>EPA Region 8</vt:lpstr>
      <vt:lpstr>EPA Region 8</vt:lpstr>
      <vt:lpstr>EPA Region 8</vt:lpstr>
      <vt:lpstr>EPA Region 8</vt:lpstr>
      <vt:lpstr>EPA Region 8</vt:lpstr>
      <vt:lpstr>EPA Region 8</vt:lpstr>
      <vt:lpstr>EPA Region 8 – General Comment</vt:lpstr>
      <vt:lpstr>Mike Barna, NPS</vt:lpstr>
      <vt:lpstr>Mike Barna, NPS</vt:lpstr>
      <vt:lpstr>Mike Barna, NPS</vt:lpstr>
      <vt:lpstr>Mike Barna, NPS</vt:lpstr>
      <vt:lpstr>Mike Barna, NPS</vt:lpstr>
      <vt:lpstr>Tammy Thompson, NPS</vt:lpstr>
      <vt:lpstr>Brian Bohlmann, WDEQNPS</vt:lpstr>
      <vt:lpstr>Brian Bohlmann, WDEQNPS</vt:lpstr>
      <vt:lpstr>3SAQS 2011 Modeling Protocol – Next Steps</vt:lpstr>
    </vt:vector>
  </TitlesOfParts>
  <Company>UNC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 Adelman</dc:creator>
  <cp:lastModifiedBy>TMoore</cp:lastModifiedBy>
  <cp:revision>256</cp:revision>
  <dcterms:created xsi:type="dcterms:W3CDTF">2012-10-19T15:26:48Z</dcterms:created>
  <dcterms:modified xsi:type="dcterms:W3CDTF">2014-06-19T10:42:25Z</dcterms:modified>
</cp:coreProperties>
</file>