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7" r:id="rId2"/>
    <p:sldId id="340" r:id="rId3"/>
    <p:sldId id="341" r:id="rId4"/>
    <p:sldId id="350" r:id="rId5"/>
    <p:sldId id="351" r:id="rId6"/>
    <p:sldId id="372" r:id="rId7"/>
    <p:sldId id="371" r:id="rId8"/>
    <p:sldId id="402" r:id="rId9"/>
    <p:sldId id="389" r:id="rId10"/>
    <p:sldId id="391" r:id="rId11"/>
    <p:sldId id="374" r:id="rId12"/>
    <p:sldId id="394" r:id="rId13"/>
    <p:sldId id="395" r:id="rId14"/>
    <p:sldId id="376" r:id="rId15"/>
    <p:sldId id="377" r:id="rId16"/>
    <p:sldId id="378" r:id="rId17"/>
    <p:sldId id="390" r:id="rId18"/>
    <p:sldId id="392" r:id="rId19"/>
    <p:sldId id="375" r:id="rId20"/>
    <p:sldId id="393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42" r:id="rId32"/>
    <p:sldId id="398" r:id="rId33"/>
    <p:sldId id="399" r:id="rId34"/>
    <p:sldId id="400" r:id="rId35"/>
    <p:sldId id="401" r:id="rId36"/>
    <p:sldId id="404" r:id="rId37"/>
    <p:sldId id="405" r:id="rId38"/>
    <p:sldId id="41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C4"/>
    <a:srgbClr val="03112B"/>
    <a:srgbClr val="041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5" autoAdjust="0"/>
    <p:restoredTop sz="83455" autoAdjust="0"/>
  </p:normalViewPr>
  <p:slideViewPr>
    <p:cSldViewPr snapToGrid="0" snapToObjects="1">
      <p:cViewPr>
        <p:scale>
          <a:sx n="152" d="100"/>
          <a:sy n="152" d="100"/>
        </p:scale>
        <p:origin x="-15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6F75-9030-9948-A95D-8EE5B2D1EDB9}" type="datetimeFigureOut">
              <a:rPr lang="en-US" smtClean="0"/>
              <a:t>10/9/14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CEBA-9128-DA4F-89FE-F14D01E81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5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5E78-1492-DF40-98A9-F1B651563284}" type="datetimeFigureOut">
              <a:rPr lang="en-US" smtClean="0"/>
              <a:t>10/9/14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4082-AF12-AC4F-9724-08B1AD44D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update in next base year and future year to reflect</a:t>
            </a:r>
            <a:r>
              <a:rPr lang="en-US" baseline="0" dirty="0" smtClean="0"/>
              <a:t> new rules that hit the books since the development of this 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C4082-AF12-AC4F-9724-08B1AD44D1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Steering</a:t>
            </a:r>
            <a:r>
              <a:rPr lang="en-US" baseline="0" dirty="0" smtClean="0"/>
              <a:t> Committee formed Network Assessment WG for this effort.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Met 10 times October 2013 through Feb. 2014 by phone and at Technical Workshop to conduct Assessment.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calls with sub-groups of cooperating agencies.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was reviewed and approved by the steering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AC32D-226F-4C6B-B75D-0532B25951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fld id="{B4FACF60-D37F-8543-85A2-946DD536AA19}" type="datetime1">
              <a:rPr lang="en-US" smtClean="0"/>
              <a:t>10/9/14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rea\Desktop\ENVIRONlogoL(cmyk)small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6238182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0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3400" y="391533"/>
            <a:ext cx="5765800" cy="176530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60" y="279639"/>
            <a:ext cx="6595990" cy="19660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Three-State Air Quality Study (3SAQS)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Three-State Data Warehouse (3SDW)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colorado-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1" y="858776"/>
            <a:ext cx="1380227" cy="914400"/>
          </a:xfrm>
          <a:prstGeom prst="rect">
            <a:avLst/>
          </a:prstGeom>
        </p:spPr>
      </p:pic>
      <p:pic>
        <p:nvPicPr>
          <p:cNvPr id="4" name="Picture 3" descr="Utah 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858776"/>
            <a:ext cx="1371600" cy="914400"/>
          </a:xfrm>
          <a:prstGeom prst="rect">
            <a:avLst/>
          </a:prstGeom>
        </p:spPr>
      </p:pic>
      <p:pic>
        <p:nvPicPr>
          <p:cNvPr id="5" name="Picture 4" descr="nunst08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4" y="858776"/>
            <a:ext cx="1307306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28" y="2531764"/>
            <a:ext cx="852684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3SAQS Pilot Project Modeling Overview</a:t>
            </a:r>
          </a:p>
          <a:p>
            <a:pPr algn="ctr"/>
            <a:endParaRPr lang="en-US" sz="240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University of North Carolina (UNC-IE)</a:t>
            </a: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ENVIRON </a:t>
            </a:r>
            <a:r>
              <a:rPr lang="en-US" sz="2400" dirty="0">
                <a:solidFill>
                  <a:srgbClr val="3333CC"/>
                </a:solidFill>
              </a:rPr>
              <a:t>International Corporation (ENVIRON</a:t>
            </a:r>
            <a:r>
              <a:rPr lang="en-US" sz="2400" dirty="0" smtClean="0">
                <a:solidFill>
                  <a:srgbClr val="3333CC"/>
                </a:solidFill>
              </a:rPr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October 10, 2014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3869" y="624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706"/>
            <a:ext cx="9144000" cy="6233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00481" y="4152212"/>
            <a:ext cx="513168" cy="2989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975694" y="2193534"/>
            <a:ext cx="3771780" cy="3848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5694" y="2578364"/>
            <a:ext cx="3771780" cy="264250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47474" y="2578364"/>
            <a:ext cx="243754" cy="283491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ateTotal_2020-2011pe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20972"/>
            <a:ext cx="6626352" cy="5711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56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12"/>
            <a:ext cx="9144000" cy="84407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00481" y="4152212"/>
            <a:ext cx="513168" cy="2989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134" y="1118715"/>
            <a:ext cx="4272118" cy="436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Methane</a:t>
            </a:r>
          </a:p>
          <a:p>
            <a:pPr lvl="1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3SAQS one of the first U.S. regional CTM studies to look at active methane emissions</a:t>
            </a:r>
          </a:p>
          <a:p>
            <a:pPr lvl="1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Tracer for important regional emissions sectors (O&amp;G and </a:t>
            </a:r>
            <a:r>
              <a:rPr lang="en-US" sz="2000" dirty="0" err="1" smtClean="0">
                <a:solidFill>
                  <a:srgbClr val="4B4B4B"/>
                </a:solidFill>
                <a:cs typeface="Times New Roman" pitchFamily="18" charset="0"/>
              </a:rPr>
              <a:t>ag</a:t>
            </a:r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O&amp;G is the largest source in the current inventory</a:t>
            </a:r>
          </a:p>
          <a:p>
            <a:pPr lvl="1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Missing significant agricultural sources: enteric      fermentation and            livestock waste</a:t>
            </a:r>
          </a:p>
        </p:txBody>
      </p:sp>
      <p:pic>
        <p:nvPicPr>
          <p:cNvPr id="13" name="Picture 12" descr="Screen Shot 2014-10-08 at 5.33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"/>
          <a:stretch/>
        </p:blipFill>
        <p:spPr>
          <a:xfrm>
            <a:off x="4490214" y="1118716"/>
            <a:ext cx="4490214" cy="384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3-state_CH4_P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01" y="4348586"/>
            <a:ext cx="4047403" cy="2372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377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idx="1"/>
          </p:nvPr>
        </p:nvSpPr>
        <p:spPr>
          <a:xfrm>
            <a:off x="162128" y="1219200"/>
            <a:ext cx="6209324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1C21C4"/>
                </a:solidFill>
                <a:latin typeface="Arial" charset="0"/>
              </a:rPr>
              <a:t>Emissions Reactivity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RTOG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= TOG * Profile Total MIR</a:t>
            </a: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RTOG/TOG = Relative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emission </a:t>
            </a:r>
            <a:r>
              <a:rPr lang="en-US" sz="2400" dirty="0" smtClean="0">
                <a:solidFill>
                  <a:srgbClr val="4B4B4B"/>
                </a:solidFill>
                <a:latin typeface="Arial" charset="0"/>
              </a:rPr>
              <a:t>reactivity</a:t>
            </a:r>
            <a:endParaRPr lang="en-US" sz="2400" dirty="0">
              <a:solidFill>
                <a:srgbClr val="4B4B4B"/>
              </a:solidFill>
              <a:latin typeface="Arial" charset="0"/>
            </a:endParaRPr>
          </a:p>
        </p:txBody>
      </p:sp>
      <p:pic>
        <p:nvPicPr>
          <p:cNvPr id="20484" name="Picture 4" descr="State_RTOG_T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8" y="2836863"/>
            <a:ext cx="5257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Screen Shot 2013-10-27 at 9.3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85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Screen Shot 2013-10-28 at 10.39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892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20706"/>
            <a:ext cx="9144000" cy="62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8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6019800" y="1371600"/>
            <a:ext cx="2895600" cy="2209800"/>
            <a:chOff x="762000" y="152400"/>
            <a:chExt cx="7548563" cy="5943600"/>
          </a:xfrm>
        </p:grpSpPr>
        <p:pic>
          <p:nvPicPr>
            <p:cNvPr id="21516" name="Picture 15" descr="Screen Shot 2013-10-27 at 9.35.32 PM.png"/>
            <p:cNvPicPr>
              <a:picLocks noChangeAspect="1"/>
            </p:cNvPicPr>
            <p:nvPr/>
          </p:nvPicPr>
          <p:blipFill>
            <a:blip r:embed="rId2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2400"/>
              <a:ext cx="7548563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7842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creen Shot 2013-10-27 at 9.43.1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529" y="3427359"/>
              <a:ext cx="2259603" cy="21349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Screen Shot 2013-10-27 at 9.43.2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863" y="2970486"/>
              <a:ext cx="2553433" cy="22117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Screen Shot 2013-10-27 at 9.43.29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051" y="762987"/>
              <a:ext cx="2259603" cy="21434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Screen Shot 2013-10-27 at 9.39.4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739" y="306114"/>
              <a:ext cx="1535372" cy="22459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510" name="Group 24"/>
          <p:cNvGrpSpPr>
            <a:grpSpLocks/>
          </p:cNvGrpSpPr>
          <p:nvPr/>
        </p:nvGrpSpPr>
        <p:grpSpPr bwMode="auto">
          <a:xfrm>
            <a:off x="6019800" y="3733800"/>
            <a:ext cx="2903538" cy="2209800"/>
            <a:chOff x="685800" y="152400"/>
            <a:chExt cx="7780521" cy="5943600"/>
          </a:xfrm>
        </p:grpSpPr>
        <p:pic>
          <p:nvPicPr>
            <p:cNvPr id="21511" name="Picture 25" descr="Screen Shot 2013-10-28 at 10.39.04 PM.png"/>
            <p:cNvPicPr>
              <a:picLocks noChangeAspect="1"/>
            </p:cNvPicPr>
            <p:nvPr/>
          </p:nvPicPr>
          <p:blipFill>
            <a:blip r:embed="rId7">
              <a:alphaModFix am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7780521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9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26" descr="Screen Shot 2013-10-28 at 4.56.12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33400"/>
              <a:ext cx="243840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Screen Shot 2013-10-28 at 4.56.03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263" y="2821044"/>
              <a:ext cx="2552385" cy="2156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 descr="Screen Shot 2013-10-28 at 4.55.56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933" y="3504216"/>
              <a:ext cx="2654480" cy="20964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 descr="Screen Shot 2013-10-27 at 9.39.45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977" y="306114"/>
              <a:ext cx="1539939" cy="22459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94639" y="1219201"/>
            <a:ext cx="5781127" cy="43084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latin typeface="Arial" charset="0"/>
              </a:rPr>
              <a:t>Emissions Reactivity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latin typeface="Arial" charset="0"/>
              </a:rPr>
              <a:t>Reactivity</a:t>
            </a:r>
            <a:r>
              <a:rPr lang="en-US" sz="2400" dirty="0">
                <a:solidFill>
                  <a:srgbClr val="4B4B4B"/>
                </a:solidFill>
                <a:latin typeface="Arial" charset="0"/>
              </a:rPr>
              <a:t>-based analysis of inventories focuses on sources with greatest ozone formation </a:t>
            </a:r>
            <a:r>
              <a:rPr lang="en-US" sz="2400" dirty="0" smtClean="0">
                <a:solidFill>
                  <a:srgbClr val="4B4B4B"/>
                </a:solidFill>
                <a:latin typeface="Arial" charset="0"/>
              </a:rPr>
              <a:t>potential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latin typeface="Arial" charset="0"/>
              </a:rPr>
              <a:t>Different sources are dominant using reactivity weighting vs. mass-based analysis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latin typeface="Arial" charset="0"/>
              </a:rPr>
              <a:t>Reactivity analysis is dependent on validity of inventory and chemical speciation</a:t>
            </a:r>
            <a:endParaRPr lang="en-US" sz="2400" dirty="0">
              <a:solidFill>
                <a:srgbClr val="4B4B4B"/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solidFill>
                <a:srgbClr val="1C21C4"/>
              </a:solidFill>
              <a:latin typeface="Arial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20706"/>
            <a:ext cx="9144000" cy="62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9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7" y="816072"/>
            <a:ext cx="8443152" cy="744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 2008 Annual 4</a:t>
            </a:r>
            <a:r>
              <a:rPr lang="en-US" sz="2800" baseline="30000" dirty="0" smtClean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Highest Daily Max 8-hour Average 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2698" y="5394023"/>
            <a:ext cx="7176271" cy="74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cs typeface="Times New Roman" pitchFamily="18" charset="0"/>
              </a:rPr>
              <a:t>Orange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is the cutoff for different O3 standards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956" y="4993913"/>
            <a:ext cx="780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65 ppb					     70 ppb					   75 ppb</a:t>
            </a:r>
            <a:endParaRPr lang="en-US" sz="2000" dirty="0"/>
          </a:p>
        </p:txBody>
      </p:sp>
      <p:pic>
        <p:nvPicPr>
          <p:cNvPr id="5" name="Picture 4" descr="MDA8_4_12km_2008b_65pp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11"/>
            <a:ext cx="3062536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MDA8_4_12km_2008b_70pp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6" y="1714011"/>
            <a:ext cx="3029907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MDA8_4_12km_2008b_75pp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3" y="1714011"/>
            <a:ext cx="3062960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100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7" y="816072"/>
            <a:ext cx="8443152" cy="744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 2020 Annual 4</a:t>
            </a:r>
            <a:r>
              <a:rPr lang="en-US" sz="2800" baseline="30000" dirty="0" smtClean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Highest Daily Max 8-hour Average 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2698" y="5394023"/>
            <a:ext cx="7176271" cy="74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cs typeface="Times New Roman" pitchFamily="18" charset="0"/>
              </a:rPr>
              <a:t>Orange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is the cutoff for different O3 standards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956" y="4993913"/>
            <a:ext cx="780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65 ppb					     70 ppb					   75 ppb</a:t>
            </a:r>
            <a:endParaRPr lang="en-US" sz="2000" dirty="0"/>
          </a:p>
        </p:txBody>
      </p:sp>
      <p:pic>
        <p:nvPicPr>
          <p:cNvPr id="11" name="Picture 10" descr="MDA8_4_12km_2020_08_65p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11"/>
            <a:ext cx="3087373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MDA8_4_12km_2020_08_70pp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74" y="1714011"/>
            <a:ext cx="3008160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MDA8_4_12km_2020_08_75pp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4" y="1714011"/>
            <a:ext cx="3048466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2669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MDA8_4_12km_2008-20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2"/>
            <a:ext cx="5900737" cy="599041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03719" y="1598561"/>
            <a:ext cx="3515195" cy="4610038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C21C4"/>
                </a:solidFill>
                <a:cs typeface="Times New Roman" pitchFamily="18" charset="0"/>
              </a:rPr>
              <a:t>4</a:t>
            </a:r>
            <a:r>
              <a:rPr lang="en-US" sz="2800" baseline="30000" dirty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>
                <a:solidFill>
                  <a:srgbClr val="1C21C4"/>
                </a:solidFill>
                <a:cs typeface="Times New Roman" pitchFamily="18" charset="0"/>
              </a:rPr>
              <a:t> highest MDA8 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O3 decreases up to 25 ppb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Widespread decreases of 1-3 ppb for most of the 3-state region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1-3 ppb increases in O&amp;G development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716" y="1013387"/>
            <a:ext cx="250100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000000"/>
                  </a:solidFill>
                </a:ln>
              </a:rPr>
              <a:t>2020 - 2008</a:t>
            </a:r>
            <a:endParaRPr lang="en-US" sz="2400" b="1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151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MDA8_4_12km_2008-2020.png"/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2"/>
            <a:ext cx="5900737" cy="599041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03719" y="1598560"/>
            <a:ext cx="3515195" cy="4571555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highest MDA8 O3 decreases up to 25 ppb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Widespread decreases of 1-3 ppb for most of the 3-state region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1-3 ppb increases in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O&amp;G development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716" y="1013387"/>
            <a:ext cx="2501002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000000"/>
                  </a:solidFill>
                </a:ln>
              </a:rPr>
              <a:t>2020 - 2008</a:t>
            </a:r>
            <a:endParaRPr lang="en-US" sz="2400" b="1" dirty="0">
              <a:ln>
                <a:solidFill>
                  <a:srgbClr val="000000"/>
                </a:solidFill>
              </a:ln>
            </a:endParaRPr>
          </a:p>
        </p:txBody>
      </p:sp>
      <p:pic>
        <p:nvPicPr>
          <p:cNvPr id="3" name="Picture 2" descr="3state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71" y="2325887"/>
            <a:ext cx="3156923" cy="303608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681299" y="3822650"/>
            <a:ext cx="449022" cy="4746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60034" y="3822650"/>
            <a:ext cx="449022" cy="4746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0908" y="3152546"/>
            <a:ext cx="564483" cy="52899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04662" y="4669277"/>
            <a:ext cx="449022" cy="4746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7" y="816072"/>
            <a:ext cx="8443152" cy="744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 2008 Annual 4</a:t>
            </a:r>
            <a:r>
              <a:rPr lang="en-US" sz="2800" baseline="30000" dirty="0" smtClean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Highest Daily Max 8-hour Average 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2698" y="5394023"/>
            <a:ext cx="7176271" cy="74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cs typeface="Times New Roman" pitchFamily="18" charset="0"/>
              </a:rPr>
              <a:t>Orange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is the cutoff for different O3 standards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956" y="4993913"/>
            <a:ext cx="780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65 ppb					     70 ppb					   75 ppb</a:t>
            </a:r>
            <a:endParaRPr lang="en-US" sz="2000" dirty="0"/>
          </a:p>
        </p:txBody>
      </p:sp>
      <p:pic>
        <p:nvPicPr>
          <p:cNvPr id="5" name="Picture 4" descr="MDA8_4_12km_2008b_65pp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11"/>
            <a:ext cx="3062536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MDA8_4_12km_2008b_70pp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6" y="1714011"/>
            <a:ext cx="3029907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MDA8_4_12km_2008b_75pp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3" y="1714011"/>
            <a:ext cx="3062960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6175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7" y="816072"/>
            <a:ext cx="8443152" cy="7440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 2011 Annual 4</a:t>
            </a:r>
            <a:r>
              <a:rPr lang="en-US" sz="2800" baseline="30000" dirty="0" smtClean="0">
                <a:solidFill>
                  <a:srgbClr val="1C21C4"/>
                </a:solidFill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Highest Daily Max 8-hour Average 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MDA8_4_12km_2011a_70pp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73" y="1714011"/>
            <a:ext cx="3008160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MDA8_4_12km_2011a_75pp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33" y="1714011"/>
            <a:ext cx="3048467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MDA8_4_12km_2011a_65pp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11"/>
            <a:ext cx="3110809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62698" y="5394023"/>
            <a:ext cx="7176271" cy="74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cs typeface="Times New Roman" pitchFamily="18" charset="0"/>
              </a:rPr>
              <a:t>Orange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is the cutoff for different O3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956" y="4993913"/>
            <a:ext cx="780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65 ppb					     70 ppb					   75 ppb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00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029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3SAQS Pilot Project Timeline and Deliverables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Emissions Inventory Improvements</a:t>
            </a:r>
          </a:p>
          <a:p>
            <a:r>
              <a:rPr lang="en-US" dirty="0">
                <a:solidFill>
                  <a:srgbClr val="1C21C4"/>
                </a:solidFill>
              </a:rPr>
              <a:t>Key Collaborations and Interactions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Modeling Highlights</a:t>
            </a:r>
          </a:p>
          <a:p>
            <a:pPr lvl="1"/>
            <a:r>
              <a:rPr lang="en-US" dirty="0" smtClean="0">
                <a:solidFill>
                  <a:srgbClr val="4B4B4B"/>
                </a:solidFill>
              </a:rPr>
              <a:t>WRF Meteorology</a:t>
            </a:r>
          </a:p>
          <a:p>
            <a:pPr lvl="1"/>
            <a:r>
              <a:rPr lang="en-US" dirty="0" smtClean="0">
                <a:solidFill>
                  <a:srgbClr val="4B4B4B"/>
                </a:solidFill>
              </a:rPr>
              <a:t>SMOKE Emissions</a:t>
            </a:r>
          </a:p>
          <a:p>
            <a:pPr lvl="1"/>
            <a:r>
              <a:rPr lang="en-US" dirty="0" err="1" smtClean="0">
                <a:solidFill>
                  <a:srgbClr val="4B4B4B"/>
                </a:solidFill>
              </a:rPr>
              <a:t>CAMx</a:t>
            </a:r>
            <a:r>
              <a:rPr lang="en-US" dirty="0" smtClean="0">
                <a:solidFill>
                  <a:srgbClr val="4B4B4B"/>
                </a:solidFill>
              </a:rPr>
              <a:t> Air Quality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Oil and Gas Inventories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Monitoring </a:t>
            </a:r>
            <a:r>
              <a:rPr lang="en-US" dirty="0">
                <a:solidFill>
                  <a:srgbClr val="1C21C4"/>
                </a:solidFill>
              </a:rPr>
              <a:t>Network Analysis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3SDW Support and Tool Development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Status and Next Steps</a:t>
            </a:r>
          </a:p>
        </p:txBody>
      </p:sp>
      <p:pic>
        <p:nvPicPr>
          <p:cNvPr id="2" name="Picture 1" descr="Screen Shot 2014-10-07 at 9.1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1" y="2934823"/>
            <a:ext cx="2252360" cy="18622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20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nAvgPM25_12km_2020_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7" y="1714011"/>
            <a:ext cx="3142211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76"/>
            <a:ext cx="9144000" cy="77099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Air Quality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47" y="816072"/>
            <a:ext cx="8443152" cy="7440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Annual Average PM2.5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2698" y="5394023"/>
            <a:ext cx="7176271" cy="74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6600"/>
                </a:solidFill>
                <a:cs typeface="Times New Roman" pitchFamily="18" charset="0"/>
              </a:rPr>
              <a:t>Orange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 is the cutoff for 12 </a:t>
            </a:r>
            <a:r>
              <a:rPr lang="en-US" sz="2800" dirty="0" err="1" smtClean="0">
                <a:solidFill>
                  <a:srgbClr val="1C21C4"/>
                </a:solidFill>
                <a:cs typeface="Times New Roman" pitchFamily="18" charset="0"/>
              </a:rPr>
              <a:t>ug</a:t>
            </a: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/m3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956" y="4993913"/>
            <a:ext cx="780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2008			</a:t>
            </a:r>
            <a:r>
              <a:rPr lang="en-US" sz="2000" dirty="0"/>
              <a:t> </a:t>
            </a:r>
            <a:r>
              <a:rPr lang="en-US" sz="2000" dirty="0" smtClean="0"/>
              <a:t>        2020 </a:t>
            </a:r>
            <a:r>
              <a:rPr lang="en-US" sz="2000" dirty="0"/>
              <a:t>(2008-based</a:t>
            </a:r>
            <a:r>
              <a:rPr lang="en-US" sz="2000" dirty="0" smtClean="0"/>
              <a:t>)				2011					</a:t>
            </a:r>
            <a:endParaRPr lang="en-US" sz="2000" dirty="0"/>
          </a:p>
        </p:txBody>
      </p:sp>
      <p:pic>
        <p:nvPicPr>
          <p:cNvPr id="11" name="Picture 10" descr="AnnAvgPM25_12km_20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58" y="1714011"/>
            <a:ext cx="3300142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AnnAvgPM25_12km_20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11"/>
            <a:ext cx="3102746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7990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779" y="381001"/>
            <a:ext cx="8839307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Oil and Gas Emissions Development Activities</a:t>
            </a:r>
            <a:endParaRPr lang="en-US" sz="3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344217"/>
            <a:ext cx="836559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spcAft>
                <a:spcPct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C21C4"/>
                </a:solidFill>
                <a:latin typeface="Calibri" pitchFamily="34" charset="0"/>
              </a:rPr>
              <a:t>2011 </a:t>
            </a:r>
            <a:r>
              <a:rPr lang="en-US" sz="5100" dirty="0">
                <a:solidFill>
                  <a:srgbClr val="1C21C4"/>
                </a:solidFill>
                <a:latin typeface="Calibri" pitchFamily="34" charset="0"/>
              </a:rPr>
              <a:t>base year inventories developed for all major basins in the 3 states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Uinta (UT)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 err="1">
                <a:solidFill>
                  <a:srgbClr val="4D4D4D"/>
                </a:solidFill>
                <a:latin typeface="Calibri" pitchFamily="34" charset="0"/>
              </a:rPr>
              <a:t>Piceance</a:t>
            </a: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 (CO)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D-J (CO)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All Wyoming Basins (WY)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Raton Basin (CO/NM)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Paradox Basin (UT)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4600" dirty="0">
                <a:solidFill>
                  <a:srgbClr val="4D4D4D"/>
                </a:solidFill>
                <a:latin typeface="Calibri" pitchFamily="34" charset="0"/>
              </a:rPr>
              <a:t>South San Juan Basin (NM)</a:t>
            </a: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C21C4"/>
                </a:solidFill>
                <a:latin typeface="Calibri" pitchFamily="34" charset="0"/>
              </a:rPr>
              <a:t>2020 </a:t>
            </a:r>
            <a:r>
              <a:rPr lang="en-US" sz="5100" dirty="0">
                <a:solidFill>
                  <a:srgbClr val="1C21C4"/>
                </a:solidFill>
                <a:latin typeface="Calibri" pitchFamily="34" charset="0"/>
              </a:rPr>
              <a:t>projections developed for all </a:t>
            </a:r>
            <a:r>
              <a:rPr lang="en-US" sz="5100" dirty="0" smtClean="0">
                <a:solidFill>
                  <a:srgbClr val="1C21C4"/>
                </a:solidFill>
                <a:latin typeface="Calibri" pitchFamily="34" charset="0"/>
              </a:rPr>
              <a:t>basins</a:t>
            </a:r>
            <a:endParaRPr lang="en-US" sz="5100" dirty="0">
              <a:solidFill>
                <a:srgbClr val="1C21C4"/>
              </a:solidFill>
              <a:latin typeface="Calibri" pitchFamily="34" charset="0"/>
            </a:endParaRP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rgbClr val="1C21C4"/>
                </a:solidFill>
                <a:latin typeface="Calibri" pitchFamily="34" charset="0"/>
              </a:rPr>
              <a:t>2011/2020 emissions processed through SMOKE and model-ready</a:t>
            </a:r>
          </a:p>
        </p:txBody>
      </p:sp>
    </p:spTree>
    <p:extLst>
      <p:ext uri="{BB962C8B-B14F-4D97-AF65-F5344CB8AC3E}">
        <p14:creationId xmlns:p14="http://schemas.microsoft.com/office/powerpoint/2010/main" val="44854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Oil and Gas Emissions Development Activities</a:t>
            </a:r>
            <a:endParaRPr lang="en-US" sz="3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836559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21C4"/>
                </a:solidFill>
                <a:latin typeface="Calibri" pitchFamily="34" charset="0"/>
              </a:rPr>
              <a:t>2011 base year inventories provide updated county-level and by-source category NOx and VOC emissions</a:t>
            </a: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latin typeface="Calibri" pitchFamily="34" charset="0"/>
              </a:rPr>
              <a:t>Developed </a:t>
            </a:r>
            <a:r>
              <a:rPr lang="en-US" sz="2400" dirty="0">
                <a:solidFill>
                  <a:srgbClr val="1C21C4"/>
                </a:solidFill>
                <a:latin typeface="Calibri" pitchFamily="34" charset="0"/>
              </a:rPr>
              <a:t>by projecting older inventories forward to 2011 considering changes in production and activity, as well as regulatory effects on emission sources</a:t>
            </a: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latin typeface="Calibri" pitchFamily="34" charset="0"/>
              </a:rPr>
              <a:t>Further </a:t>
            </a:r>
            <a:r>
              <a:rPr lang="en-US" sz="2400" dirty="0">
                <a:solidFill>
                  <a:srgbClr val="1C21C4"/>
                </a:solidFill>
                <a:latin typeface="Calibri" pitchFamily="34" charset="0"/>
              </a:rPr>
              <a:t>projections conducted out to 2020 using historic development trends and forecasts, regulatory effects on inventories</a:t>
            </a: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latin typeface="Calibri" pitchFamily="34" charset="0"/>
              </a:rPr>
              <a:t>Emissions </a:t>
            </a:r>
            <a:r>
              <a:rPr lang="en-US" sz="2400" dirty="0">
                <a:solidFill>
                  <a:srgbClr val="1C21C4"/>
                </a:solidFill>
                <a:latin typeface="Calibri" pitchFamily="34" charset="0"/>
              </a:rPr>
              <a:t>processed and gridded using SMOKE including industry-specific speciation profiles and detailed spatial allocation of wells and production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15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998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Forecasting Activity to 2020</a:t>
            </a: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3610" y="5638800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2020 gas production forecast in the Uinta Basin</a:t>
            </a:r>
          </a:p>
          <a:p>
            <a:pPr algn="l"/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796197"/>
            <a:ext cx="7119937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9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Example Controls Analysis</a:t>
            </a: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855" y="4191000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Federal regulatory controls in the </a:t>
            </a:r>
            <a:r>
              <a:rPr lang="en-US" sz="2400" dirty="0" err="1" smtClean="0">
                <a:solidFill>
                  <a:srgbClr val="1C21C4"/>
                </a:solidFill>
                <a:cs typeface="Times New Roman" pitchFamily="18" charset="0"/>
              </a:rPr>
              <a:t>Piceance</a:t>
            </a: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 Basin in 2020</a:t>
            </a:r>
          </a:p>
          <a:p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6" y="1607203"/>
            <a:ext cx="8642974" cy="25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0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Oil and Gas Inventory Results for 2011/2020</a:t>
            </a:r>
            <a:endParaRPr lang="en-US" sz="30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0" y="1676400"/>
            <a:ext cx="884950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5105399"/>
            <a:ext cx="1981200" cy="22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Permitted emissions only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357" y="2356328"/>
            <a:ext cx="1437138" cy="24231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654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Example Emissions by Source Category</a:t>
            </a: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855" y="5650691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2011 NOx emissions by source category in the D-J Basin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3" y="949054"/>
            <a:ext cx="6861177" cy="464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0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116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Example Emissions by Source Category</a:t>
            </a:r>
            <a:endParaRPr lang="en-US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3" y="965516"/>
            <a:ext cx="6861177" cy="464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3610" y="5615229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2011 VOC emissions by source category in the D-J Basin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9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0103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Example Emissions by County</a:t>
            </a: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556471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2011 NOx emissions by county in the Uinta Basin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1" y="904577"/>
            <a:ext cx="6850199" cy="465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20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739"/>
            <a:ext cx="8458200" cy="69652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Example Processed and Gridded O&amp;G Emissions</a:t>
            </a:r>
            <a:endParaRPr lang="en-US" sz="3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855" y="5458232"/>
            <a:ext cx="836559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June 2011 gridded oil and gas emissions in 4-km modeling domain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rog.NOX.4km.mon06_20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" y="1128835"/>
            <a:ext cx="3950208" cy="411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arog.ECH4.4km.mon06_201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37" y="1128835"/>
            <a:ext cx="3950208" cy="41148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0245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V="1">
            <a:off x="7543363" y="1706621"/>
            <a:ext cx="0" cy="1588627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97" y="38155"/>
            <a:ext cx="8229600" cy="938979"/>
          </a:xfrm>
        </p:spPr>
        <p:txBody>
          <a:bodyPr/>
          <a:lstStyle/>
          <a:p>
            <a:r>
              <a:rPr lang="en-US" dirty="0" smtClean="0"/>
              <a:t>3SAQS Pilot Project Timeline</a:t>
            </a:r>
            <a:endParaRPr lang="en-US" dirty="0"/>
          </a:p>
        </p:txBody>
      </p:sp>
      <p:sp>
        <p:nvSpPr>
          <p:cNvPr id="4" name="Connector 3"/>
          <p:cNvSpPr/>
          <p:nvPr/>
        </p:nvSpPr>
        <p:spPr>
          <a:xfrm>
            <a:off x="333560" y="2937540"/>
            <a:ext cx="846725" cy="833799"/>
          </a:xfrm>
          <a:prstGeom prst="flowChartConnector">
            <a:avLst/>
          </a:prstGeom>
          <a:noFill/>
          <a:ln w="57150" cmpd="sng">
            <a:solidFill>
              <a:srgbClr val="1C2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560" y="3171108"/>
            <a:ext cx="8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C21C4"/>
                </a:solidFill>
              </a:rPr>
              <a:t>2012</a:t>
            </a:r>
            <a:endParaRPr lang="en-US" sz="2000" dirty="0">
              <a:solidFill>
                <a:srgbClr val="1C21C4"/>
              </a:solidFill>
            </a:endParaRPr>
          </a:p>
        </p:txBody>
      </p:sp>
      <p:sp>
        <p:nvSpPr>
          <p:cNvPr id="6" name="Connector 5"/>
          <p:cNvSpPr/>
          <p:nvPr/>
        </p:nvSpPr>
        <p:spPr>
          <a:xfrm>
            <a:off x="2062401" y="2937540"/>
            <a:ext cx="846725" cy="833799"/>
          </a:xfrm>
          <a:prstGeom prst="flowChartConnector">
            <a:avLst/>
          </a:prstGeom>
          <a:noFill/>
          <a:ln w="57150" cmpd="sng">
            <a:solidFill>
              <a:srgbClr val="1C2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63950" y="3171108"/>
            <a:ext cx="8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C21C4"/>
                </a:solidFill>
              </a:rPr>
              <a:t>2013</a:t>
            </a:r>
            <a:endParaRPr lang="en-US" sz="2000" dirty="0">
              <a:solidFill>
                <a:srgbClr val="1C21C4"/>
              </a:solidFill>
            </a:endParaRPr>
          </a:p>
        </p:txBody>
      </p:sp>
      <p:sp>
        <p:nvSpPr>
          <p:cNvPr id="8" name="Connector 7"/>
          <p:cNvSpPr/>
          <p:nvPr/>
        </p:nvSpPr>
        <p:spPr>
          <a:xfrm>
            <a:off x="5064428" y="2914159"/>
            <a:ext cx="846725" cy="833799"/>
          </a:xfrm>
          <a:prstGeom prst="flowChartConnector">
            <a:avLst/>
          </a:prstGeom>
          <a:noFill/>
          <a:ln w="57150" cmpd="sng">
            <a:solidFill>
              <a:srgbClr val="1C21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4428" y="3147727"/>
            <a:ext cx="846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C21C4"/>
                </a:solidFill>
              </a:rPr>
              <a:t>2014</a:t>
            </a:r>
            <a:endParaRPr lang="en-US" sz="2000" dirty="0">
              <a:solidFill>
                <a:srgbClr val="1C21C4"/>
              </a:solidFill>
            </a:endParaRPr>
          </a:p>
        </p:txBody>
      </p:sp>
      <p:cxnSp>
        <p:nvCxnSpPr>
          <p:cNvPr id="13" name="Straight Connector 12"/>
          <p:cNvCxnSpPr>
            <a:stCxn id="5" idx="3"/>
            <a:endCxn id="6" idx="2"/>
          </p:cNvCxnSpPr>
          <p:nvPr/>
        </p:nvCxnSpPr>
        <p:spPr>
          <a:xfrm flipV="1">
            <a:off x="1180285" y="3354440"/>
            <a:ext cx="882116" cy="16723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8" idx="2"/>
          </p:cNvCxnSpPr>
          <p:nvPr/>
        </p:nvCxnSpPr>
        <p:spPr>
          <a:xfrm flipV="1">
            <a:off x="2909126" y="3331059"/>
            <a:ext cx="2155302" cy="23381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</p:cNvCxnSpPr>
          <p:nvPr/>
        </p:nvCxnSpPr>
        <p:spPr>
          <a:xfrm>
            <a:off x="5911153" y="3331059"/>
            <a:ext cx="3002050" cy="0"/>
          </a:xfrm>
          <a:prstGeom prst="line">
            <a:avLst/>
          </a:prstGeom>
          <a:ln w="57150" cmpd="sng">
            <a:solidFill>
              <a:srgbClr val="1C21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5800" y="1417638"/>
            <a:ext cx="131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OCT 2012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Pilot Project Start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20" idx="2"/>
          </p:cNvCxnSpPr>
          <p:nvPr/>
        </p:nvCxnSpPr>
        <p:spPr>
          <a:xfrm>
            <a:off x="1275729" y="2340968"/>
            <a:ext cx="7189" cy="103019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5772" y="902363"/>
            <a:ext cx="177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JAN 2013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EI Improvement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eetings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ith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CO, UT, WY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3" idx="2"/>
          </p:cNvCxnSpPr>
          <p:nvPr/>
        </p:nvCxnSpPr>
        <p:spPr>
          <a:xfrm>
            <a:off x="3011760" y="2102692"/>
            <a:ext cx="0" cy="1251748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5720" y="3935430"/>
            <a:ext cx="177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NOV-DEC 2012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CO, UT, WY 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2008 EI Analysis and Evaluation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>
            <a:off x="1781708" y="3371163"/>
            <a:ext cx="0" cy="564267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11779" y="1280767"/>
            <a:ext cx="20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FEB 2014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3SAQS Monitoring Network Report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20942" y="2204097"/>
            <a:ext cx="0" cy="112696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97748" y="3665382"/>
            <a:ext cx="177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OCT 2013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WRF 2011 Sensitivities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4783736" y="3331059"/>
            <a:ext cx="0" cy="333387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51006" y="3602295"/>
            <a:ext cx="1780441" cy="1477328"/>
          </a:xfrm>
          <a:prstGeom prst="rect">
            <a:avLst/>
          </a:prstGeom>
          <a:solidFill>
            <a:schemeClr val="accent3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AUG 2014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CAMx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2008b, WRF 2011, 2011 Oil &amp; Gas EI,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2011a Emissions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7141227" y="3354440"/>
            <a:ext cx="0" cy="2478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980427" y="2102692"/>
            <a:ext cx="177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JUL 2014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Final 2008 Emissions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863221" y="3026022"/>
            <a:ext cx="0" cy="28465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141227" y="5108614"/>
            <a:ext cx="177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OCT 2014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CAMx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2011a MPE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8031447" y="3331059"/>
            <a:ext cx="0" cy="17775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51574" y="1096101"/>
            <a:ext cx="158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SEP 2014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SMOKE 2011a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0" name="Straight Connector 109"/>
          <p:cNvCxnSpPr>
            <a:endCxn id="111" idx="2"/>
          </p:cNvCxnSpPr>
          <p:nvPr/>
        </p:nvCxnSpPr>
        <p:spPr>
          <a:xfrm flipV="1">
            <a:off x="8352211" y="3014110"/>
            <a:ext cx="0" cy="29657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560422" y="1813781"/>
            <a:ext cx="158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NOV 2014-APR 2015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CAMx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2011 Sensitivities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92480" y="915189"/>
            <a:ext cx="177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AUG 2012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CAMx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2008a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578468" y="1561520"/>
            <a:ext cx="1550" cy="176953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124124" y="4588712"/>
            <a:ext cx="177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JUN 2012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Emissions VOC Reactivity Analysis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010112" y="3354440"/>
            <a:ext cx="0" cy="1234272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011760" y="2102692"/>
            <a:ext cx="156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FEB-MAY 2012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2008 EI Modeling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3805619" y="3095193"/>
            <a:ext cx="0" cy="259247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6251006" y="3371163"/>
            <a:ext cx="0" cy="170846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369251" y="5079623"/>
            <a:ext cx="177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21C4"/>
                </a:solidFill>
              </a:rPr>
              <a:t>MAR-JUN 2014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2011 EI Modeling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2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9144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Ongoing Oil and Gas Tasks and Next Steps</a:t>
            </a:r>
            <a:endParaRPr lang="en-US" sz="3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2021" y="1447800"/>
            <a:ext cx="836559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21C4"/>
                </a:solidFill>
              </a:rPr>
              <a:t>Ongoing work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200" dirty="0">
                <a:solidFill>
                  <a:srgbClr val="4D4D4D"/>
                </a:solidFill>
              </a:rPr>
              <a:t>Data mining of US EPA Tribal Minor New Source Review (MNSR) data on tribal land to improve emissions sources 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200" dirty="0">
                <a:solidFill>
                  <a:srgbClr val="4D4D4D"/>
                </a:solidFill>
              </a:rPr>
              <a:t>Guidance document on incorporation of 3SAQS regional emissions into project analyses</a:t>
            </a:r>
          </a:p>
          <a:p>
            <a:pPr marL="342900" indent="-342900" algn="l" fontAlgn="base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</a:rPr>
              <a:t>Potential </a:t>
            </a:r>
            <a:r>
              <a:rPr lang="en-US" sz="2400" dirty="0">
                <a:solidFill>
                  <a:srgbClr val="1C21C4"/>
                </a:solidFill>
              </a:rPr>
              <a:t>future work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200" dirty="0">
                <a:solidFill>
                  <a:srgbClr val="4D4D4D"/>
                </a:solidFill>
              </a:rPr>
              <a:t>Improved projection methodologies for midstream and other permitted sources or sources provided by state agencies</a:t>
            </a:r>
          </a:p>
          <a:p>
            <a:pPr marL="742950" lvl="1" indent="-285750" algn="l" fontAlgn="base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200" dirty="0">
                <a:solidFill>
                  <a:srgbClr val="4D4D4D"/>
                </a:solidFill>
              </a:rPr>
              <a:t>Additional survey efforts to update key source category data in key basins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8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cs typeface="Times New Roman" pitchFamily="18" charset="0"/>
              </a:rPr>
              <a:t>Monitoring Network Assessment Recommendations</a:t>
            </a:r>
            <a:br>
              <a:rPr lang="en-US" sz="3200" b="1" dirty="0" smtClean="0">
                <a:cs typeface="Times New Roman" pitchFamily="18" charset="0"/>
              </a:rPr>
            </a:br>
            <a:r>
              <a:rPr lang="en-US" sz="2800" b="1" dirty="0" smtClean="0">
                <a:cs typeface="Times New Roman" pitchFamily="18" charset="0"/>
              </a:rPr>
              <a:t>Operations </a:t>
            </a:r>
            <a:r>
              <a:rPr lang="en-US" sz="2800" b="1" dirty="0"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hrough 2017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999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Assessment of ozone monitoring data, meteorology, and unmonitored areas, as well as expected changes in emissions indicate that the existing 3SAQS cooperator group-funded site locations/areas should continue operating through 2017.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Recommending slight changes to some existing site locations, as well as adding new sites.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There are two sets of recommendations, for calendar 2014 and for 2015 to 2017.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Assessment was reviewed and approved by the Steering Committee in May 2014.</a:t>
            </a:r>
          </a:p>
          <a:p>
            <a:pPr lvl="1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Final assessment materials available on the 3-State Data Warehouse website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http://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views.cira.colostate.edu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/documents/Projects/TSDW/Projects/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MonitoringNetworkAssessment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Prototype Web-Based Source Apportionment Visualization Tool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Develop on-line tool for the 3SDW that can visualize ozone and PM source apportionment modeling results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Use </a:t>
            </a:r>
            <a:r>
              <a:rPr lang="en-US" dirty="0" err="1" smtClean="0">
                <a:solidFill>
                  <a:srgbClr val="1C21C4"/>
                </a:solidFill>
              </a:rPr>
              <a:t>WestJumpAQMS</a:t>
            </a:r>
            <a:r>
              <a:rPr lang="en-US" dirty="0" smtClean="0">
                <a:solidFill>
                  <a:srgbClr val="1C21C4"/>
                </a:solidFill>
              </a:rPr>
              <a:t> state-specific and source category-specific ozone source apportionment results to test the tool</a:t>
            </a:r>
          </a:p>
          <a:p>
            <a:pPr lvl="1"/>
            <a:r>
              <a:rPr lang="en-US" dirty="0" smtClean="0">
                <a:solidFill>
                  <a:srgbClr val="4B4B4B"/>
                </a:solidFill>
              </a:rPr>
              <a:t>Daily maximum 8-hour ozone for Geographic (state-specific) and  Source Category SA runs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In 3SAQS will expand from 10 highest ozone days to all days and monitors in domain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SrcApp</a:t>
            </a:r>
            <a:r>
              <a:rPr lang="en-US" b="1" dirty="0" smtClean="0"/>
              <a:t> Visualization Selection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Currently two options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543800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34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Select Rocky Flats North, CO on July 9, 2008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4" r="43012" b="5940"/>
          <a:stretch/>
        </p:blipFill>
        <p:spPr bwMode="auto">
          <a:xfrm>
            <a:off x="816935" y="1158949"/>
            <a:ext cx="714854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3352800"/>
            <a:ext cx="19812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Geographic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5638800"/>
            <a:ext cx="20574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Source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3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Web-Based SA Visualization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21C4"/>
                </a:solidFill>
              </a:rPr>
              <a:t>Refine prototype SA visualization tool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Populate with 3SAQS </a:t>
            </a:r>
            <a:r>
              <a:rPr lang="en-US" dirty="0" err="1" smtClean="0">
                <a:solidFill>
                  <a:srgbClr val="1C21C4"/>
                </a:solidFill>
              </a:rPr>
              <a:t>CAMx</a:t>
            </a:r>
            <a:r>
              <a:rPr lang="en-US" dirty="0" smtClean="0">
                <a:solidFill>
                  <a:srgbClr val="1C21C4"/>
                </a:solidFill>
              </a:rPr>
              <a:t> and CMAQ SA runs when available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Daily maximum 8-hour ozone and 24-hour PM2.5 concentrations at all monitors in domain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Annual deposition and daily visibility impairment at IMPROVE monitors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Implement on 3SDW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4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and Next Steps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20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Pilot study modeling work status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Plans for October 2014 – April 2015</a:t>
            </a:r>
          </a:p>
          <a:p>
            <a:pPr lvl="1"/>
            <a:r>
              <a:rPr lang="en-US" dirty="0" smtClean="0">
                <a:solidFill>
                  <a:srgbClr val="4B4B4B"/>
                </a:solidFill>
              </a:rPr>
              <a:t>2011 CMAQ modeling</a:t>
            </a:r>
          </a:p>
          <a:p>
            <a:pPr lvl="1"/>
            <a:r>
              <a:rPr lang="en-US" dirty="0" smtClean="0">
                <a:solidFill>
                  <a:srgbClr val="4B4B4B"/>
                </a:solidFill>
              </a:rPr>
              <a:t>2011 AQ sensitivity modeling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Boundary Conditions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Background Air Quality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Oil &amp; Gas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Winter Ozone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Ammonia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Vertical Transport</a:t>
            </a:r>
          </a:p>
          <a:p>
            <a:pPr lvl="2"/>
            <a:r>
              <a:rPr lang="en-US" dirty="0" smtClean="0">
                <a:solidFill>
                  <a:srgbClr val="4B4B4B"/>
                </a:solidFill>
              </a:rPr>
              <a:t>MOVES2014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Reference 9/30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1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058"/>
            <a:ext cx="8229600" cy="66236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3SAQS Pilot Study Modeling Status</a:t>
            </a:r>
            <a:endParaRPr lang="en-US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06990"/>
              </p:ext>
            </p:extLst>
          </p:nvPr>
        </p:nvGraphicFramePr>
        <p:xfrm>
          <a:off x="1222204" y="727214"/>
          <a:ext cx="7026352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8591"/>
                <a:gridCol w="30577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Deliverable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Status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2008 Modeling Platform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 Modeling Protocol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(4/2014)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36/12-km 2008a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(5/2014)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36/12-km 2008b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(7/2014)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CAMx</a:t>
                      </a:r>
                      <a:r>
                        <a:rPr lang="en-US" dirty="0" smtClean="0"/>
                        <a:t> 36/12-km 2008b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(8/2014)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CAMx</a:t>
                      </a:r>
                      <a:r>
                        <a:rPr lang="en-US" dirty="0" smtClean="0"/>
                        <a:t> 2008a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MPE Report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 for Review (9/2014)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</a:t>
                      </a:r>
                      <a:r>
                        <a:rPr lang="en-US" baseline="0" dirty="0" smtClean="0"/>
                        <a:t> 36/12-km 2020a_08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(7/2014)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CAMx</a:t>
                      </a:r>
                      <a:r>
                        <a:rPr lang="en-US" dirty="0" smtClean="0"/>
                        <a:t> 36/12-km</a:t>
                      </a:r>
                      <a:r>
                        <a:rPr lang="en-US" baseline="0" dirty="0" smtClean="0"/>
                        <a:t> 2020a_08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(8/2014)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 Modeling Platform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r>
                        <a:rPr lang="en-US" baseline="0" dirty="0" smtClean="0"/>
                        <a:t> Modeling Protocol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(7/2014)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 36/12/4-km 2011a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r>
                        <a:rPr lang="en-US" baseline="0" dirty="0" smtClean="0"/>
                        <a:t> (5/2014)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WRF 2011 MPE</a:t>
                      </a:r>
                      <a:r>
                        <a:rPr lang="en-US" baseline="0" dirty="0" smtClean="0"/>
                        <a:t> Report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 for Review (8/2014)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SMOKE 36/12/4-km 2011a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</a:t>
                      </a:r>
                      <a:r>
                        <a:rPr lang="en-US" baseline="0" dirty="0" smtClean="0"/>
                        <a:t> (8/2014)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CAMx</a:t>
                      </a:r>
                      <a:r>
                        <a:rPr lang="en-US" dirty="0" smtClean="0"/>
                        <a:t> 36/12/4-km</a:t>
                      </a:r>
                      <a:r>
                        <a:rPr lang="en-US" baseline="0" dirty="0" smtClean="0"/>
                        <a:t> 2011a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(9/2014)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CAMx</a:t>
                      </a:r>
                      <a:r>
                        <a:rPr lang="en-US" dirty="0" smtClean="0"/>
                        <a:t> 36/12/4-km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2020a_11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 (11/2014)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39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6361"/>
            <a:ext cx="8229600" cy="814467"/>
          </a:xfrm>
        </p:spPr>
        <p:txBody>
          <a:bodyPr>
            <a:normAutofit/>
          </a:bodyPr>
          <a:lstStyle/>
          <a:p>
            <a:r>
              <a:rPr lang="en-US" b="1" dirty="0" smtClean="0"/>
              <a:t>2011 US Background Air Quality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58950" y="1126340"/>
            <a:ext cx="5274237" cy="22332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July 2011 US Background </a:t>
            </a:r>
            <a:endParaRPr lang="en-US" dirty="0">
              <a:solidFill>
                <a:srgbClr val="1C21C4"/>
              </a:solidFill>
            </a:endParaRPr>
          </a:p>
        </p:txBody>
      </p:sp>
      <p:pic>
        <p:nvPicPr>
          <p:cNvPr id="2" name="Picture 1" descr="Screen Shot 2014-10-09 at 2.3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105"/>
            <a:ext cx="3339547" cy="3657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Shot 2014-10-09 at 2.3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4" y="2096469"/>
            <a:ext cx="3346704" cy="367769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Shot 2014-10-09 at 2.48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14" y="2917905"/>
            <a:ext cx="3622986" cy="3657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51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4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3SAQS Pilot Project Major Deliverables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42"/>
            <a:ext cx="3789259" cy="441521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Modeling Platforms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Modeling input/output data, software, and scripts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2008 version A and B</a:t>
            </a: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SMOKE and </a:t>
            </a:r>
            <a:r>
              <a:rPr lang="en-US" sz="2000" dirty="0" err="1" smtClean="0">
                <a:solidFill>
                  <a:srgbClr val="4B4B4B"/>
                </a:solidFill>
                <a:cs typeface="Times New Roman" pitchFamily="18" charset="0"/>
              </a:rPr>
              <a:t>CAMx</a:t>
            </a:r>
            <a:endParaRPr lang="en-US" sz="2000" dirty="0" smtClean="0">
              <a:solidFill>
                <a:srgbClr val="4B4B4B"/>
              </a:solidFill>
              <a:cs typeface="Times New Roman" pitchFamily="18" charset="0"/>
            </a:endParaRP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Base and Future Year (2020)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2011 version A</a:t>
            </a: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WRF, SMOKE, and </a:t>
            </a:r>
            <a:r>
              <a:rPr lang="en-US" sz="2000" dirty="0" err="1" smtClean="0">
                <a:solidFill>
                  <a:srgbClr val="4B4B4B"/>
                </a:solidFill>
                <a:cs typeface="Times New Roman" pitchFamily="18" charset="0"/>
              </a:rPr>
              <a:t>CAMx</a:t>
            </a:r>
            <a:endParaRPr lang="en-US" sz="2000" dirty="0" smtClean="0">
              <a:solidFill>
                <a:srgbClr val="4B4B4B"/>
              </a:solidFill>
              <a:cs typeface="Times New Roman" pitchFamily="18" charset="0"/>
            </a:endParaRP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Base and Future Year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7541" y="1039042"/>
            <a:ext cx="3789259" cy="44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Emissions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2011 O&amp;G inventory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Data updates for 3-state sources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2008, 2011, 2020 inventories</a:t>
            </a: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Fusion of NEI and 3-state inventories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Monitoring Network Assessment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4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3SAQS Pilot Project Major Deliverables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42"/>
            <a:ext cx="3789259" cy="441521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Key Analysis Products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Inventory comparisons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VOC reactivity analysis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Model performance evaluations</a:t>
            </a:r>
          </a:p>
          <a:p>
            <a:pPr lvl="2"/>
            <a:r>
              <a:rPr lang="en-US" sz="2000" dirty="0" err="1" smtClean="0">
                <a:solidFill>
                  <a:srgbClr val="4B4B4B"/>
                </a:solidFill>
                <a:cs typeface="Times New Roman" pitchFamily="18" charset="0"/>
              </a:rPr>
              <a:t>CAMx</a:t>
            </a:r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 2008</a:t>
            </a:r>
          </a:p>
          <a:p>
            <a:pPr lvl="2"/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WRF 2011</a:t>
            </a:r>
          </a:p>
          <a:p>
            <a:pPr lvl="2"/>
            <a:r>
              <a:rPr lang="en-US" sz="2000" dirty="0" err="1" smtClean="0">
                <a:solidFill>
                  <a:srgbClr val="4B4B4B"/>
                </a:solidFill>
                <a:cs typeface="Times New Roman" pitchFamily="18" charset="0"/>
              </a:rPr>
              <a:t>CAMx</a:t>
            </a:r>
            <a:r>
              <a:rPr lang="en-US" sz="2000" dirty="0" smtClean="0">
                <a:solidFill>
                  <a:srgbClr val="4B4B4B"/>
                </a:solidFill>
                <a:cs typeface="Times New Roman" pitchFamily="18" charset="0"/>
              </a:rPr>
              <a:t> 2011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Methane inventory analysis</a:t>
            </a:r>
            <a:endParaRPr lang="en-US" sz="2000" dirty="0" smtClean="0">
              <a:solidFill>
                <a:srgbClr val="4B4B4B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97541" y="1039042"/>
            <a:ext cx="3789259" cy="4415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Modeling Sensitivities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Boundary conditions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US </a:t>
            </a:r>
            <a:r>
              <a:rPr lang="en-US" sz="2400" dirty="0">
                <a:solidFill>
                  <a:srgbClr val="4B4B4B"/>
                </a:solidFill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ackground air quality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Ammonia emissions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Oil and gas emissions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Winter ozone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515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Meteorology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489"/>
            <a:ext cx="3635309" cy="473089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Completed 2011 WRF modeling and evaluation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2008 and 2011 WRF performance acceptable and comparable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WRF configuration based on systematic configuration testing</a:t>
            </a:r>
          </a:p>
          <a:p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Episodic performance issues, particularly for winter inversions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May_P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47" y="1154489"/>
            <a:ext cx="3107210" cy="31690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May_WR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52" y="3827567"/>
            <a:ext cx="3247245" cy="30304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68478" y="2052429"/>
            <a:ext cx="177552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Observed </a:t>
            </a:r>
          </a:p>
          <a:p>
            <a:r>
              <a:rPr lang="en-US" dirty="0" smtClean="0"/>
              <a:t>May 2011 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Precip</a:t>
            </a:r>
            <a:r>
              <a:rPr lang="en-US" dirty="0" smtClean="0"/>
              <a:t> (in.)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1106" y="4794224"/>
            <a:ext cx="17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 </a:t>
            </a:r>
          </a:p>
          <a:p>
            <a:r>
              <a:rPr lang="en-US" dirty="0" smtClean="0"/>
              <a:t>May 2011 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Precip</a:t>
            </a:r>
            <a:r>
              <a:rPr lang="en-US" dirty="0" smtClean="0"/>
              <a:t> (in.)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3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9764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757"/>
            <a:ext cx="4272118" cy="27897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New 2011 O&amp;G EI</a:t>
            </a:r>
          </a:p>
          <a:p>
            <a:r>
              <a:rPr lang="en-US" sz="2800" dirty="0">
                <a:solidFill>
                  <a:srgbClr val="1C21C4"/>
                </a:solidFill>
                <a:cs typeface="Times New Roman" pitchFamily="18" charset="0"/>
              </a:rPr>
              <a:t>2008 &gt; 2011 &gt; 2020</a:t>
            </a:r>
          </a:p>
          <a:p>
            <a:pPr lvl="1"/>
            <a:r>
              <a:rPr lang="en-US" sz="2000" dirty="0">
                <a:solidFill>
                  <a:srgbClr val="4B4B4B"/>
                </a:solidFill>
                <a:cs typeface="Times New Roman" pitchFamily="18" charset="0"/>
              </a:rPr>
              <a:t>Trends vary by state/sector/pollutant</a:t>
            </a:r>
          </a:p>
          <a:p>
            <a:pPr lvl="1"/>
            <a:r>
              <a:rPr lang="en-US" sz="2000" dirty="0">
                <a:solidFill>
                  <a:srgbClr val="4B4B4B"/>
                </a:solidFill>
                <a:cs typeface="Times New Roman" pitchFamily="18" charset="0"/>
              </a:rPr>
              <a:t>General decrease in emissions through time</a:t>
            </a:r>
          </a:p>
          <a:p>
            <a:pPr lvl="1"/>
            <a:r>
              <a:rPr lang="en-US" sz="2000" dirty="0">
                <a:solidFill>
                  <a:srgbClr val="4B4B4B"/>
                </a:solidFill>
                <a:cs typeface="Times New Roman" pitchFamily="18" charset="0"/>
              </a:rPr>
              <a:t>Exception is VOC from O&amp;G sources</a:t>
            </a:r>
          </a:p>
          <a:p>
            <a:endParaRPr lang="en-US" sz="28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3SAQS_NOx_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92" y="1122673"/>
            <a:ext cx="4937532" cy="27057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3SAQS_VOC_Stack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91" y="4058126"/>
            <a:ext cx="4937532" cy="26633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Screen Shot 2014-10-08 at 5.30.0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1" y="4058126"/>
            <a:ext cx="3135745" cy="266727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ight Arrow 12"/>
          <p:cNvSpPr/>
          <p:nvPr/>
        </p:nvSpPr>
        <p:spPr>
          <a:xfrm rot="8056226">
            <a:off x="3392159" y="3715892"/>
            <a:ext cx="1019915" cy="584264"/>
          </a:xfrm>
          <a:prstGeom prst="rightArrow">
            <a:avLst>
              <a:gd name="adj1" fmla="val 52693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3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026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" y="1250950"/>
            <a:ext cx="8327583" cy="27897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Collaboration with CO, UT, WY state DAQs to obtain data, review emissions, and get feedback on protocols/evaluations </a:t>
            </a:r>
          </a:p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Updates to key sectors/pollutants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Agricultural NH3 – point CAFO locations used to improve the spatial allocation of livestock emissions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On-road mobile – link-based VMT from CO used to improve spatial allocation of on-road mobile sources in CO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Review of 3SAQS updates to temporal and chemical speciation profiles for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nonroad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and nonpoint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706"/>
            <a:ext cx="9144000" cy="6233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cs typeface="Times New Roman" pitchFamily="18" charset="0"/>
              </a:rPr>
              <a:t>Key Findings: Emissions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028" y="1072984"/>
            <a:ext cx="4160972" cy="278977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2020 – 2011 Emissions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Mostly decreases for all sectors/pollutants/states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except O&amp;G VOC/TOG</a:t>
            </a:r>
          </a:p>
          <a:p>
            <a:pPr lvl="1"/>
            <a:r>
              <a:rPr lang="en-US" sz="2400" dirty="0" smtClean="0">
                <a:solidFill>
                  <a:srgbClr val="4B4B4B"/>
                </a:solidFill>
                <a:cs typeface="Times New Roman" pitchFamily="18" charset="0"/>
              </a:rPr>
              <a:t>Plots show differences by state (CO, UT, WY)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94787-42B0-4376-AF0E-22A6D08A88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00481" y="4152212"/>
            <a:ext cx="513168" cy="2989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_Emissions_2020-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2" y="918386"/>
            <a:ext cx="4837176" cy="294436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UT_Emissions_2020-20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0"/>
          <a:stretch/>
        </p:blipFill>
        <p:spPr>
          <a:xfrm>
            <a:off x="145852" y="3913632"/>
            <a:ext cx="3952938" cy="29443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WY_Emissions_2020-201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7"/>
          <a:stretch/>
        </p:blipFill>
        <p:spPr>
          <a:xfrm>
            <a:off x="4204554" y="3913632"/>
            <a:ext cx="3978856" cy="294436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flipH="1" flipV="1">
            <a:off x="1975694" y="2193534"/>
            <a:ext cx="3771780" cy="3848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75694" y="2578364"/>
            <a:ext cx="3771780" cy="264250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47474" y="2578364"/>
            <a:ext cx="243754" cy="283491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2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18561</TotalTime>
  <Words>1793</Words>
  <Application>Microsoft Macintosh PowerPoint</Application>
  <PresentationFormat>On-screen Show (4:3)</PresentationFormat>
  <Paragraphs>304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Three-State Air Quality Study (3SAQS)   Three-State Data Warehouse (3SDW)</vt:lpstr>
      <vt:lpstr>Summary</vt:lpstr>
      <vt:lpstr>3SAQS Pilot Project Timeline</vt:lpstr>
      <vt:lpstr>3SAQS Pilot Project Major Deliverables</vt:lpstr>
      <vt:lpstr>3SAQS Pilot Project Major Deliverables</vt:lpstr>
      <vt:lpstr>Key Findings: Meteorology</vt:lpstr>
      <vt:lpstr>Key Findings: Emissions</vt:lpstr>
      <vt:lpstr>Key Findings: Emissions</vt:lpstr>
      <vt:lpstr>Key Findings: Emissions</vt:lpstr>
      <vt:lpstr>Key Findings: Emissions</vt:lpstr>
      <vt:lpstr>Key Findings: Emissions</vt:lpstr>
      <vt:lpstr>PowerPoint Presentation</vt:lpstr>
      <vt:lpstr>PowerPoint Presentation</vt:lpstr>
      <vt:lpstr>Key Findings: Air Quality</vt:lpstr>
      <vt:lpstr>Key Findings: Air Quality</vt:lpstr>
      <vt:lpstr>Key Findings: Air Quality</vt:lpstr>
      <vt:lpstr>Key Findings: Air Quality</vt:lpstr>
      <vt:lpstr>Key Findings: Air Quality</vt:lpstr>
      <vt:lpstr>Key Findings: Air Quality</vt:lpstr>
      <vt:lpstr>Key Findings: Air Quality</vt:lpstr>
      <vt:lpstr>Oil and Gas Emissions Development Activities</vt:lpstr>
      <vt:lpstr>Oil and Gas Emissions Development Activities</vt:lpstr>
      <vt:lpstr>Forecasting Activity to 2020</vt:lpstr>
      <vt:lpstr>Example Controls Analysis</vt:lpstr>
      <vt:lpstr>Oil and Gas Inventory Results for 2011/2020</vt:lpstr>
      <vt:lpstr>Example Emissions by Source Category</vt:lpstr>
      <vt:lpstr>Example Emissions by Source Category</vt:lpstr>
      <vt:lpstr>Example Emissions by County</vt:lpstr>
      <vt:lpstr>Example Processed and Gridded O&amp;G Emissions</vt:lpstr>
      <vt:lpstr>Ongoing Oil and Gas Tasks and Next Steps</vt:lpstr>
      <vt:lpstr>Monitoring Network Assessment Recommendations Operations Through 2017</vt:lpstr>
      <vt:lpstr>Prototype Web-Based Source Apportionment Visualization Tool</vt:lpstr>
      <vt:lpstr>SrcApp Visualization Selection</vt:lpstr>
      <vt:lpstr>Select Rocky Flats North, CO on July 9, 2008</vt:lpstr>
      <vt:lpstr>Web-Based SA Visualization Tool</vt:lpstr>
      <vt:lpstr>Status and Next Steps</vt:lpstr>
      <vt:lpstr>3SAQS Pilot Study Modeling Status</vt:lpstr>
      <vt:lpstr>2011 US Background Air Quality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Adelman</dc:creator>
  <cp:lastModifiedBy>Zachariah Adelman</cp:lastModifiedBy>
  <cp:revision>404</cp:revision>
  <dcterms:created xsi:type="dcterms:W3CDTF">2012-10-19T15:26:48Z</dcterms:created>
  <dcterms:modified xsi:type="dcterms:W3CDTF">2014-10-09T22:22:21Z</dcterms:modified>
</cp:coreProperties>
</file>